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tags/tag43.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69.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70.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tags/tag7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96" r:id="rId5"/>
    <p:sldMasterId id="2147483818" r:id="rId6"/>
    <p:sldMasterId id="2147483808" r:id="rId7"/>
    <p:sldMasterId id="2147483823" r:id="rId8"/>
    <p:sldMasterId id="2147483842" r:id="rId9"/>
    <p:sldMasterId id="2147483995" r:id="rId10"/>
    <p:sldMasterId id="2147484013" r:id="rId11"/>
    <p:sldMasterId id="2147484111" r:id="rId12"/>
    <p:sldMasterId id="2147484131" r:id="rId13"/>
    <p:sldMasterId id="2147484150" r:id="rId14"/>
    <p:sldMasterId id="2147484170" r:id="rId15"/>
    <p:sldMasterId id="2147484192" r:id="rId16"/>
  </p:sldMasterIdLst>
  <p:notesMasterIdLst>
    <p:notesMasterId r:id="rId41"/>
  </p:notesMasterIdLst>
  <p:handoutMasterIdLst>
    <p:handoutMasterId r:id="rId42"/>
  </p:handoutMasterIdLst>
  <p:sldIdLst>
    <p:sldId id="256" r:id="rId17"/>
    <p:sldId id="615" r:id="rId18"/>
    <p:sldId id="690" r:id="rId19"/>
    <p:sldId id="692" r:id="rId20"/>
    <p:sldId id="631" r:id="rId21"/>
    <p:sldId id="691" r:id="rId22"/>
    <p:sldId id="630" r:id="rId23"/>
    <p:sldId id="626" r:id="rId24"/>
    <p:sldId id="695" r:id="rId25"/>
    <p:sldId id="646" r:id="rId26"/>
    <p:sldId id="647" r:id="rId27"/>
    <p:sldId id="648" r:id="rId28"/>
    <p:sldId id="716" r:id="rId29"/>
    <p:sldId id="717" r:id="rId30"/>
    <p:sldId id="684" r:id="rId31"/>
    <p:sldId id="685" r:id="rId32"/>
    <p:sldId id="694" r:id="rId33"/>
    <p:sldId id="2147473510" r:id="rId34"/>
    <p:sldId id="2147473511" r:id="rId35"/>
    <p:sldId id="2147473520" r:id="rId36"/>
    <p:sldId id="2147473514" r:id="rId37"/>
    <p:sldId id="2147473521" r:id="rId38"/>
    <p:sldId id="2147473522" r:id="rId39"/>
    <p:sldId id="2147473516" r:id="rId4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pertina" id="{83F0CF15-2BEB-41A0-A5B0-57220500955F}">
          <p14:sldIdLst>
            <p14:sldId id="256"/>
          </p14:sldIdLst>
        </p14:section>
        <p14:section name="SLIDE" id="{C0D7B56D-631F-433A-9028-0E4F7F00D9EC}">
          <p14:sldIdLst>
            <p14:sldId id="615"/>
            <p14:sldId id="690"/>
            <p14:sldId id="692"/>
            <p14:sldId id="631"/>
            <p14:sldId id="691"/>
            <p14:sldId id="630"/>
            <p14:sldId id="626"/>
            <p14:sldId id="695"/>
            <p14:sldId id="646"/>
            <p14:sldId id="647"/>
            <p14:sldId id="648"/>
            <p14:sldId id="716"/>
            <p14:sldId id="717"/>
            <p14:sldId id="684"/>
            <p14:sldId id="685"/>
            <p14:sldId id="694"/>
            <p14:sldId id="2147473510"/>
            <p14:sldId id="2147473511"/>
            <p14:sldId id="2147473520"/>
            <p14:sldId id="2147473514"/>
            <p14:sldId id="2147473521"/>
            <p14:sldId id="2147473522"/>
            <p14:sldId id="2147473516"/>
          </p14:sldIdLst>
        </p14:section>
        <p14:section name="Grafici" id="{C53F0F62-DF6C-2A4A-9D37-D439BC5DDFAC}">
          <p14:sldIdLst/>
        </p14:section>
        <p14:section name="Intermezzi e fine" id="{294E2F99-9EE2-4143-ACFE-FCF4B980C0B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co' Isabella" initials="AI" lastIdx="1" clrIdx="0">
    <p:extLst>
      <p:ext uri="{19B8F6BF-5375-455C-9EA6-DF929625EA0E}">
        <p15:presenceInfo xmlns:p15="http://schemas.microsoft.com/office/powerpoint/2012/main" userId="S-1-5-21-956999170-2411722574-1760982272-64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B69"/>
    <a:srgbClr val="128E8B"/>
    <a:srgbClr val="73DE42"/>
    <a:srgbClr val="888888"/>
    <a:srgbClr val="C5FFF8"/>
    <a:srgbClr val="FFE8ED"/>
    <a:srgbClr val="27D7CE"/>
    <a:srgbClr val="E8FFFF"/>
    <a:srgbClr val="20B0A9"/>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7" autoAdjust="0"/>
    <p:restoredTop sz="93211" autoAdjust="0"/>
  </p:normalViewPr>
  <p:slideViewPr>
    <p:cSldViewPr snapToGrid="0" showGuides="1">
      <p:cViewPr varScale="1">
        <p:scale>
          <a:sx n="79" d="100"/>
          <a:sy n="79" d="100"/>
        </p:scale>
        <p:origin x="92"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9" d="100"/>
          <a:sy n="89" d="100"/>
        </p:scale>
        <p:origin x="26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4.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5.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6.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embeddings/oleObject17.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embeddings/oleObject18.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embeddings/oleObject19.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20.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4.xml"/><Relationship Id="rId4" Type="http://schemas.openxmlformats.org/officeDocument/2006/relationships/oleObject" Target="../embeddings/oleObject21.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'[SICILIA__GRAFICI AD 14_09_23.xlsx]torta'!$B$1</c:f>
              <c:strCache>
                <c:ptCount val="1"/>
              </c:strCache>
            </c:strRef>
          </c:tx>
          <c:explosion val="6"/>
          <c:dPt>
            <c:idx val="0"/>
            <c:bubble3D val="0"/>
            <c:spPr>
              <a:solidFill>
                <a:srgbClr val="C00000"/>
              </a:solidFill>
              <a:ln w="19050">
                <a:solidFill>
                  <a:schemeClr val="lt1"/>
                </a:solidFill>
              </a:ln>
              <a:effectLst/>
            </c:spPr>
            <c:extLst>
              <c:ext xmlns:c16="http://schemas.microsoft.com/office/drawing/2014/chart" uri="{C3380CC4-5D6E-409C-BE32-E72D297353CC}">
                <c16:uniqueId val="{00000001-A507-4202-AFEB-5742F322369C}"/>
              </c:ext>
            </c:extLst>
          </c:dPt>
          <c:dPt>
            <c:idx val="1"/>
            <c:bubble3D val="0"/>
            <c:spPr>
              <a:solidFill>
                <a:srgbClr val="0E6B69"/>
              </a:solidFill>
              <a:ln w="19050">
                <a:solidFill>
                  <a:schemeClr val="lt1"/>
                </a:solidFill>
              </a:ln>
              <a:effectLst/>
            </c:spPr>
            <c:extLst>
              <c:ext xmlns:c16="http://schemas.microsoft.com/office/drawing/2014/chart" uri="{C3380CC4-5D6E-409C-BE32-E72D297353CC}">
                <c16:uniqueId val="{00000003-A507-4202-AFEB-5742F322369C}"/>
              </c:ext>
            </c:extLst>
          </c:dPt>
          <c:dLbls>
            <c:dLbl>
              <c:idx val="0"/>
              <c:layout>
                <c:manualLayout>
                  <c:x val="-0.10711896641713677"/>
                  <c:y val="-0.28642084933979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507-4202-AFEB-5742F322369C}"/>
                </c:ext>
              </c:extLst>
            </c:dLbl>
            <c:dLbl>
              <c:idx val="1"/>
              <c:layout>
                <c:manualLayout>
                  <c:x val="7.8170519768585217E-2"/>
                  <c:y val="0.1503378352162311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507-4202-AFEB-5742F322369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'[SICILIA__GRAFICI AD 14_09_23.xlsx]torta'!$A$2:$A$3</c:f>
              <c:numCache>
                <c:formatCode>General</c:formatCode>
                <c:ptCount val="2"/>
              </c:numCache>
            </c:numRef>
          </c:cat>
          <c:val>
            <c:numRef>
              <c:f>'[SICILIA__GRAFICI AD 14_09_23.xlsx]torta'!$B$2:$B$3</c:f>
              <c:numCache>
                <c:formatCode>#,##0.00</c:formatCode>
                <c:ptCount val="2"/>
                <c:pt idx="0">
                  <c:v>15369.16029458</c:v>
                </c:pt>
                <c:pt idx="1">
                  <c:v>2127.2210953600002</c:v>
                </c:pt>
              </c:numCache>
            </c:numRef>
          </c:val>
          <c:extLst>
            <c:ext xmlns:c16="http://schemas.microsoft.com/office/drawing/2014/chart" uri="{C3380CC4-5D6E-409C-BE32-E72D297353CC}">
              <c16:uniqueId val="{00000004-A507-4202-AFEB-5742F32236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20853348462441"/>
          <c:y val="0.15769974257849365"/>
          <c:w val="0.48968051640425525"/>
          <c:h val="0.74544094605685296"/>
        </c:manualLayout>
      </c:layout>
      <c:doughnutChart>
        <c:varyColors val="1"/>
        <c:ser>
          <c:idx val="0"/>
          <c:order val="0"/>
          <c:tx>
            <c:strRef>
              <c:f>Foglio1!$B$1</c:f>
              <c:strCache>
                <c:ptCount val="1"/>
                <c:pt idx="0">
                  <c:v>Vendite</c:v>
                </c:pt>
              </c:strCache>
            </c:strRef>
          </c:tx>
          <c:spPr>
            <a:ln w="12700">
              <a:solidFill>
                <a:srgbClr val="DC002E"/>
              </a:solidFill>
            </a:ln>
          </c:spPr>
          <c:dPt>
            <c:idx val="0"/>
            <c:bubble3D val="0"/>
            <c:spPr>
              <a:solidFill>
                <a:schemeClr val="accent1"/>
              </a:solidFill>
              <a:ln w="12700">
                <a:solidFill>
                  <a:srgbClr val="DC002E"/>
                </a:solidFill>
              </a:ln>
              <a:effectLst/>
            </c:spPr>
            <c:extLst>
              <c:ext xmlns:c16="http://schemas.microsoft.com/office/drawing/2014/chart" uri="{C3380CC4-5D6E-409C-BE32-E72D297353CC}">
                <c16:uniqueId val="{00000001-8BC6-4446-91CC-767099AFC830}"/>
              </c:ext>
            </c:extLst>
          </c:dPt>
          <c:dPt>
            <c:idx val="1"/>
            <c:bubble3D val="0"/>
            <c:spPr>
              <a:solidFill>
                <a:sysClr val="window" lastClr="FFFFFF"/>
              </a:solidFill>
              <a:ln w="12700">
                <a:solidFill>
                  <a:srgbClr val="DC002E"/>
                </a:solidFill>
              </a:ln>
              <a:effectLst/>
            </c:spPr>
            <c:extLst>
              <c:ext xmlns:c16="http://schemas.microsoft.com/office/drawing/2014/chart" uri="{C3380CC4-5D6E-409C-BE32-E72D297353CC}">
                <c16:uniqueId val="{00000003-8BC6-4446-91CC-767099AFC830}"/>
              </c:ext>
            </c:extLst>
          </c:dPt>
          <c:dPt>
            <c:idx val="2"/>
            <c:bubble3D val="0"/>
            <c:spPr>
              <a:solidFill>
                <a:schemeClr val="accent3"/>
              </a:solidFill>
              <a:ln w="12700">
                <a:solidFill>
                  <a:srgbClr val="DC002E"/>
                </a:solidFill>
              </a:ln>
              <a:effectLst/>
            </c:spPr>
            <c:extLst>
              <c:ext xmlns:c16="http://schemas.microsoft.com/office/drawing/2014/chart" uri="{C3380CC4-5D6E-409C-BE32-E72D297353CC}">
                <c16:uniqueId val="{00000005-8BC6-4446-91CC-767099AFC830}"/>
              </c:ext>
            </c:extLst>
          </c:dPt>
          <c:dPt>
            <c:idx val="3"/>
            <c:bubble3D val="0"/>
            <c:spPr>
              <a:solidFill>
                <a:schemeClr val="accent4"/>
              </a:solidFill>
              <a:ln w="12700">
                <a:solidFill>
                  <a:srgbClr val="DC002E"/>
                </a:solidFill>
              </a:ln>
              <a:effectLst/>
            </c:spPr>
            <c:extLst>
              <c:ext xmlns:c16="http://schemas.microsoft.com/office/drawing/2014/chart" uri="{C3380CC4-5D6E-409C-BE32-E72D297353CC}">
                <c16:uniqueId val="{00000007-8BC6-4446-91CC-767099AFC830}"/>
              </c:ext>
            </c:extLst>
          </c:dPt>
          <c:dLbls>
            <c:delete val="1"/>
          </c:dLbls>
          <c:cat>
            <c:strRef>
              <c:f>Foglio1!$A$2:$A$5</c:f>
              <c:strCache>
                <c:ptCount val="2"/>
                <c:pt idx="0">
                  <c:v>FIN</c:v>
                </c:pt>
                <c:pt idx="1">
                  <c:v>NO_FIN</c:v>
                </c:pt>
              </c:strCache>
            </c:strRef>
          </c:cat>
          <c:val>
            <c:numRef>
              <c:f>Foglio1!$B$2:$B$5</c:f>
              <c:numCache>
                <c:formatCode>General</c:formatCode>
                <c:ptCount val="4"/>
                <c:pt idx="0">
                  <c:v>2201</c:v>
                </c:pt>
              </c:numCache>
            </c:numRef>
          </c:val>
          <c:extLst>
            <c:ext xmlns:c16="http://schemas.microsoft.com/office/drawing/2014/chart" uri="{C3380CC4-5D6E-409C-BE32-E72D297353CC}">
              <c16:uniqueId val="{00000008-8BC6-4446-91CC-767099AFC830}"/>
            </c:ext>
          </c:extLst>
        </c:ser>
        <c:dLbls>
          <c:showLegendKey val="0"/>
          <c:showVal val="0"/>
          <c:showCatName val="0"/>
          <c:showSerName val="0"/>
          <c:showPercent val="1"/>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20853348462441"/>
          <c:y val="0.15769974257849365"/>
          <c:w val="0.48968051640425525"/>
          <c:h val="0.74544094605685296"/>
        </c:manualLayout>
      </c:layout>
      <c:doughnutChart>
        <c:varyColors val="1"/>
        <c:ser>
          <c:idx val="0"/>
          <c:order val="0"/>
          <c:tx>
            <c:strRef>
              <c:f>Foglio1!$B$1</c:f>
              <c:strCache>
                <c:ptCount val="1"/>
                <c:pt idx="0">
                  <c:v>Vendite</c:v>
                </c:pt>
              </c:strCache>
            </c:strRef>
          </c:tx>
          <c:spPr>
            <a:ln w="12700">
              <a:solidFill>
                <a:srgbClr val="DC002E"/>
              </a:solidFill>
            </a:ln>
          </c:spPr>
          <c:dPt>
            <c:idx val="0"/>
            <c:bubble3D val="0"/>
            <c:spPr>
              <a:solidFill>
                <a:schemeClr val="accent1"/>
              </a:solidFill>
              <a:ln w="12700">
                <a:solidFill>
                  <a:srgbClr val="DC002E"/>
                </a:solidFill>
              </a:ln>
              <a:effectLst/>
            </c:spPr>
            <c:extLst>
              <c:ext xmlns:c16="http://schemas.microsoft.com/office/drawing/2014/chart" uri="{C3380CC4-5D6E-409C-BE32-E72D297353CC}">
                <c16:uniqueId val="{00000001-8C95-43C4-AF66-EB528FC09572}"/>
              </c:ext>
            </c:extLst>
          </c:dPt>
          <c:dPt>
            <c:idx val="1"/>
            <c:bubble3D val="0"/>
            <c:spPr>
              <a:solidFill>
                <a:sysClr val="window" lastClr="FFFFFF"/>
              </a:solidFill>
              <a:ln w="12700">
                <a:solidFill>
                  <a:srgbClr val="DC002E"/>
                </a:solidFill>
              </a:ln>
              <a:effectLst/>
            </c:spPr>
            <c:extLst>
              <c:ext xmlns:c16="http://schemas.microsoft.com/office/drawing/2014/chart" uri="{C3380CC4-5D6E-409C-BE32-E72D297353CC}">
                <c16:uniqueId val="{00000003-8C95-43C4-AF66-EB528FC09572}"/>
              </c:ext>
            </c:extLst>
          </c:dPt>
          <c:dPt>
            <c:idx val="2"/>
            <c:bubble3D val="0"/>
            <c:spPr>
              <a:solidFill>
                <a:schemeClr val="accent3"/>
              </a:solidFill>
              <a:ln w="12700">
                <a:solidFill>
                  <a:srgbClr val="DC002E"/>
                </a:solidFill>
              </a:ln>
              <a:effectLst/>
            </c:spPr>
            <c:extLst>
              <c:ext xmlns:c16="http://schemas.microsoft.com/office/drawing/2014/chart" uri="{C3380CC4-5D6E-409C-BE32-E72D297353CC}">
                <c16:uniqueId val="{00000005-8C95-43C4-AF66-EB528FC09572}"/>
              </c:ext>
            </c:extLst>
          </c:dPt>
          <c:dPt>
            <c:idx val="3"/>
            <c:bubble3D val="0"/>
            <c:spPr>
              <a:solidFill>
                <a:schemeClr val="accent4"/>
              </a:solidFill>
              <a:ln w="12700">
                <a:solidFill>
                  <a:srgbClr val="DC002E"/>
                </a:solidFill>
              </a:ln>
              <a:effectLst/>
            </c:spPr>
            <c:extLst>
              <c:ext xmlns:c16="http://schemas.microsoft.com/office/drawing/2014/chart" uri="{C3380CC4-5D6E-409C-BE32-E72D297353CC}">
                <c16:uniqueId val="{00000007-8C95-43C4-AF66-EB528FC09572}"/>
              </c:ext>
            </c:extLst>
          </c:dPt>
          <c:dLbls>
            <c:delete val="1"/>
          </c:dLbls>
          <c:cat>
            <c:strRef>
              <c:f>Foglio1!$A$2:$A$5</c:f>
              <c:strCache>
                <c:ptCount val="2"/>
                <c:pt idx="0">
                  <c:v>FIN</c:v>
                </c:pt>
                <c:pt idx="1">
                  <c:v>NO_FIN</c:v>
                </c:pt>
              </c:strCache>
            </c:strRef>
          </c:cat>
          <c:val>
            <c:numRef>
              <c:f>Foglio1!$B$2:$B$5</c:f>
              <c:numCache>
                <c:formatCode>General</c:formatCode>
                <c:ptCount val="4"/>
                <c:pt idx="0">
                  <c:v>2201</c:v>
                </c:pt>
              </c:numCache>
            </c:numRef>
          </c:val>
          <c:extLst>
            <c:ext xmlns:c16="http://schemas.microsoft.com/office/drawing/2014/chart" uri="{C3380CC4-5D6E-409C-BE32-E72D297353CC}">
              <c16:uniqueId val="{00000008-8C95-43C4-AF66-EB528FC09572}"/>
            </c:ext>
          </c:extLst>
        </c:ser>
        <c:dLbls>
          <c:showLegendKey val="0"/>
          <c:showVal val="0"/>
          <c:showCatName val="0"/>
          <c:showSerName val="0"/>
          <c:showPercent val="1"/>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'[SICILIA__GRAFICI AD 14_09_23.xlsx]torta'!$B$1</c:f>
              <c:strCache>
                <c:ptCount val="1"/>
              </c:strCache>
            </c:strRef>
          </c:tx>
          <c:explosion val="6"/>
          <c:dPt>
            <c:idx val="0"/>
            <c:bubble3D val="0"/>
            <c:spPr>
              <a:solidFill>
                <a:srgbClr val="C00000"/>
              </a:solidFill>
              <a:ln w="19050">
                <a:solidFill>
                  <a:schemeClr val="lt1"/>
                </a:solidFill>
              </a:ln>
              <a:effectLst/>
            </c:spPr>
            <c:extLst>
              <c:ext xmlns:c16="http://schemas.microsoft.com/office/drawing/2014/chart" uri="{C3380CC4-5D6E-409C-BE32-E72D297353CC}">
                <c16:uniqueId val="{00000001-035B-4C0E-8B34-95D2572037AF}"/>
              </c:ext>
            </c:extLst>
          </c:dPt>
          <c:dPt>
            <c:idx val="1"/>
            <c:bubble3D val="0"/>
            <c:spPr>
              <a:solidFill>
                <a:srgbClr val="0E6B69"/>
              </a:solidFill>
              <a:ln w="19050">
                <a:solidFill>
                  <a:schemeClr val="lt1"/>
                </a:solidFill>
              </a:ln>
              <a:effectLst/>
            </c:spPr>
            <c:extLst>
              <c:ext xmlns:c16="http://schemas.microsoft.com/office/drawing/2014/chart" uri="{C3380CC4-5D6E-409C-BE32-E72D297353CC}">
                <c16:uniqueId val="{00000003-035B-4C0E-8B34-95D2572037AF}"/>
              </c:ext>
            </c:extLst>
          </c:dPt>
          <c:dLbls>
            <c:dLbl>
              <c:idx val="0"/>
              <c:delete val="1"/>
              <c:extLst>
                <c:ext xmlns:c15="http://schemas.microsoft.com/office/drawing/2012/chart" uri="{CE6537A1-D6FC-4f65-9D91-7224C49458BB}"/>
                <c:ext xmlns:c16="http://schemas.microsoft.com/office/drawing/2014/chart" uri="{C3380CC4-5D6E-409C-BE32-E72D297353CC}">
                  <c16:uniqueId val="{00000001-035B-4C0E-8B34-95D2572037AF}"/>
                </c:ext>
              </c:extLst>
            </c:dLbl>
            <c:dLbl>
              <c:idx val="1"/>
              <c:layout>
                <c:manualLayout>
                  <c:x val="7.8170519768585217E-2"/>
                  <c:y val="0.1503378352162311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35B-4C0E-8B34-95D2572037A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'[SICILIA__GRAFICI AD 14_09_23.xlsx]torta'!$A$2:$A$3</c:f>
              <c:numCache>
                <c:formatCode>General</c:formatCode>
                <c:ptCount val="2"/>
              </c:numCache>
            </c:numRef>
          </c:cat>
          <c:val>
            <c:numRef>
              <c:f>'[SICILIA__GRAFICI AD 14_09_23.xlsx]torta'!$B$2:$B$3</c:f>
              <c:numCache>
                <c:formatCode>#,##0.00</c:formatCode>
                <c:ptCount val="2"/>
                <c:pt idx="0">
                  <c:v>15369.16029458</c:v>
                </c:pt>
                <c:pt idx="1">
                  <c:v>2127.2210953600002</c:v>
                </c:pt>
              </c:numCache>
            </c:numRef>
          </c:val>
          <c:extLst>
            <c:ext xmlns:c16="http://schemas.microsoft.com/office/drawing/2014/chart" uri="{C3380CC4-5D6E-409C-BE32-E72D297353CC}">
              <c16:uniqueId val="{00000004-035B-4C0E-8B34-95D2572037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'[SICILIA__GRAFICI AD 14_09_23.xlsx]Tabella Investimenti'!$A$3</c:f>
              <c:strCache>
                <c:ptCount val="1"/>
                <c:pt idx="0">
                  <c:v>PALERMO</c:v>
                </c:pt>
              </c:strCache>
            </c:strRef>
          </c:tx>
          <c:spPr>
            <a:solidFill>
              <a:srgbClr val="4252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'[SICILIA__GRAFICI AD 14_09_23.xlsx]Tabella Investimenti'!$B$2,'[SICILIA__GRAFICI AD 14_09_23.xlsx]Tabella Investimenti'!$D$2,'[SICILIA__GRAFICI AD 14_09_23.xlsx]Tabella Investimenti'!$F$2,'[SICILIA__GRAFICI AD 14_09_23.xlsx]Tabella Investimenti'!$H$2</c:f>
              <c:strCache>
                <c:ptCount val="4"/>
                <c:pt idx="0">
                  <c:v>Interventi in progettazione
(€/Milioni)</c:v>
                </c:pt>
                <c:pt idx="1">
                  <c:v>Interventi di prossimo avvio
 (€/Milioni)</c:v>
                </c:pt>
                <c:pt idx="2">
                  <c:v>Interventi in corso
(€/Milioni)</c:v>
                </c:pt>
                <c:pt idx="3">
                  <c:v>Interventi ultimati 2020/2023
(€/Milioni)</c:v>
                </c:pt>
              </c:strCache>
            </c:strRef>
          </c:cat>
          <c:val>
            <c:numRef>
              <c:f>'[SICILIA__GRAFICI AD 14_09_23.xlsx]Tabella Investimenti'!$B$3,'[SICILIA__GRAFICI AD 14_09_23.xlsx]Tabella Investimenti'!$D$3,'[SICILIA__GRAFICI AD 14_09_23.xlsx]Tabella Investimenti'!$F$3,'[SICILIA__GRAFICI AD 14_09_23.xlsx]Tabella Investimenti'!$H$3</c:f>
              <c:numCache>
                <c:formatCode>#,##0.00</c:formatCode>
                <c:ptCount val="4"/>
                <c:pt idx="0">
                  <c:v>235.86488796</c:v>
                </c:pt>
                <c:pt idx="1">
                  <c:v>19.308539449999998</c:v>
                </c:pt>
                <c:pt idx="2">
                  <c:v>147.69304529999999</c:v>
                </c:pt>
                <c:pt idx="3">
                  <c:v>155.58703767999998</c:v>
                </c:pt>
              </c:numCache>
            </c:numRef>
          </c:val>
          <c:extLst>
            <c:ext xmlns:c16="http://schemas.microsoft.com/office/drawing/2014/chart" uri="{C3380CC4-5D6E-409C-BE32-E72D297353CC}">
              <c16:uniqueId val="{00000000-CE7F-4955-BCC7-B5DC22EC9F28}"/>
            </c:ext>
          </c:extLst>
        </c:ser>
        <c:ser>
          <c:idx val="1"/>
          <c:order val="1"/>
          <c:tx>
            <c:strRef>
              <c:f>'[SICILIA__GRAFICI AD 14_09_23.xlsx]Tabella Investimenti'!$A$4</c:f>
              <c:strCache>
                <c:ptCount val="1"/>
                <c:pt idx="0">
                  <c:v>AUTOSTRADE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'[SICILIA__GRAFICI AD 14_09_23.xlsx]Tabella Investimenti'!$B$2,'[SICILIA__GRAFICI AD 14_09_23.xlsx]Tabella Investimenti'!$D$2,'[SICILIA__GRAFICI AD 14_09_23.xlsx]Tabella Investimenti'!$F$2,'[SICILIA__GRAFICI AD 14_09_23.xlsx]Tabella Investimenti'!$H$2</c:f>
              <c:strCache>
                <c:ptCount val="4"/>
                <c:pt idx="0">
                  <c:v>Interventi in progettazione
(€/Milioni)</c:v>
                </c:pt>
                <c:pt idx="1">
                  <c:v>Interventi di prossimo avvio
 (€/Milioni)</c:v>
                </c:pt>
                <c:pt idx="2">
                  <c:v>Interventi in corso
(€/Milioni)</c:v>
                </c:pt>
                <c:pt idx="3">
                  <c:v>Interventi ultimati 2020/2023
(€/Milioni)</c:v>
                </c:pt>
              </c:strCache>
            </c:strRef>
          </c:cat>
          <c:val>
            <c:numRef>
              <c:f>'[SICILIA__GRAFICI AD 14_09_23.xlsx]Tabella Investimenti'!$B$4,'[SICILIA__GRAFICI AD 14_09_23.xlsx]Tabella Investimenti'!$D$4,'[SICILIA__GRAFICI AD 14_09_23.xlsx]Tabella Investimenti'!$F$4,'[SICILIA__GRAFICI AD 14_09_23.xlsx]Tabella Investimenti'!$H$4</c:f>
              <c:numCache>
                <c:formatCode>#,##0.00</c:formatCode>
                <c:ptCount val="4"/>
                <c:pt idx="0">
                  <c:v>637.25576911999985</c:v>
                </c:pt>
                <c:pt idx="1">
                  <c:v>54.072021680000006</c:v>
                </c:pt>
                <c:pt idx="2">
                  <c:v>272.84745392000002</c:v>
                </c:pt>
                <c:pt idx="3">
                  <c:v>184.81620781000004</c:v>
                </c:pt>
              </c:numCache>
            </c:numRef>
          </c:val>
          <c:extLst>
            <c:ext xmlns:c16="http://schemas.microsoft.com/office/drawing/2014/chart" uri="{C3380CC4-5D6E-409C-BE32-E72D297353CC}">
              <c16:uniqueId val="{00000001-CE7F-4955-BCC7-B5DC22EC9F28}"/>
            </c:ext>
          </c:extLst>
        </c:ser>
        <c:ser>
          <c:idx val="2"/>
          <c:order val="2"/>
          <c:tx>
            <c:strRef>
              <c:f>'[SICILIA__GRAFICI AD 14_09_23.xlsx]Tabella Investimenti'!$A$5</c:f>
              <c:strCache>
                <c:ptCount val="1"/>
                <c:pt idx="0">
                  <c:v>CATANIA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'[SICILIA__GRAFICI AD 14_09_23.xlsx]Tabella Investimenti'!$B$2,'[SICILIA__GRAFICI AD 14_09_23.xlsx]Tabella Investimenti'!$D$2,'[SICILIA__GRAFICI AD 14_09_23.xlsx]Tabella Investimenti'!$F$2,'[SICILIA__GRAFICI AD 14_09_23.xlsx]Tabella Investimenti'!$H$2</c:f>
              <c:strCache>
                <c:ptCount val="4"/>
                <c:pt idx="0">
                  <c:v>Interventi in progettazione
(€/Milioni)</c:v>
                </c:pt>
                <c:pt idx="1">
                  <c:v>Interventi di prossimo avvio
 (€/Milioni)</c:v>
                </c:pt>
                <c:pt idx="2">
                  <c:v>Interventi in corso
(€/Milioni)</c:v>
                </c:pt>
                <c:pt idx="3">
                  <c:v>Interventi ultimati 2020/2023
(€/Milioni)</c:v>
                </c:pt>
              </c:strCache>
            </c:strRef>
          </c:cat>
          <c:val>
            <c:numRef>
              <c:f>'[SICILIA__GRAFICI AD 14_09_23.xlsx]Tabella Investimenti'!$B$5,'[SICILIA__GRAFICI AD 14_09_23.xlsx]Tabella Investimenti'!$D$5,'[SICILIA__GRAFICI AD 14_09_23.xlsx]Tabella Investimenti'!$F$5,'[SICILIA__GRAFICI AD 14_09_23.xlsx]Tabella Investimenti'!$H$5</c:f>
              <c:numCache>
                <c:formatCode>#,##0.00</c:formatCode>
                <c:ptCount val="4"/>
                <c:pt idx="0">
                  <c:v>155.37993757000001</c:v>
                </c:pt>
                <c:pt idx="1">
                  <c:v>89.183581600000025</c:v>
                </c:pt>
                <c:pt idx="2">
                  <c:v>24.416684819999997</c:v>
                </c:pt>
                <c:pt idx="3">
                  <c:v>150.79592845000005</c:v>
                </c:pt>
              </c:numCache>
            </c:numRef>
          </c:val>
          <c:extLst>
            <c:ext xmlns:c16="http://schemas.microsoft.com/office/drawing/2014/chart" uri="{C3380CC4-5D6E-409C-BE32-E72D297353CC}">
              <c16:uniqueId val="{00000002-CE7F-4955-BCC7-B5DC22EC9F28}"/>
            </c:ext>
          </c:extLst>
        </c:ser>
        <c:dLbls>
          <c:showLegendKey val="0"/>
          <c:showVal val="0"/>
          <c:showCatName val="0"/>
          <c:showSerName val="0"/>
          <c:showPercent val="0"/>
          <c:showBubbleSize val="0"/>
        </c:dLbls>
        <c:gapWidth val="150"/>
        <c:overlap val="100"/>
        <c:axId val="1655870448"/>
        <c:axId val="1655862832"/>
      </c:barChart>
      <c:catAx>
        <c:axId val="165587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1655862832"/>
        <c:crosses val="autoZero"/>
        <c:auto val="1"/>
        <c:lblAlgn val="ctr"/>
        <c:lblOffset val="100"/>
        <c:noMultiLvlLbl val="0"/>
      </c:catAx>
      <c:valAx>
        <c:axId val="165586283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1655870448"/>
        <c:crosses val="autoZero"/>
        <c:crossBetween val="between"/>
      </c:valAx>
      <c:spPr>
        <a:noFill/>
        <a:ln>
          <a:noFill/>
        </a:ln>
        <a:effectLst/>
      </c:spPr>
    </c:plotArea>
    <c:legend>
      <c:legendPos val="b"/>
      <c:layout>
        <c:manualLayout>
          <c:xMode val="edge"/>
          <c:yMode val="edge"/>
          <c:x val="0.46221903183154744"/>
          <c:y val="0.1103819585181913"/>
          <c:w val="0.39485436271685553"/>
          <c:h val="7.08463984281989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alpha val="0"/>
      </a:schemeClr>
    </a:solidFill>
    <a:ln w="9525" cap="flat" cmpd="sng" algn="ctr">
      <a:noFill/>
      <a:round/>
    </a:ln>
    <a:effectLst/>
  </c:spPr>
  <c:txPr>
    <a:bodyPr/>
    <a:lstStyle/>
    <a:p>
      <a:pPr>
        <a:defRPr sz="1100"/>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3870875825182"/>
          <c:y val="0.13632594215853058"/>
          <c:w val="0.64434964388715421"/>
          <c:h val="0.82035195517694148"/>
        </c:manualLayout>
      </c:layout>
      <c:doughnutChart>
        <c:varyColors val="1"/>
        <c:ser>
          <c:idx val="0"/>
          <c:order val="0"/>
          <c:tx>
            <c:strRef>
              <c:f>'[SICILIA__GRAFICI AD 14_09_23.xlsx]tipologia '!$A$5</c:f>
              <c:strCache>
                <c:ptCount val="1"/>
                <c:pt idx="0">
                  <c:v>PALERMO</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EB4-474B-91F9-F2CD9C95F16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EB4-474B-91F9-F2CD9C95F16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EB4-474B-91F9-F2CD9C95F168}"/>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EB4-474B-91F9-F2CD9C95F168}"/>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7EB4-474B-91F9-F2CD9C95F168}"/>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7-7EB4-474B-91F9-F2CD9C95F1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'[SICILIA__GRAFICI AD 14_09_23.xlsx]tipologia '!$B$4:$F$4</c:f>
              <c:strCache>
                <c:ptCount val="5"/>
                <c:pt idx="0">
                  <c:v>Barriere</c:v>
                </c:pt>
                <c:pt idx="1">
                  <c:v>Impianti</c:v>
                </c:pt>
                <c:pt idx="2">
                  <c:v>Opere Complementari</c:v>
                </c:pt>
                <c:pt idx="3">
                  <c:v>Opere d'Arte</c:v>
                </c:pt>
                <c:pt idx="4">
                  <c:v>Piano Viabile</c:v>
                </c:pt>
              </c:strCache>
            </c:strRef>
          </c:cat>
          <c:val>
            <c:numRef>
              <c:f>'[SICILIA__GRAFICI AD 14_09_23.xlsx]tipologia '!$B$5:$F$5</c:f>
              <c:numCache>
                <c:formatCode>#,##0.00</c:formatCode>
                <c:ptCount val="5"/>
                <c:pt idx="0">
                  <c:v>0.17831</c:v>
                </c:pt>
                <c:pt idx="1">
                  <c:v>1.80951</c:v>
                </c:pt>
                <c:pt idx="2">
                  <c:v>14.472019999999999</c:v>
                </c:pt>
                <c:pt idx="3">
                  <c:v>21.392499999999998</c:v>
                </c:pt>
                <c:pt idx="4">
                  <c:v>15.50723</c:v>
                </c:pt>
              </c:numCache>
            </c:numRef>
          </c:val>
          <c:extLst>
            <c:ext xmlns:c16="http://schemas.microsoft.com/office/drawing/2014/chart" uri="{C3380CC4-5D6E-409C-BE32-E72D297353CC}">
              <c16:uniqueId val="{0000000A-7EB4-474B-91F9-F2CD9C95F16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4.4330971238015833E-2"/>
          <c:y val="2.5472873958394877E-2"/>
          <c:w val="0.59813500492417693"/>
          <c:h val="0.17989446671087916"/>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3870875825182"/>
          <c:y val="0.13632594215853058"/>
          <c:w val="0.64434964388715421"/>
          <c:h val="0.82035195517694148"/>
        </c:manualLayout>
      </c:layout>
      <c:doughnutChart>
        <c:varyColors val="1"/>
        <c:ser>
          <c:idx val="0"/>
          <c:order val="0"/>
          <c:tx>
            <c:strRef>
              <c:f>'[SICILIA__GRAFICI AD 14_09_23.xlsx]tipologia '!$A$6</c:f>
              <c:strCache>
                <c:ptCount val="1"/>
                <c:pt idx="0">
                  <c:v>AUTOSTRADE</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A1CF-4AF2-9102-C8AFCB052A67}"/>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A1CF-4AF2-9102-C8AFCB052A6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A1CF-4AF2-9102-C8AFCB052A6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A1CF-4AF2-9102-C8AFCB052A67}"/>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A1CF-4AF2-9102-C8AFCB052A67}"/>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7-A1CF-4AF2-9102-C8AFCB052A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'[SICILIA__GRAFICI AD 14_09_23.xlsx]tipologia '!$B$4:$F$4</c:f>
              <c:strCache>
                <c:ptCount val="5"/>
                <c:pt idx="0">
                  <c:v>Barriere</c:v>
                </c:pt>
                <c:pt idx="1">
                  <c:v>Impianti</c:v>
                </c:pt>
                <c:pt idx="2">
                  <c:v>Opere Complementari</c:v>
                </c:pt>
                <c:pt idx="3">
                  <c:v>Opere d'Arte</c:v>
                </c:pt>
                <c:pt idx="4">
                  <c:v>Piano Viabile</c:v>
                </c:pt>
              </c:strCache>
            </c:strRef>
          </c:cat>
          <c:val>
            <c:numRef>
              <c:f>'[SICILIA__GRAFICI AD 14_09_23.xlsx]tipologia '!$B$6:$F$6</c:f>
              <c:numCache>
                <c:formatCode>#,##0.00</c:formatCode>
                <c:ptCount val="5"/>
                <c:pt idx="0">
                  <c:v>7.1902100000000004</c:v>
                </c:pt>
                <c:pt idx="1">
                  <c:v>9.0871199999999988</c:v>
                </c:pt>
                <c:pt idx="2">
                  <c:v>2.1168900000000002</c:v>
                </c:pt>
                <c:pt idx="3">
                  <c:v>36.481570000000005</c:v>
                </c:pt>
                <c:pt idx="4">
                  <c:v>8.17422</c:v>
                </c:pt>
              </c:numCache>
            </c:numRef>
          </c:val>
          <c:extLst>
            <c:ext xmlns:c16="http://schemas.microsoft.com/office/drawing/2014/chart" uri="{C3380CC4-5D6E-409C-BE32-E72D297353CC}">
              <c16:uniqueId val="{0000000A-A1CF-4AF2-9102-C8AFCB052A6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7.140615253394958E-2"/>
          <c:y val="1.8139038666705111E-2"/>
          <c:w val="0.59813500492417693"/>
          <c:h val="0.17989446671087916"/>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3870875825182"/>
          <c:y val="0.13632594215853058"/>
          <c:w val="0.64434964388715421"/>
          <c:h val="0.82035195517694148"/>
        </c:manualLayout>
      </c:layout>
      <c:doughnutChart>
        <c:varyColors val="1"/>
        <c:ser>
          <c:idx val="0"/>
          <c:order val="0"/>
          <c:tx>
            <c:strRef>
              <c:f>'[SICILIA__GRAFICI AD 14_09_23.xlsx]tipologia '!$A$7</c:f>
              <c:strCache>
                <c:ptCount val="1"/>
                <c:pt idx="0">
                  <c:v>CATANIA</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785-4C78-9F58-C71B13D1848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785-4C78-9F58-C71B13D1848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5785-4C78-9F58-C71B13D18488}"/>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5785-4C78-9F58-C71B13D18488}"/>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5785-4C78-9F58-C71B13D18488}"/>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7-5785-4C78-9F58-C71B13D184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'[SICILIA__GRAFICI AD 14_09_23.xlsx]tipologia '!$B$4:$F$4</c:f>
              <c:strCache>
                <c:ptCount val="5"/>
                <c:pt idx="0">
                  <c:v>Barriere</c:v>
                </c:pt>
                <c:pt idx="1">
                  <c:v>Impianti</c:v>
                </c:pt>
                <c:pt idx="2">
                  <c:v>Opere Complementari</c:v>
                </c:pt>
                <c:pt idx="3">
                  <c:v>Opere d'Arte</c:v>
                </c:pt>
                <c:pt idx="4">
                  <c:v>Piano Viabile</c:v>
                </c:pt>
              </c:strCache>
            </c:strRef>
          </c:cat>
          <c:val>
            <c:numRef>
              <c:f>'[SICILIA__GRAFICI AD 14_09_23.xlsx]tipologia '!$B$7:$F$7</c:f>
              <c:numCache>
                <c:formatCode>#,##0.00</c:formatCode>
                <c:ptCount val="5"/>
                <c:pt idx="0">
                  <c:v>4.0286100000000005</c:v>
                </c:pt>
                <c:pt idx="1">
                  <c:v>3.5919599999999998</c:v>
                </c:pt>
                <c:pt idx="2">
                  <c:v>9.2571900000000014</c:v>
                </c:pt>
                <c:pt idx="3">
                  <c:v>6.32416</c:v>
                </c:pt>
                <c:pt idx="4">
                  <c:v>15.34088</c:v>
                </c:pt>
              </c:numCache>
            </c:numRef>
          </c:val>
          <c:extLst>
            <c:ext xmlns:c16="http://schemas.microsoft.com/office/drawing/2014/chart" uri="{C3380CC4-5D6E-409C-BE32-E72D297353CC}">
              <c16:uniqueId val="{0000000A-5785-4C78-9F58-C71B13D1848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1615938275944361E-2"/>
          <c:y val="2.54629335947637E-2"/>
          <c:w val="0.59813500492417693"/>
          <c:h val="0.17989446671087916"/>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a:t>ST SICILIA</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it-IT"/>
        </a:p>
      </c:txPr>
    </c:title>
    <c:autoTitleDeleted val="0"/>
    <c:plotArea>
      <c:layout/>
      <c:barChart>
        <c:barDir val="col"/>
        <c:grouping val="stacked"/>
        <c:varyColors val="0"/>
        <c:ser>
          <c:idx val="0"/>
          <c:order val="0"/>
          <c:tx>
            <c:strRef>
              <c:f>'[SICILIA__GRAFICI AD 14_09_23.xlsx]trend produzione'!$A$4</c:f>
              <c:strCache>
                <c:ptCount val="1"/>
                <c:pt idx="0">
                  <c:v>AGR PALERMO</c:v>
                </c:pt>
              </c:strCache>
            </c:strRef>
          </c:tx>
          <c:spPr>
            <a:solidFill>
              <a:srgbClr val="42522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'[SICILIA__GRAFICI AD 14_09_23.xlsx]trend produzione'!$D$3:$H$3</c:f>
              <c:strCache>
                <c:ptCount val="4"/>
                <c:pt idx="0">
                  <c:v>2020</c:v>
                </c:pt>
                <c:pt idx="1">
                  <c:v>2021</c:v>
                </c:pt>
                <c:pt idx="2">
                  <c:v>2022</c:v>
                </c:pt>
                <c:pt idx="3">
                  <c:v>2023*</c:v>
                </c:pt>
              </c:strCache>
            </c:strRef>
          </c:cat>
          <c:val>
            <c:numRef>
              <c:f>'[SICILIA__GRAFICI AD 14_09_23.xlsx]trend produzione'!$D$4:$H$4</c:f>
              <c:numCache>
                <c:formatCode>#,##0.00</c:formatCode>
                <c:ptCount val="4"/>
                <c:pt idx="0">
                  <c:v>28.406427999999998</c:v>
                </c:pt>
                <c:pt idx="1">
                  <c:v>31.505619880000005</c:v>
                </c:pt>
                <c:pt idx="2">
                  <c:v>50.13702791</c:v>
                </c:pt>
                <c:pt idx="3">
                  <c:v>53.359569999999998</c:v>
                </c:pt>
              </c:numCache>
            </c:numRef>
          </c:val>
          <c:extLst>
            <c:ext xmlns:c16="http://schemas.microsoft.com/office/drawing/2014/chart" uri="{C3380CC4-5D6E-409C-BE32-E72D297353CC}">
              <c16:uniqueId val="{00000000-655F-4BBF-A1F1-CD34067254E0}"/>
            </c:ext>
          </c:extLst>
        </c:ser>
        <c:ser>
          <c:idx val="1"/>
          <c:order val="1"/>
          <c:tx>
            <c:strRef>
              <c:f>'[SICILIA__GRAFICI AD 14_09_23.xlsx]trend produzione'!$A$5</c:f>
              <c:strCache>
                <c:ptCount val="1"/>
                <c:pt idx="0">
                  <c:v>AGR AUTOSTRADE</c:v>
                </c:pt>
              </c:strCache>
            </c:strRef>
          </c:tx>
          <c:spPr>
            <a:solidFill>
              <a:srgbClr val="C00000"/>
            </a:solidFill>
            <a:ln>
              <a:noFill/>
            </a:ln>
            <a:effectLst/>
          </c:spPr>
          <c:invertIfNegative val="0"/>
          <c:dLbls>
            <c:dLbl>
              <c:idx val="1"/>
              <c:layout>
                <c:manualLayout>
                  <c:x val="1.3789138961047807E-3"/>
                  <c:y val="2.913344620593546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5F-4BBF-A1F1-CD34067254E0}"/>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'[SICILIA__GRAFICI AD 14_09_23.xlsx]trend produzione'!$D$3:$H$3</c:f>
              <c:strCache>
                <c:ptCount val="4"/>
                <c:pt idx="0">
                  <c:v>2020</c:v>
                </c:pt>
                <c:pt idx="1">
                  <c:v>2021</c:v>
                </c:pt>
                <c:pt idx="2">
                  <c:v>2022</c:v>
                </c:pt>
                <c:pt idx="3">
                  <c:v>2023*</c:v>
                </c:pt>
              </c:strCache>
            </c:strRef>
          </c:cat>
          <c:val>
            <c:numRef>
              <c:f>'[SICILIA__GRAFICI AD 14_09_23.xlsx]trend produzione'!$D$5:$H$5</c:f>
              <c:numCache>
                <c:formatCode>#,##0.00</c:formatCode>
                <c:ptCount val="4"/>
                <c:pt idx="0">
                  <c:v>32.320062999999998</c:v>
                </c:pt>
                <c:pt idx="1">
                  <c:v>45.567469549999998</c:v>
                </c:pt>
                <c:pt idx="2">
                  <c:v>48.252012740000005</c:v>
                </c:pt>
                <c:pt idx="3">
                  <c:v>63.050010000000007</c:v>
                </c:pt>
              </c:numCache>
            </c:numRef>
          </c:val>
          <c:extLst>
            <c:ext xmlns:c16="http://schemas.microsoft.com/office/drawing/2014/chart" uri="{C3380CC4-5D6E-409C-BE32-E72D297353CC}">
              <c16:uniqueId val="{00000002-655F-4BBF-A1F1-CD34067254E0}"/>
            </c:ext>
          </c:extLst>
        </c:ser>
        <c:ser>
          <c:idx val="2"/>
          <c:order val="2"/>
          <c:tx>
            <c:strRef>
              <c:f>'[SICILIA__GRAFICI AD 14_09_23.xlsx]trend produzione'!$A$6</c:f>
              <c:strCache>
                <c:ptCount val="1"/>
                <c:pt idx="0">
                  <c:v>AGR CATANIA</c:v>
                </c:pt>
              </c:strCache>
            </c:strRef>
          </c:tx>
          <c:spPr>
            <a:solidFill>
              <a:schemeClr val="accent3"/>
            </a:solidFill>
            <a:ln>
              <a:noFill/>
            </a:ln>
            <a:effectLst/>
          </c:spPr>
          <c:invertIfNegative val="0"/>
          <c:dLbls>
            <c:dLbl>
              <c:idx val="1"/>
              <c:layout>
                <c:manualLayout>
                  <c:x val="-3.6538358839160515E-17"/>
                  <c:y val="-9.6753747323341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5F-4BBF-A1F1-CD34067254E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'[SICILIA__GRAFICI AD 14_09_23.xlsx]trend produzione'!$D$3:$H$3</c:f>
              <c:strCache>
                <c:ptCount val="4"/>
                <c:pt idx="0">
                  <c:v>2020</c:v>
                </c:pt>
                <c:pt idx="1">
                  <c:v>2021</c:v>
                </c:pt>
                <c:pt idx="2">
                  <c:v>2022</c:v>
                </c:pt>
                <c:pt idx="3">
                  <c:v>2023*</c:v>
                </c:pt>
              </c:strCache>
            </c:strRef>
          </c:cat>
          <c:val>
            <c:numRef>
              <c:f>'[SICILIA__GRAFICI AD 14_09_23.xlsx]trend produzione'!$D$6:$H$6</c:f>
              <c:numCache>
                <c:formatCode>#,##0.00</c:formatCode>
                <c:ptCount val="4"/>
                <c:pt idx="0">
                  <c:v>17.001399230000001</c:v>
                </c:pt>
                <c:pt idx="1">
                  <c:v>30.004627060000001</c:v>
                </c:pt>
                <c:pt idx="2">
                  <c:v>34.685535600000001</c:v>
                </c:pt>
                <c:pt idx="3">
                  <c:v>38.5428</c:v>
                </c:pt>
              </c:numCache>
            </c:numRef>
          </c:val>
          <c:extLst>
            <c:ext xmlns:c16="http://schemas.microsoft.com/office/drawing/2014/chart" uri="{C3380CC4-5D6E-409C-BE32-E72D297353CC}">
              <c16:uniqueId val="{00000004-655F-4BBF-A1F1-CD34067254E0}"/>
            </c:ext>
          </c:extLst>
        </c:ser>
        <c:dLbls>
          <c:showLegendKey val="0"/>
          <c:showVal val="0"/>
          <c:showCatName val="0"/>
          <c:showSerName val="0"/>
          <c:showPercent val="0"/>
          <c:showBubbleSize val="0"/>
        </c:dLbls>
        <c:gapWidth val="150"/>
        <c:overlap val="100"/>
        <c:axId val="342656176"/>
        <c:axId val="342652368"/>
      </c:barChart>
      <c:catAx>
        <c:axId val="34265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crossAx val="342652368"/>
        <c:crosses val="autoZero"/>
        <c:auto val="1"/>
        <c:lblAlgn val="ctr"/>
        <c:lblOffset val="100"/>
        <c:noMultiLvlLbl val="0"/>
      </c:catAx>
      <c:valAx>
        <c:axId val="342652368"/>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crossAx val="342656176"/>
        <c:crosses val="autoZero"/>
        <c:crossBetween val="between"/>
      </c:valAx>
      <c:spPr>
        <a:noFill/>
        <a:ln>
          <a:solidFill>
            <a:schemeClr val="accent1">
              <a:alpha val="0"/>
            </a:schemeClr>
          </a:solid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legend>
    <c:plotVisOnly val="1"/>
    <c:dispBlanksAs val="gap"/>
    <c:showDLblsOverMax val="0"/>
  </c:chart>
  <c:spPr>
    <a:solidFill>
      <a:schemeClr val="bg1">
        <a:alpha val="0"/>
      </a:schemeClr>
    </a:solidFill>
    <a:ln w="9525" cap="flat" cmpd="sng" algn="ctr">
      <a:noFill/>
      <a:round/>
    </a:ln>
    <a:effectLst/>
  </c:spPr>
  <c:txPr>
    <a:bodyPr/>
    <a:lstStyle/>
    <a:p>
      <a:pPr>
        <a:defRPr sz="1100">
          <a:solidFill>
            <a:schemeClr val="tx1"/>
          </a:solidFill>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'[SICILIA__GRAFICI AD 14_09_23.xlsx]torta'!$B$1</c:f>
              <c:strCache>
                <c:ptCount val="1"/>
              </c:strCache>
            </c:strRef>
          </c:tx>
          <c:explosion val="6"/>
          <c:dPt>
            <c:idx val="0"/>
            <c:bubble3D val="0"/>
            <c:spPr>
              <a:solidFill>
                <a:srgbClr val="C00000"/>
              </a:solidFill>
              <a:ln w="19050">
                <a:solidFill>
                  <a:schemeClr val="lt1"/>
                </a:solidFill>
              </a:ln>
              <a:effectLst/>
            </c:spPr>
            <c:extLst>
              <c:ext xmlns:c16="http://schemas.microsoft.com/office/drawing/2014/chart" uri="{C3380CC4-5D6E-409C-BE32-E72D297353CC}">
                <c16:uniqueId val="{00000001-BCE3-4C3B-959D-033277CAE212}"/>
              </c:ext>
            </c:extLst>
          </c:dPt>
          <c:dPt>
            <c:idx val="1"/>
            <c:bubble3D val="0"/>
            <c:spPr>
              <a:solidFill>
                <a:srgbClr val="0E6B69"/>
              </a:solidFill>
              <a:ln w="19050">
                <a:solidFill>
                  <a:schemeClr val="lt1"/>
                </a:solidFill>
              </a:ln>
              <a:effectLst/>
            </c:spPr>
            <c:extLst>
              <c:ext xmlns:c16="http://schemas.microsoft.com/office/drawing/2014/chart" uri="{C3380CC4-5D6E-409C-BE32-E72D297353CC}">
                <c16:uniqueId val="{00000003-BCE3-4C3B-959D-033277CAE212}"/>
              </c:ext>
            </c:extLst>
          </c:dPt>
          <c:dLbls>
            <c:dLbl>
              <c:idx val="0"/>
              <c:layout>
                <c:manualLayout>
                  <c:x val="-0.10711896641713677"/>
                  <c:y val="-0.28642084933979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CE3-4C3B-959D-033277CAE212}"/>
                </c:ext>
              </c:extLst>
            </c:dLbl>
            <c:dLbl>
              <c:idx val="1"/>
              <c:delete val="1"/>
              <c:extLst>
                <c:ext xmlns:c15="http://schemas.microsoft.com/office/drawing/2012/chart" uri="{CE6537A1-D6FC-4f65-9D91-7224C49458BB}"/>
                <c:ext xmlns:c16="http://schemas.microsoft.com/office/drawing/2014/chart" uri="{C3380CC4-5D6E-409C-BE32-E72D297353CC}">
                  <c16:uniqueId val="{00000003-BCE3-4C3B-959D-033277CAE2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'[SICILIA__GRAFICI AD 14_09_23.xlsx]torta'!$A$2:$A$3</c:f>
              <c:numCache>
                <c:formatCode>General</c:formatCode>
                <c:ptCount val="2"/>
              </c:numCache>
            </c:numRef>
          </c:cat>
          <c:val>
            <c:numRef>
              <c:f>'[SICILIA__GRAFICI AD 14_09_23.xlsx]torta'!$B$2:$B$3</c:f>
              <c:numCache>
                <c:formatCode>#,##0.00</c:formatCode>
                <c:ptCount val="2"/>
                <c:pt idx="0">
                  <c:v>15369.16029458</c:v>
                </c:pt>
                <c:pt idx="1">
                  <c:v>2127.2210953600002</c:v>
                </c:pt>
              </c:numCache>
            </c:numRef>
          </c:val>
          <c:extLst>
            <c:ext xmlns:c16="http://schemas.microsoft.com/office/drawing/2014/chart" uri="{C3380CC4-5D6E-409C-BE32-E72D297353CC}">
              <c16:uniqueId val="{00000004-BCE3-4C3B-959D-033277CAE2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77139080758362"/>
          <c:y val="5.7729220019862908E-2"/>
          <c:w val="0.49098175755282425"/>
          <c:h val="0.85610247650760651"/>
        </c:manualLayout>
      </c:layout>
      <c:doughnutChart>
        <c:varyColors val="1"/>
        <c:ser>
          <c:idx val="0"/>
          <c:order val="0"/>
          <c:tx>
            <c:strRef>
              <c:f>'tabelle Nuove Opere'!$A$4</c:f>
              <c:strCache>
                <c:ptCount val="1"/>
                <c:pt idx="0">
                  <c:v>NUOVE OPERE</c:v>
                </c:pt>
              </c:strCache>
            </c:strRef>
          </c:tx>
          <c:spPr>
            <a:solidFill>
              <a:srgbClr val="009999"/>
            </a:solidFill>
          </c:spPr>
          <c:dPt>
            <c:idx val="0"/>
            <c:bubble3D val="0"/>
            <c:spPr>
              <a:solidFill>
                <a:srgbClr val="008080"/>
              </a:solidFill>
              <a:ln>
                <a:noFill/>
              </a:ln>
              <a:effectLst/>
            </c:spPr>
            <c:extLst>
              <c:ext xmlns:c16="http://schemas.microsoft.com/office/drawing/2014/chart" uri="{C3380CC4-5D6E-409C-BE32-E72D297353CC}">
                <c16:uniqueId val="{00000001-46F7-40C3-8A37-31D985F5A346}"/>
              </c:ext>
            </c:extLst>
          </c:dPt>
          <c:dPt>
            <c:idx val="1"/>
            <c:bubble3D val="0"/>
            <c:spPr>
              <a:solidFill>
                <a:schemeClr val="accent4">
                  <a:lumMod val="60000"/>
                  <a:lumOff val="40000"/>
                </a:schemeClr>
              </a:solidFill>
              <a:ln>
                <a:noFill/>
              </a:ln>
              <a:effectLst/>
            </c:spPr>
            <c:extLst>
              <c:ext xmlns:c16="http://schemas.microsoft.com/office/drawing/2014/chart" uri="{C3380CC4-5D6E-409C-BE32-E72D297353CC}">
                <c16:uniqueId val="{00000003-46F7-40C3-8A37-31D985F5A346}"/>
              </c:ext>
            </c:extLst>
          </c:dPt>
          <c:dPt>
            <c:idx val="2"/>
            <c:bubble3D val="0"/>
            <c:spPr>
              <a:solidFill>
                <a:srgbClr val="00B0F0"/>
              </a:solidFill>
              <a:ln>
                <a:noFill/>
              </a:ln>
              <a:effectLst/>
            </c:spPr>
            <c:extLst>
              <c:ext xmlns:c16="http://schemas.microsoft.com/office/drawing/2014/chart" uri="{C3380CC4-5D6E-409C-BE32-E72D297353CC}">
                <c16:uniqueId val="{00000005-46F7-40C3-8A37-31D985F5A346}"/>
              </c:ext>
            </c:extLst>
          </c:dPt>
          <c:dPt>
            <c:idx val="3"/>
            <c:bubble3D val="0"/>
            <c:spPr>
              <a:solidFill>
                <a:schemeClr val="bg1">
                  <a:lumMod val="50000"/>
                </a:schemeClr>
              </a:solidFill>
              <a:ln>
                <a:noFill/>
              </a:ln>
              <a:effectLst/>
            </c:spPr>
            <c:extLst>
              <c:ext xmlns:c16="http://schemas.microsoft.com/office/drawing/2014/chart" uri="{C3380CC4-5D6E-409C-BE32-E72D297353CC}">
                <c16:uniqueId val="{00000007-46F7-40C3-8A37-31D985F5A346}"/>
              </c:ext>
            </c:extLst>
          </c:dPt>
          <c:dPt>
            <c:idx val="4"/>
            <c:bubble3D val="0"/>
            <c:spPr>
              <a:solidFill>
                <a:srgbClr val="C00000"/>
              </a:solidFill>
              <a:ln>
                <a:noFill/>
              </a:ln>
              <a:effectLst/>
            </c:spPr>
            <c:extLst>
              <c:ext xmlns:c16="http://schemas.microsoft.com/office/drawing/2014/chart" uri="{C3380CC4-5D6E-409C-BE32-E72D297353CC}">
                <c16:uniqueId val="{00000009-46F7-40C3-8A37-31D985F5A346}"/>
              </c:ext>
            </c:extLst>
          </c:dPt>
          <c:dLbls>
            <c:dLbl>
              <c:idx val="0"/>
              <c:layout>
                <c:manualLayout>
                  <c:x val="-1.6044159986622643E-16"/>
                  <c:y val="-1.9036735202910611E-2"/>
                </c:manualLayout>
              </c:layout>
              <c:tx>
                <c:rich>
                  <a:bodyPr/>
                  <a:lstStyle/>
                  <a:p>
                    <a:fld id="{77CF03B6-DF4F-4D57-A064-3BE9E1296CEF}" type="VALUE">
                      <a:rPr lang="en-US" smtClean="0"/>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F7-40C3-8A37-31D985F5A346}"/>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3-46F7-40C3-8A37-31D985F5A346}"/>
                </c:ext>
              </c:extLst>
            </c:dLbl>
            <c:dLbl>
              <c:idx val="2"/>
              <c:layout>
                <c:manualLayout>
                  <c:x val="7.6528946327717534E-2"/>
                  <c:y val="6.060227053828026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F7-40C3-8A37-31D985F5A34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('tabelle Nuove Opere'!$B$3:$B$4,'tabelle Nuove Opere'!$D$3:$D$4,'tabelle Nuove Opere'!$F$3:$F$4,'tabelle Nuove Opere'!$H$3,'tabelle Nuove Opere'!$J$3)</c:f>
              <c:strCache>
                <c:ptCount val="5"/>
                <c:pt idx="0">
                  <c:v>Interventi in corso</c:v>
                </c:pt>
                <c:pt idx="1">
                  <c:v>Interventi di prossimo avvio</c:v>
                </c:pt>
                <c:pt idx="2">
                  <c:v>interventi in riappalto</c:v>
                </c:pt>
                <c:pt idx="3">
                  <c:v>CDP 2016-20</c:v>
                </c:pt>
                <c:pt idx="4">
                  <c:v>Ulteriori interventi extra CdP 2016-2020 </c:v>
                </c:pt>
              </c:strCache>
            </c:strRef>
          </c:cat>
          <c:val>
            <c:numRef>
              <c:f>('tabelle Nuove Opere'!$B$5,'tabelle Nuove Opere'!$D$5,'tabelle Nuove Opere'!$F$5,'tabelle Nuove Opere'!$H$5,'tabelle Nuove Opere'!$J$5)</c:f>
              <c:numCache>
                <c:formatCode>#,##0.00</c:formatCode>
                <c:ptCount val="5"/>
                <c:pt idx="0">
                  <c:v>3284.0402945799997</c:v>
                </c:pt>
                <c:pt idx="1">
                  <c:v>855.95</c:v>
                </c:pt>
                <c:pt idx="2">
                  <c:v>28</c:v>
                </c:pt>
                <c:pt idx="3">
                  <c:v>3016.15</c:v>
                </c:pt>
                <c:pt idx="4">
                  <c:v>8185.02</c:v>
                </c:pt>
              </c:numCache>
            </c:numRef>
          </c:val>
          <c:extLst>
            <c:ext xmlns:c16="http://schemas.microsoft.com/office/drawing/2014/chart" uri="{C3380CC4-5D6E-409C-BE32-E72D297353CC}">
              <c16:uniqueId val="{0000000A-46F7-40C3-8A37-31D985F5A346}"/>
            </c:ext>
          </c:extLst>
        </c:ser>
        <c:dLbls>
          <c:showLegendKey val="0"/>
          <c:showVal val="0"/>
          <c:showCatName val="0"/>
          <c:showSerName val="0"/>
          <c:showPercent val="0"/>
          <c:showBubbleSize val="0"/>
          <c:showLeaderLines val="1"/>
        </c:dLbls>
        <c:firstSliceAng val="0"/>
        <c:holeSize val="53"/>
      </c:doughnutChart>
      <c:spPr>
        <a:noFill/>
        <a:ln>
          <a:noFill/>
        </a:ln>
        <a:effectLst/>
      </c:spPr>
    </c:plotArea>
    <c:legend>
      <c:legendPos val="l"/>
      <c:layout>
        <c:manualLayout>
          <c:xMode val="edge"/>
          <c:yMode val="edge"/>
          <c:x val="3.3815115819224084E-2"/>
          <c:y val="0.10934377510705859"/>
          <c:w val="0.38452789585897262"/>
          <c:h val="0.564419861973494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0.52209</cdr:x>
      <cdr:y>0.45167</cdr:y>
    </cdr:from>
    <cdr:to>
      <cdr:x>0.73712</cdr:x>
      <cdr:y>0.56851</cdr:y>
    </cdr:to>
    <cdr:sp macro="" textlink="">
      <cdr:nvSpPr>
        <cdr:cNvPr id="2" name="TextBox 4"/>
        <cdr:cNvSpPr txBox="1">
          <a:spLocks xmlns:a="http://schemas.openxmlformats.org/drawingml/2006/main" noChangeArrowheads="1"/>
        </cdr:cNvSpPr>
      </cdr:nvSpPr>
      <cdr:spPr bwMode="auto">
        <a:xfrm xmlns:a="http://schemas.openxmlformats.org/drawingml/2006/main">
          <a:off x="1978940" y="1567299"/>
          <a:ext cx="815060" cy="4054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it-IT" sz="2000" b="1">
              <a:solidFill>
                <a:schemeClr val="tx1"/>
              </a:solidFill>
            </a:rPr>
            <a:t>53,36</a:t>
          </a:r>
        </a:p>
      </cdr:txBody>
    </cdr:sp>
  </cdr:relSizeAnchor>
</c:userShapes>
</file>

<file path=ppt/drawings/drawing2.xml><?xml version="1.0" encoding="utf-8"?>
<c:userShapes xmlns:c="http://schemas.openxmlformats.org/drawingml/2006/chart">
  <cdr:relSizeAnchor xmlns:cdr="http://schemas.openxmlformats.org/drawingml/2006/chartDrawing">
    <cdr:from>
      <cdr:x>0.52209</cdr:x>
      <cdr:y>0.45164</cdr:y>
    </cdr:from>
    <cdr:to>
      <cdr:x>0.73507</cdr:x>
      <cdr:y>0.56854</cdr:y>
    </cdr:to>
    <cdr:sp macro="" textlink="">
      <cdr:nvSpPr>
        <cdr:cNvPr id="2" name="TextBox 4"/>
        <cdr:cNvSpPr txBox="1">
          <a:spLocks xmlns:a="http://schemas.openxmlformats.org/drawingml/2006/main" noChangeArrowheads="1"/>
        </cdr:cNvSpPr>
      </cdr:nvSpPr>
      <cdr:spPr bwMode="auto">
        <a:xfrm xmlns:a="http://schemas.openxmlformats.org/drawingml/2006/main">
          <a:off x="1984466" y="1566328"/>
          <a:ext cx="809534" cy="4054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it-IT" sz="2000" b="1">
              <a:solidFill>
                <a:schemeClr val="tx1"/>
              </a:solidFill>
            </a:rPr>
            <a:t>63,05</a:t>
          </a:r>
        </a:p>
      </cdr:txBody>
    </cdr:sp>
  </cdr:relSizeAnchor>
</c:userShapes>
</file>

<file path=ppt/drawings/drawing3.xml><?xml version="1.0" encoding="utf-8"?>
<c:userShapes xmlns:c="http://schemas.openxmlformats.org/drawingml/2006/chart">
  <cdr:relSizeAnchor xmlns:cdr="http://schemas.openxmlformats.org/drawingml/2006/chartDrawing">
    <cdr:from>
      <cdr:x>0.53732</cdr:x>
      <cdr:y>0.47361</cdr:y>
    </cdr:from>
    <cdr:to>
      <cdr:x>0.75844</cdr:x>
      <cdr:y>0.59052</cdr:y>
    </cdr:to>
    <cdr:sp macro="" textlink="">
      <cdr:nvSpPr>
        <cdr:cNvPr id="2" name="TextBox 4"/>
        <cdr:cNvSpPr txBox="1">
          <a:spLocks xmlns:a="http://schemas.openxmlformats.org/drawingml/2006/main" noChangeArrowheads="1"/>
        </cdr:cNvSpPr>
      </cdr:nvSpPr>
      <cdr:spPr bwMode="auto">
        <a:xfrm xmlns:a="http://schemas.openxmlformats.org/drawingml/2006/main">
          <a:off x="2046905" y="1642539"/>
          <a:ext cx="842345" cy="4054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it-IT" sz="2000" b="1">
              <a:solidFill>
                <a:schemeClr val="tx1"/>
              </a:solidFill>
            </a:rPr>
            <a:t>38,54</a:t>
          </a:r>
        </a:p>
      </cdr:txBody>
    </cdr:sp>
  </cdr:relSizeAnchor>
</c:userShapes>
</file>

<file path=ppt/drawings/drawing4.xml><?xml version="1.0" encoding="utf-8"?>
<c:userShapes xmlns:c="http://schemas.openxmlformats.org/drawingml/2006/chart">
  <cdr:relSizeAnchor xmlns:cdr="http://schemas.openxmlformats.org/drawingml/2006/chartDrawing">
    <cdr:from>
      <cdr:x>0.65822</cdr:x>
      <cdr:y>0.13502</cdr:y>
    </cdr:from>
    <cdr:to>
      <cdr:x>0.76801</cdr:x>
      <cdr:y>0.20261</cdr:y>
    </cdr:to>
    <cdr:pic>
      <cdr:nvPicPr>
        <cdr:cNvPr id="2" name="Immagine 1">
          <a:extLst xmlns:a="http://schemas.openxmlformats.org/drawingml/2006/main">
            <a:ext uri="{FF2B5EF4-FFF2-40B4-BE49-F238E27FC236}">
              <a16:creationId xmlns:a16="http://schemas.microsoft.com/office/drawing/2014/main" id="{10F35342-1EED-42AD-808A-66A45D8FB1C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5547" y="608995"/>
          <a:ext cx="768163" cy="30482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5348"/>
          </a:xfrm>
          <a:prstGeom prst="rect">
            <a:avLst/>
          </a:prstGeom>
        </p:spPr>
        <p:txBody>
          <a:bodyPr vert="horz" lIns="91438" tIns="45719" rIns="91438" bIns="45719" rtlCol="0"/>
          <a:lstStyle>
            <a:lvl1pPr algn="l">
              <a:defRPr sz="1200"/>
            </a:lvl1pPr>
          </a:lstStyle>
          <a:p>
            <a:endParaRPr lang="en-GB"/>
          </a:p>
        </p:txBody>
      </p:sp>
      <p:sp>
        <p:nvSpPr>
          <p:cNvPr id="3" name="Segnaposto data 2"/>
          <p:cNvSpPr>
            <a:spLocks noGrp="1"/>
          </p:cNvSpPr>
          <p:nvPr>
            <p:ph type="dt" sz="quarter" idx="1"/>
          </p:nvPr>
        </p:nvSpPr>
        <p:spPr>
          <a:xfrm>
            <a:off x="3850444" y="1"/>
            <a:ext cx="2945659" cy="495348"/>
          </a:xfrm>
          <a:prstGeom prst="rect">
            <a:avLst/>
          </a:prstGeom>
        </p:spPr>
        <p:txBody>
          <a:bodyPr vert="horz" lIns="91438" tIns="45719" rIns="91438" bIns="45719" rtlCol="0"/>
          <a:lstStyle>
            <a:lvl1pPr algn="r">
              <a:defRPr sz="1200"/>
            </a:lvl1pPr>
          </a:lstStyle>
          <a:p>
            <a:fld id="{620FE731-46A2-46A5-9AD2-A416FE8CEE67}" type="datetimeFigureOut">
              <a:rPr lang="en-GB" smtClean="0"/>
              <a:t>18/09/2023</a:t>
            </a:fld>
            <a:endParaRPr lang="en-GB"/>
          </a:p>
        </p:txBody>
      </p:sp>
      <p:sp>
        <p:nvSpPr>
          <p:cNvPr id="4" name="Segnaposto piè di pagina 3"/>
          <p:cNvSpPr>
            <a:spLocks noGrp="1"/>
          </p:cNvSpPr>
          <p:nvPr>
            <p:ph type="ftr" sz="quarter" idx="2"/>
          </p:nvPr>
        </p:nvSpPr>
        <p:spPr>
          <a:xfrm>
            <a:off x="1" y="9377318"/>
            <a:ext cx="2945659" cy="495347"/>
          </a:xfrm>
          <a:prstGeom prst="rect">
            <a:avLst/>
          </a:prstGeom>
        </p:spPr>
        <p:txBody>
          <a:bodyPr vert="horz" lIns="91438" tIns="45719" rIns="91438" bIns="45719" rtlCol="0" anchor="b"/>
          <a:lstStyle>
            <a:lvl1pPr algn="l">
              <a:defRPr sz="1200"/>
            </a:lvl1pPr>
          </a:lstStyle>
          <a:p>
            <a:endParaRPr lang="en-GB"/>
          </a:p>
        </p:txBody>
      </p:sp>
      <p:sp>
        <p:nvSpPr>
          <p:cNvPr id="5" name="Segnaposto numero diapositiva 4"/>
          <p:cNvSpPr>
            <a:spLocks noGrp="1"/>
          </p:cNvSpPr>
          <p:nvPr>
            <p:ph type="sldNum" sz="quarter" idx="3"/>
          </p:nvPr>
        </p:nvSpPr>
        <p:spPr>
          <a:xfrm>
            <a:off x="3850444" y="9377318"/>
            <a:ext cx="2945659" cy="495347"/>
          </a:xfrm>
          <a:prstGeom prst="rect">
            <a:avLst/>
          </a:prstGeom>
        </p:spPr>
        <p:txBody>
          <a:bodyPr vert="horz" lIns="91438" tIns="45719" rIns="91438" bIns="45719" rtlCol="0" anchor="b"/>
          <a:lstStyle>
            <a:lvl1pPr algn="r">
              <a:defRPr sz="1200"/>
            </a:lvl1pPr>
          </a:lstStyle>
          <a:p>
            <a:fld id="{389669B9-D8F4-4B71-AFE9-987693379946}" type="slidenum">
              <a:rPr lang="en-GB" smtClean="0"/>
              <a:t>‹N›</a:t>
            </a:fld>
            <a:endParaRPr lang="en-GB"/>
          </a:p>
        </p:txBody>
      </p:sp>
    </p:spTree>
    <p:extLst>
      <p:ext uri="{BB962C8B-B14F-4D97-AF65-F5344CB8AC3E}">
        <p14:creationId xmlns:p14="http://schemas.microsoft.com/office/powerpoint/2010/main" val="3270809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5348"/>
          </a:xfrm>
          <a:prstGeom prst="rect">
            <a:avLst/>
          </a:prstGeom>
        </p:spPr>
        <p:txBody>
          <a:bodyPr vert="horz" lIns="91438" tIns="45719" rIns="91438" bIns="45719" rtlCol="0"/>
          <a:lstStyle>
            <a:lvl1pPr algn="l">
              <a:defRPr sz="1200"/>
            </a:lvl1pPr>
          </a:lstStyle>
          <a:p>
            <a:endParaRPr lang="it-IT"/>
          </a:p>
        </p:txBody>
      </p:sp>
      <p:sp>
        <p:nvSpPr>
          <p:cNvPr id="3" name="Segnaposto data 2"/>
          <p:cNvSpPr>
            <a:spLocks noGrp="1"/>
          </p:cNvSpPr>
          <p:nvPr>
            <p:ph type="dt" idx="1"/>
          </p:nvPr>
        </p:nvSpPr>
        <p:spPr>
          <a:xfrm>
            <a:off x="3850444" y="1"/>
            <a:ext cx="2945659" cy="495348"/>
          </a:xfrm>
          <a:prstGeom prst="rect">
            <a:avLst/>
          </a:prstGeom>
        </p:spPr>
        <p:txBody>
          <a:bodyPr vert="horz" lIns="91438" tIns="45719" rIns="91438" bIns="45719" rtlCol="0"/>
          <a:lstStyle>
            <a:lvl1pPr algn="r">
              <a:defRPr sz="1200"/>
            </a:lvl1pPr>
          </a:lstStyle>
          <a:p>
            <a:fld id="{D84BD0BD-8420-46F9-8257-B8F286606235}" type="datetimeFigureOut">
              <a:rPr lang="it-IT" smtClean="0"/>
              <a:t>18/09/2023</a:t>
            </a:fld>
            <a:endParaRPr lang="it-IT"/>
          </a:p>
        </p:txBody>
      </p:sp>
      <p:sp>
        <p:nvSpPr>
          <p:cNvPr id="4" name="Segnaposto immagin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38" tIns="45719" rIns="91438" bIns="45719" rtlCol="0" anchor="ctr"/>
          <a:lstStyle/>
          <a:p>
            <a:endParaRPr lang="it-IT"/>
          </a:p>
        </p:txBody>
      </p:sp>
      <p:sp>
        <p:nvSpPr>
          <p:cNvPr id="5" name="Segnaposto note 4"/>
          <p:cNvSpPr>
            <a:spLocks noGrp="1"/>
          </p:cNvSpPr>
          <p:nvPr>
            <p:ph type="body" sz="quarter" idx="3"/>
          </p:nvPr>
        </p:nvSpPr>
        <p:spPr>
          <a:xfrm>
            <a:off x="679768" y="4751218"/>
            <a:ext cx="5438140" cy="3887362"/>
          </a:xfrm>
          <a:prstGeom prst="rect">
            <a:avLst/>
          </a:prstGeom>
        </p:spPr>
        <p:txBody>
          <a:bodyPr vert="horz" lIns="91438" tIns="45719" rIns="91438" bIns="45719"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77318"/>
            <a:ext cx="2945659" cy="495347"/>
          </a:xfrm>
          <a:prstGeom prst="rect">
            <a:avLst/>
          </a:prstGeom>
        </p:spPr>
        <p:txBody>
          <a:bodyPr vert="horz" lIns="91438" tIns="45719" rIns="91438" bIns="4571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377318"/>
            <a:ext cx="2945659" cy="495347"/>
          </a:xfrm>
          <a:prstGeom prst="rect">
            <a:avLst/>
          </a:prstGeom>
        </p:spPr>
        <p:txBody>
          <a:bodyPr vert="horz" lIns="91438" tIns="45719" rIns="91438" bIns="45719" rtlCol="0" anchor="b"/>
          <a:lstStyle>
            <a:lvl1pPr algn="r">
              <a:defRPr sz="1200"/>
            </a:lvl1pPr>
          </a:lstStyle>
          <a:p>
            <a:fld id="{BFD64B0E-3DDE-4A0E-88A9-3A41651A4597}" type="slidenum">
              <a:rPr lang="it-IT" smtClean="0"/>
              <a:t>‹N›</a:t>
            </a:fld>
            <a:endParaRPr lang="it-IT"/>
          </a:p>
        </p:txBody>
      </p:sp>
    </p:spTree>
    <p:extLst>
      <p:ext uri="{BB962C8B-B14F-4D97-AF65-F5344CB8AC3E}">
        <p14:creationId xmlns:p14="http://schemas.microsoft.com/office/powerpoint/2010/main" val="192810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D64B0E-3DDE-4A0E-88A9-3A41651A4597}" type="slidenum">
              <a:rPr lang="it-IT" smtClean="0"/>
              <a:t>1</a:t>
            </a:fld>
            <a:endParaRPr lang="it-IT"/>
          </a:p>
        </p:txBody>
      </p:sp>
    </p:spTree>
    <p:extLst>
      <p:ext uri="{BB962C8B-B14F-4D97-AF65-F5344CB8AC3E}">
        <p14:creationId xmlns:p14="http://schemas.microsoft.com/office/powerpoint/2010/main" val="10773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1F1F-7D33-4EB9-A4FF-2F0BC1FDDBE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70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64B0E-3DDE-4A0E-88A9-3A41651A4597}"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264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64B0E-3DDE-4A0E-88A9-3A41651A4597}"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48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4A2C8-6C88-4E71-83EE-698B9D4FE22F}" type="slidenum">
              <a:rPr lang="en-US" smtClean="0"/>
              <a:pPr/>
              <a:t>18</a:t>
            </a:fld>
            <a:endParaRPr lang="en-US"/>
          </a:p>
        </p:txBody>
      </p:sp>
    </p:spTree>
    <p:extLst>
      <p:ext uri="{BB962C8B-B14F-4D97-AF65-F5344CB8AC3E}">
        <p14:creationId xmlns:p14="http://schemas.microsoft.com/office/powerpoint/2010/main" val="246496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D64B0E-3DDE-4A0E-88A9-3A41651A4597}"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145352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D64B0E-3DDE-4A0E-88A9-3A41651A4597}" type="slidenum">
              <a:rPr lang="it-IT" smtClean="0"/>
              <a:t>3</a:t>
            </a:fld>
            <a:endParaRPr lang="it-IT"/>
          </a:p>
        </p:txBody>
      </p:sp>
    </p:spTree>
    <p:extLst>
      <p:ext uri="{BB962C8B-B14F-4D97-AF65-F5344CB8AC3E}">
        <p14:creationId xmlns:p14="http://schemas.microsoft.com/office/powerpoint/2010/main" val="247096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D64B0E-3DDE-4A0E-88A9-3A41651A4597}" type="slidenum">
              <a:rPr lang="it-IT" smtClean="0"/>
              <a:t>4</a:t>
            </a:fld>
            <a:endParaRPr lang="it-IT"/>
          </a:p>
        </p:txBody>
      </p:sp>
    </p:spTree>
    <p:extLst>
      <p:ext uri="{BB962C8B-B14F-4D97-AF65-F5344CB8AC3E}">
        <p14:creationId xmlns:p14="http://schemas.microsoft.com/office/powerpoint/2010/main" val="76057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D64B0E-3DDE-4A0E-88A9-3A41651A4597}"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240103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D64B0E-3DDE-4A0E-88A9-3A41651A4597}" type="slidenum">
              <a:rPr lang="it-IT" smtClean="0"/>
              <a:t>8</a:t>
            </a:fld>
            <a:endParaRPr lang="it-IT"/>
          </a:p>
        </p:txBody>
      </p:sp>
    </p:spTree>
    <p:extLst>
      <p:ext uri="{BB962C8B-B14F-4D97-AF65-F5344CB8AC3E}">
        <p14:creationId xmlns:p14="http://schemas.microsoft.com/office/powerpoint/2010/main" val="80523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1F1F-7D33-4EB9-A4FF-2F0BC1FDDBE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85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64B0E-3DDE-4A0E-88A9-3A41651A459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27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1F1F-7D33-4EB9-A4FF-2F0BC1FDDBE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81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0.xml"/><Relationship Id="rId1" Type="http://schemas.openxmlformats.org/officeDocument/2006/relationships/tags" Target="../tags/tag4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0.xml"/><Relationship Id="rId1" Type="http://schemas.openxmlformats.org/officeDocument/2006/relationships/tags" Target="../tags/tag41.xml"/><Relationship Id="rId4" Type="http://schemas.openxmlformats.org/officeDocument/2006/relationships/image" Target="../media/image8.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0.xml"/><Relationship Id="rId1" Type="http://schemas.openxmlformats.org/officeDocument/2006/relationships/tags" Target="../tags/tag42.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3.xml"/><Relationship Id="rId1" Type="http://schemas.openxmlformats.org/officeDocument/2006/relationships/tags" Target="../tags/tag6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3.xml"/><Relationship Id="rId1" Type="http://schemas.openxmlformats.org/officeDocument/2006/relationships/tags" Target="../tags/tag63.xml"/><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3.xml"/><Relationship Id="rId1" Type="http://schemas.openxmlformats.org/officeDocument/2006/relationships/tags" Target="../tags/tag64.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20.xml"/><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it-IT"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38483241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19050330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90026318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256998061"/>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6228259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060914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305191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17960508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22160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4049434533"/>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811549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6696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2040865974"/>
      </p:ext>
    </p:extLst>
  </p:cSld>
  <p:clrMapOvr>
    <a:masterClrMapping/>
  </p:clrMapOvr>
  <p:extLst>
    <p:ext uri="{DCECCB84-F9BA-43D5-87BE-67443E8EF086}">
      <p15:sldGuideLst xmlns:p15="http://schemas.microsoft.com/office/powerpoint/2012/main">
        <p15:guide id="1" orient="horz" pos="55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313610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488865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6154362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311564383"/>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1368115508"/>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A6A6A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Immagine 23">
            <a:extLst>
              <a:ext uri="{FF2B5EF4-FFF2-40B4-BE49-F238E27FC236}">
                <a16:creationId xmlns:a16="http://schemas.microsoft.com/office/drawing/2014/main" id="{3AF58126-496D-4B06-8DA2-3C1A4E1FC9A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5334" b="22889"/>
          <a:stretch/>
        </p:blipFill>
        <p:spPr>
          <a:xfrm>
            <a:off x="-41278" y="3654932"/>
            <a:ext cx="12241335" cy="3135038"/>
          </a:xfrm>
          <a:prstGeom prst="rect">
            <a:avLst/>
          </a:prstGeom>
        </p:spPr>
      </p:pic>
      <p:sp>
        <p:nvSpPr>
          <p:cNvPr id="13314" name="Title"/>
          <p:cNvSpPr>
            <a:spLocks noGrp="1" noChangeArrowheads="1"/>
          </p:cNvSpPr>
          <p:nvPr>
            <p:ph type="ctrTitle"/>
          </p:nvPr>
        </p:nvSpPr>
        <p:spPr bwMode="auto">
          <a:xfrm>
            <a:off x="369360" y="1204002"/>
            <a:ext cx="11183858" cy="753668"/>
          </a:xfrm>
          <a:prstGeom prst="rect">
            <a:avLst/>
          </a:prstGeom>
        </p:spPr>
        <p:txBody>
          <a:bodyPr wrap="square" anchor="b">
            <a:spAutoFit/>
          </a:bodyPr>
          <a:lstStyle>
            <a:lvl1pPr algn="r">
              <a:defRPr lang="x-none" sz="4897" b="1" baseline="0">
                <a:solidFill>
                  <a:schemeClr val="tx2"/>
                </a:solidFill>
                <a:latin typeface="Calibri" panose="020F0502020204030204" pitchFamily="34" charset="0"/>
                <a:ea typeface="+mj-ea"/>
                <a:sym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369360" y="2116133"/>
            <a:ext cx="11183858" cy="477310"/>
          </a:xfrm>
          <a:prstGeom prst="rect">
            <a:avLst/>
          </a:prstGeom>
        </p:spPr>
        <p:txBody>
          <a:bodyPr wrap="square">
            <a:spAutoFit/>
          </a:bodyPr>
          <a:lstStyle>
            <a:lvl1pPr algn="r">
              <a:defRPr lang="x-none" sz="3265" cap="none" baseline="0">
                <a:solidFill>
                  <a:schemeClr val="bg1"/>
                </a:solidFill>
                <a:latin typeface="Calibri" panose="020F0502020204030204" pitchFamily="34" charset="0"/>
                <a:ea typeface="+mn-ea"/>
                <a:sym typeface="Calibri" panose="020F0502020204030204" pitchFamily="34" charset="0"/>
              </a:defRPr>
            </a:lvl1pPr>
          </a:lstStyle>
          <a:p>
            <a:pPr lvl="0" latinLnBrk="0"/>
            <a:r>
              <a:rPr lang="en-US" noProof="0"/>
              <a:t>Click to edit Master subtitle style</a:t>
            </a:r>
            <a:endParaRPr lang="en-US" noProof="0" dirty="0"/>
          </a:p>
        </p:txBody>
      </p:sp>
      <p:sp>
        <p:nvSpPr>
          <p:cNvPr id="5" name="doc id"/>
          <p:cNvSpPr txBox="1">
            <a:spLocks noChangeArrowheads="1"/>
          </p:cNvSpPr>
          <p:nvPr/>
        </p:nvSpPr>
        <p:spPr bwMode="auto">
          <a:xfrm>
            <a:off x="11700889" y="-247820"/>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32962" eaLnBrk="1" fontAlgn="base" hangingPunct="1">
              <a:spcBef>
                <a:spcPct val="0"/>
              </a:spcBef>
              <a:spcAft>
                <a:spcPct val="0"/>
              </a:spcAft>
              <a:defRPr lang="x-none"/>
            </a:pPr>
            <a:r>
              <a:rPr lang="en-US" sz="800">
                <a:solidFill>
                  <a:srgbClr val="FFFFFF"/>
                </a:solidFill>
                <a:latin typeface="Calibri" panose="020F0502020204030204" pitchFamily="34" charset="0"/>
                <a:sym typeface="Calibri" panose="020F0502020204030204" pitchFamily="34" charset="0"/>
              </a:rPr>
              <a:t>MIL-FDS078-29052018-126242/BS</a:t>
            </a:r>
            <a:endParaRPr lang="en-US" sz="800" dirty="0">
              <a:solidFill>
                <a:srgbClr val="FFFFFF"/>
              </a:solidFill>
              <a:latin typeface="Calibri" panose="020F0502020204030204" pitchFamily="34" charset="0"/>
              <a:sym typeface="Calibri" panose="020F0502020204030204" pitchFamily="34" charset="0"/>
            </a:endParaRPr>
          </a:p>
        </p:txBody>
      </p:sp>
      <p:sp>
        <p:nvSpPr>
          <p:cNvPr id="18" name="Text Placeholder 19"/>
          <p:cNvSpPr>
            <a:spLocks noGrp="1"/>
          </p:cNvSpPr>
          <p:nvPr>
            <p:ph type="body" sz="quarter" idx="14" hasCustomPrompt="1"/>
          </p:nvPr>
        </p:nvSpPr>
        <p:spPr bwMode="auto">
          <a:xfrm>
            <a:off x="369360" y="5440864"/>
            <a:ext cx="11443468" cy="268600"/>
          </a:xfrm>
        </p:spPr>
        <p:txBody>
          <a:bodyPr lIns="0" tIns="0" rIns="0" bIns="0">
            <a:spAutoFit/>
          </a:bodyPr>
          <a:lstStyle>
            <a:lvl1pPr marL="0" indent="0">
              <a:buFont typeface="Arial" panose="020B0604020202020204" pitchFamily="34" charset="0"/>
              <a:buNone/>
              <a:defRPr sz="1837" b="1">
                <a:solidFill>
                  <a:schemeClr val="bg1"/>
                </a:solidFill>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r>
              <a:rPr lang="en-US" dirty="0"/>
              <a:t>Date</a:t>
            </a:r>
          </a:p>
        </p:txBody>
      </p:sp>
      <p:sp>
        <p:nvSpPr>
          <p:cNvPr id="12" name="Working Draft" hidden="1">
            <a:extLst>
              <a:ext uri="{FF2B5EF4-FFF2-40B4-BE49-F238E27FC236}">
                <a16:creationId xmlns:a16="http://schemas.microsoft.com/office/drawing/2014/main" id="{782C6591-B204-4D09-BA06-FD5F3310E138}"/>
              </a:ext>
            </a:extLst>
          </p:cNvPr>
          <p:cNvSpPr txBox="1">
            <a:spLocks noChangeArrowheads="1"/>
          </p:cNvSpPr>
          <p:nvPr/>
        </p:nvSpPr>
        <p:spPr bwMode="gray">
          <a:xfrm rot="5400000">
            <a:off x="11145072" y="1979060"/>
            <a:ext cx="190379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fontAlgn="base" hangingPunct="1">
              <a:spcBef>
                <a:spcPct val="0"/>
              </a:spcBef>
              <a:spcAft>
                <a:spcPct val="0"/>
              </a:spcAft>
              <a:defRPr/>
            </a:pPr>
            <a:r>
              <a:rPr lang="en-US" sz="612">
                <a:solidFill>
                  <a:srgbClr val="FFFFFF"/>
                </a:solidFill>
                <a:latin typeface="Calibri" panose="020F0502020204030204" pitchFamily="34" charset="0"/>
                <a:sym typeface="Calibri" panose="020F0502020204030204" pitchFamily="34" charset="0"/>
              </a:rPr>
              <a:t>Last Modified 27/07/2018 14:11 W. Europe Standard Time</a:t>
            </a:r>
            <a:endParaRPr lang="en-US" sz="612" dirty="0">
              <a:solidFill>
                <a:srgbClr val="FFFFFF"/>
              </a:solidFill>
              <a:latin typeface="Calibri" panose="020F0502020204030204" pitchFamily="34" charset="0"/>
              <a:sym typeface="Calibri" panose="020F0502020204030204" pitchFamily="34" charset="0"/>
            </a:endParaRPr>
          </a:p>
        </p:txBody>
      </p:sp>
      <p:sp>
        <p:nvSpPr>
          <p:cNvPr id="13" name="Printed" hidden="1">
            <a:extLst>
              <a:ext uri="{FF2B5EF4-FFF2-40B4-BE49-F238E27FC236}">
                <a16:creationId xmlns:a16="http://schemas.microsoft.com/office/drawing/2014/main" id="{CBB59A49-999D-4A57-BDA8-5A13B99EEDB4}"/>
              </a:ext>
            </a:extLst>
          </p:cNvPr>
          <p:cNvSpPr txBox="1">
            <a:spLocks noChangeArrowheads="1"/>
          </p:cNvSpPr>
          <p:nvPr/>
        </p:nvSpPr>
        <p:spPr bwMode="gray">
          <a:xfrm rot="5400000">
            <a:off x="11248114" y="4197040"/>
            <a:ext cx="1697714"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fontAlgn="base" hangingPunct="1">
              <a:spcBef>
                <a:spcPct val="0"/>
              </a:spcBef>
              <a:spcAft>
                <a:spcPct val="0"/>
              </a:spcAft>
              <a:defRPr/>
            </a:pPr>
            <a:r>
              <a:rPr lang="en-US" sz="612">
                <a:solidFill>
                  <a:srgbClr val="FFFFFF"/>
                </a:solidFill>
                <a:latin typeface="Calibri" panose="020F0502020204030204" pitchFamily="34" charset="0"/>
                <a:sym typeface="Calibri" panose="020F0502020204030204" pitchFamily="34" charset="0"/>
              </a:rPr>
              <a:t>Printed 12/07/2018 16:24 W. Europe Standard Time</a:t>
            </a:r>
            <a:endParaRPr lang="en-US" sz="612" dirty="0">
              <a:solidFill>
                <a:srgbClr val="FFFFFF"/>
              </a:solidFill>
              <a:latin typeface="Calibri" panose="020F0502020204030204" pitchFamily="34" charset="0"/>
              <a:sym typeface="Calibri" panose="020F0502020204030204" pitchFamily="34" charset="0"/>
            </a:endParaRPr>
          </a:p>
        </p:txBody>
      </p:sp>
      <p:sp>
        <p:nvSpPr>
          <p:cNvPr id="20" name="Rettangolo 9">
            <a:extLst>
              <a:ext uri="{FF2B5EF4-FFF2-40B4-BE49-F238E27FC236}">
                <a16:creationId xmlns:a16="http://schemas.microsoft.com/office/drawing/2014/main" id="{380DEF3D-DB94-49B7-96E7-C3FF25CA5104}"/>
              </a:ext>
            </a:extLst>
          </p:cNvPr>
          <p:cNvSpPr/>
          <p:nvPr/>
        </p:nvSpPr>
        <p:spPr>
          <a:xfrm>
            <a:off x="11711119"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25" name="Group 4">
            <a:extLst>
              <a:ext uri="{FF2B5EF4-FFF2-40B4-BE49-F238E27FC236}">
                <a16:creationId xmlns:a16="http://schemas.microsoft.com/office/drawing/2014/main" id="{6D9C1427-4688-4AC3-BD3A-025078C5F505}"/>
              </a:ext>
            </a:extLst>
          </p:cNvPr>
          <p:cNvGrpSpPr>
            <a:grpSpLocks noChangeAspect="1"/>
          </p:cNvGrpSpPr>
          <p:nvPr/>
        </p:nvGrpSpPr>
        <p:grpSpPr bwMode="auto">
          <a:xfrm>
            <a:off x="11780403" y="92264"/>
            <a:ext cx="353196" cy="239190"/>
            <a:chOff x="-560" y="-1287"/>
            <a:chExt cx="6379" cy="4320"/>
          </a:xfrm>
        </p:grpSpPr>
        <p:sp>
          <p:nvSpPr>
            <p:cNvPr id="26" name="AutoShape 3">
              <a:extLst>
                <a:ext uri="{FF2B5EF4-FFF2-40B4-BE49-F238E27FC236}">
                  <a16:creationId xmlns:a16="http://schemas.microsoft.com/office/drawing/2014/main" id="{25CD258C-68B8-4684-979C-769B450F1702}"/>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7" name="Rectangle 5">
              <a:extLst>
                <a:ext uri="{FF2B5EF4-FFF2-40B4-BE49-F238E27FC236}">
                  <a16:creationId xmlns:a16="http://schemas.microsoft.com/office/drawing/2014/main" id="{5B0EA1DB-1D63-4ED3-84B9-D20365BDF59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8" name="Freeform 6">
              <a:extLst>
                <a:ext uri="{FF2B5EF4-FFF2-40B4-BE49-F238E27FC236}">
                  <a16:creationId xmlns:a16="http://schemas.microsoft.com/office/drawing/2014/main" id="{3F9B6BD9-53D0-43BA-B179-CD3D3A0C4D3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9" name="Freeform 7">
              <a:extLst>
                <a:ext uri="{FF2B5EF4-FFF2-40B4-BE49-F238E27FC236}">
                  <a16:creationId xmlns:a16="http://schemas.microsoft.com/office/drawing/2014/main" id="{A060C7E6-C586-4099-96B9-3836F87749F3}"/>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30" name="Freeform 8">
              <a:extLst>
                <a:ext uri="{FF2B5EF4-FFF2-40B4-BE49-F238E27FC236}">
                  <a16:creationId xmlns:a16="http://schemas.microsoft.com/office/drawing/2014/main" id="{8087CD34-BB43-4BFE-B5BF-A43F14CA878E}"/>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31" name="Freeform 9">
              <a:extLst>
                <a:ext uri="{FF2B5EF4-FFF2-40B4-BE49-F238E27FC236}">
                  <a16:creationId xmlns:a16="http://schemas.microsoft.com/office/drawing/2014/main" id="{5EA87740-59A1-433E-91C6-82DECCE4CF22}"/>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Tree>
    <p:extLst>
      <p:ext uri="{BB962C8B-B14F-4D97-AF65-F5344CB8AC3E}">
        <p14:creationId xmlns:p14="http://schemas.microsoft.com/office/powerpoint/2010/main" val="26532352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c id"/>
          <p:cNvSpPr>
            <a:spLocks noChangeArrowheads="1"/>
          </p:cNvSpPr>
          <p:nvPr/>
        </p:nvSpPr>
        <p:spPr bwMode="auto">
          <a:xfrm>
            <a:off x="11297848" y="-171692"/>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47" fontAlgn="base">
              <a:spcBef>
                <a:spcPct val="0"/>
              </a:spcBef>
              <a:spcAft>
                <a:spcPct val="0"/>
              </a:spcAft>
              <a:defRPr/>
            </a:pPr>
            <a:r>
              <a:rPr lang="en-US" sz="800">
                <a:solidFill>
                  <a:srgbClr val="808080"/>
                </a:solidFill>
                <a:sym typeface="Calibri" panose="020F0502020204030204" pitchFamily="34" charset="0"/>
              </a:rPr>
              <a:t>MIL-FDS078-29052018-126242/BS</a:t>
            </a:r>
            <a:endParaRPr lang="en-US" sz="800" dirty="0">
              <a:solidFill>
                <a:srgbClr val="808080"/>
              </a:solidFill>
              <a:sym typeface="Calibri" panose="020F0502020204030204" pitchFamily="34" charset="0"/>
            </a:endParaRPr>
          </a:p>
        </p:txBody>
      </p:sp>
      <p:sp>
        <p:nvSpPr>
          <p:cNvPr id="7" name="Title Placeholder 2">
            <a:extLst>
              <a:ext uri="{FF2B5EF4-FFF2-40B4-BE49-F238E27FC236}">
                <a16:creationId xmlns:a16="http://schemas.microsoft.com/office/drawing/2014/main" id="{2C5E8431-8F48-4E93-8701-25408D2BEE54}"/>
              </a:ext>
            </a:extLst>
          </p:cNvPr>
          <p:cNvSpPr>
            <a:spLocks noGrp="1" noChangeArrowheads="1"/>
          </p:cNvSpPr>
          <p:nvPr>
            <p:ph type="title"/>
          </p:nvPr>
        </p:nvSpPr>
        <p:spPr bwMode="auto">
          <a:xfrm>
            <a:off x="361043" y="217267"/>
            <a:ext cx="11441176"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2857"/>
            </a:lvl1pPr>
          </a:lstStyle>
          <a:p>
            <a:pPr lvl="0" latinLnBrk="0"/>
            <a:r>
              <a:rPr lang="en-US" dirty="0"/>
              <a:t>Click to edit Master title style</a:t>
            </a:r>
            <a:endParaRPr lang="en-US" noProof="0" dirty="0"/>
          </a:p>
        </p:txBody>
      </p:sp>
    </p:spTree>
    <p:extLst>
      <p:ext uri="{BB962C8B-B14F-4D97-AF65-F5344CB8AC3E}">
        <p14:creationId xmlns:p14="http://schemas.microsoft.com/office/powerpoint/2010/main" val="473680753"/>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60DF27-6207-456B-BF20-64FA51FF0D9F}"/>
              </a:ext>
            </a:extLst>
          </p:cNvPr>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Immagine 20">
            <a:extLst>
              <a:ext uri="{FF2B5EF4-FFF2-40B4-BE49-F238E27FC236}">
                <a16:creationId xmlns:a16="http://schemas.microsoft.com/office/drawing/2014/main" id="{7192F0C5-16DC-45A9-B9A2-C383F968250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5334" b="22889"/>
          <a:stretch/>
        </p:blipFill>
        <p:spPr>
          <a:xfrm>
            <a:off x="-6378" y="3722962"/>
            <a:ext cx="12190002" cy="3135038"/>
          </a:xfrm>
          <a:prstGeom prst="rect">
            <a:avLst/>
          </a:prstGeom>
        </p:spPr>
      </p:pic>
      <p:sp>
        <p:nvSpPr>
          <p:cNvPr id="12" name="Rettangolo 17">
            <a:extLst>
              <a:ext uri="{FF2B5EF4-FFF2-40B4-BE49-F238E27FC236}">
                <a16:creationId xmlns:a16="http://schemas.microsoft.com/office/drawing/2014/main" id="{09035E06-233F-4DD7-A72B-85FD3C2E095B}"/>
              </a:ext>
            </a:extLst>
          </p:cNvPr>
          <p:cNvSpPr/>
          <p:nvPr/>
        </p:nvSpPr>
        <p:spPr>
          <a:xfrm>
            <a:off x="-6378" y="3359351"/>
            <a:ext cx="12190002" cy="3498649"/>
          </a:xfrm>
          <a:prstGeom prst="rect">
            <a:avLst/>
          </a:prstGeom>
          <a:solidFill>
            <a:srgbClr val="D2D2D2">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en-GB" sz="1632">
              <a:solidFill>
                <a:srgbClr val="FFFFFF"/>
              </a:solidFill>
            </a:endParaRPr>
          </a:p>
        </p:txBody>
      </p:sp>
      <p:sp>
        <p:nvSpPr>
          <p:cNvPr id="2" name="Title 1"/>
          <p:cNvSpPr>
            <a:spLocks noGrp="1"/>
          </p:cNvSpPr>
          <p:nvPr>
            <p:ph type="title"/>
          </p:nvPr>
        </p:nvSpPr>
        <p:spPr>
          <a:xfrm>
            <a:off x="485931" y="336099"/>
            <a:ext cx="11441176" cy="439639"/>
          </a:xfrm>
        </p:spPr>
        <p:txBody>
          <a:bodyPr/>
          <a:lstStyle>
            <a:lvl1pPr>
              <a:defRPr sz="2857">
                <a:solidFill>
                  <a:schemeClr val="tx2"/>
                </a:solidFill>
              </a:defRPr>
            </a:lvl1pPr>
          </a:lstStyle>
          <a:p>
            <a:r>
              <a:rPr lang="en-US"/>
              <a:t>Click to edit Master title style</a:t>
            </a:r>
            <a:endParaRPr lang="en-US" dirty="0"/>
          </a:p>
        </p:txBody>
      </p:sp>
      <p:sp>
        <p:nvSpPr>
          <p:cNvPr id="15" name="Rettangolo 9">
            <a:extLst>
              <a:ext uri="{FF2B5EF4-FFF2-40B4-BE49-F238E27FC236}">
                <a16:creationId xmlns:a16="http://schemas.microsoft.com/office/drawing/2014/main" id="{7CD42508-6341-41F4-BC26-346F008E3B18}"/>
              </a:ext>
            </a:extLst>
          </p:cNvPr>
          <p:cNvSpPr/>
          <p:nvPr/>
        </p:nvSpPr>
        <p:spPr>
          <a:xfrm>
            <a:off x="11721768"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16" name="Group 4">
            <a:extLst>
              <a:ext uri="{FF2B5EF4-FFF2-40B4-BE49-F238E27FC236}">
                <a16:creationId xmlns:a16="http://schemas.microsoft.com/office/drawing/2014/main" id="{EF78C7DF-33F9-492F-AC4F-885D7E9E73A1}"/>
              </a:ext>
            </a:extLst>
          </p:cNvPr>
          <p:cNvGrpSpPr>
            <a:grpSpLocks noChangeAspect="1"/>
          </p:cNvGrpSpPr>
          <p:nvPr/>
        </p:nvGrpSpPr>
        <p:grpSpPr bwMode="auto">
          <a:xfrm>
            <a:off x="11791053" y="92264"/>
            <a:ext cx="353196" cy="239190"/>
            <a:chOff x="-560" y="-1287"/>
            <a:chExt cx="6379" cy="4320"/>
          </a:xfrm>
        </p:grpSpPr>
        <p:sp>
          <p:nvSpPr>
            <p:cNvPr id="17" name="AutoShape 3">
              <a:extLst>
                <a:ext uri="{FF2B5EF4-FFF2-40B4-BE49-F238E27FC236}">
                  <a16:creationId xmlns:a16="http://schemas.microsoft.com/office/drawing/2014/main" id="{B22EC739-2F58-430E-A6A6-C26F45BFF6E7}"/>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8" name="Rectangle 5">
              <a:extLst>
                <a:ext uri="{FF2B5EF4-FFF2-40B4-BE49-F238E27FC236}">
                  <a16:creationId xmlns:a16="http://schemas.microsoft.com/office/drawing/2014/main" id="{4AA36D2A-8BA2-462D-A60E-434183DC9DDB}"/>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9" name="Freeform 6">
              <a:extLst>
                <a:ext uri="{FF2B5EF4-FFF2-40B4-BE49-F238E27FC236}">
                  <a16:creationId xmlns:a16="http://schemas.microsoft.com/office/drawing/2014/main" id="{7B9CBB36-426D-4370-B0ED-240D5090BAEE}"/>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5" name="Freeform 7">
              <a:extLst>
                <a:ext uri="{FF2B5EF4-FFF2-40B4-BE49-F238E27FC236}">
                  <a16:creationId xmlns:a16="http://schemas.microsoft.com/office/drawing/2014/main" id="{6D126B33-6E37-4F41-BEFD-508D917D9D7F}"/>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6" name="Freeform 8">
              <a:extLst>
                <a:ext uri="{FF2B5EF4-FFF2-40B4-BE49-F238E27FC236}">
                  <a16:creationId xmlns:a16="http://schemas.microsoft.com/office/drawing/2014/main" id="{08AAD47F-92DE-41B9-B9E3-EB83914DEF23}"/>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7" name="Freeform 9">
              <a:extLst>
                <a:ext uri="{FF2B5EF4-FFF2-40B4-BE49-F238E27FC236}">
                  <a16:creationId xmlns:a16="http://schemas.microsoft.com/office/drawing/2014/main" id="{412748B7-4438-4282-8152-341F1B560014}"/>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Tree>
    <p:extLst>
      <p:ext uri="{BB962C8B-B14F-4D97-AF65-F5344CB8AC3E}">
        <p14:creationId xmlns:p14="http://schemas.microsoft.com/office/powerpoint/2010/main" val="212035117"/>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11B7-C9A7-4D25-9EC2-0C4F6C9628BC}"/>
              </a:ext>
            </a:extLst>
          </p:cNvPr>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17816274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52"/>
            <a:ext cx="12192000" cy="6832948"/>
          </a:xfrm>
          <a:prstGeom prst="rect">
            <a:avLst/>
          </a:prstGeom>
        </p:spPr>
      </p:pic>
      <p:sp>
        <p:nvSpPr>
          <p:cNvPr id="7" name="Rettangolo 6">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rgbClr val="FFFFFF"/>
              </a:solidFill>
            </a:endParaRPr>
          </a:p>
        </p:txBody>
      </p:sp>
      <p:grpSp>
        <p:nvGrpSpPr>
          <p:cNvPr id="8"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9"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0"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1"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2"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3"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4"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grpSp>
      <p:sp>
        <p:nvSpPr>
          <p:cNvPr id="1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45311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6981636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lide Interna Testo - Blu">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20"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pic>
        <p:nvPicPr>
          <p:cNvPr id="21" name="Immagin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809458911"/>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53"/>
            <a:ext cx="12192000" cy="6832948"/>
          </a:xfrm>
          <a:prstGeom prst="rect">
            <a:avLst/>
          </a:prstGeom>
        </p:spPr>
      </p:pic>
      <p:sp>
        <p:nvSpPr>
          <p:cNvPr id="7" name="Rettangolo 6">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it-IT" dirty="0">
              <a:solidFill>
                <a:srgbClr val="FFFFFF"/>
              </a:solidFill>
            </a:endParaRPr>
          </a:p>
        </p:txBody>
      </p:sp>
      <p:grpSp>
        <p:nvGrpSpPr>
          <p:cNvPr id="8"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9"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0"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1"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2"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3"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4"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grpSp>
      <p:sp>
        <p:nvSpPr>
          <p:cNvPr id="1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1" y="6495907"/>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defRPr/>
            </a:pPr>
            <a:fld id="{B9D7DBFB-DCE9-42BC-A361-A0671D12ADFC}" type="slidenum">
              <a:rPr lang="it-IT">
                <a:solidFill>
                  <a:srgbClr val="FFFFFF"/>
                </a:solidFill>
              </a:rPr>
              <a:pPr defTabSz="1219140">
                <a:defRPr/>
              </a:pPr>
              <a:t>‹N›</a:t>
            </a:fld>
            <a:endParaRPr lang="it-IT" dirty="0">
              <a:solidFill>
                <a:srgbClr val="FFFFFF"/>
              </a:solidFill>
            </a:endParaRP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373721" y="6414803"/>
            <a:ext cx="1210267"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40">
              <a:defRPr/>
            </a:pPr>
            <a:endParaRPr dirty="0">
              <a:solidFill>
                <a:srgbClr val="DC002E"/>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8" y="6551997"/>
            <a:ext cx="8465703"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40">
              <a:defRPr/>
            </a:pPr>
            <a:r>
              <a:rPr lang="en-GB">
                <a:solidFill>
                  <a:srgbClr val="717073"/>
                </a:solidFill>
              </a:rPr>
              <a:t>Investimenti sicilia - Agosto 2023</a:t>
            </a:r>
            <a:endParaRPr lang="en-GB" dirty="0">
              <a:solidFill>
                <a:srgbClr val="717073"/>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9" y="6117516"/>
            <a:ext cx="948455" cy="537285"/>
          </a:xfrm>
          <a:prstGeom prst="rect">
            <a:avLst/>
          </a:prstGeom>
        </p:spPr>
      </p:pic>
    </p:spTree>
    <p:extLst>
      <p:ext uri="{BB962C8B-B14F-4D97-AF65-F5344CB8AC3E}">
        <p14:creationId xmlns:p14="http://schemas.microsoft.com/office/powerpoint/2010/main" val="3714308804"/>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Copertina">
    <p:bg>
      <p:bgPr>
        <a:solidFill>
          <a:schemeClr val="bg1">
            <a:lumMod val="6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22060"/>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1" name="Immagine 20"/>
          <p:cNvPicPr>
            <a:picLocks noChangeAspect="1"/>
          </p:cNvPicPr>
          <p:nvPr userDrawn="1"/>
        </p:nvPicPr>
        <p:blipFill>
          <a:blip r:embed="rId2"/>
          <a:stretch>
            <a:fillRect/>
          </a:stretch>
        </p:blipFill>
        <p:spPr>
          <a:xfrm>
            <a:off x="-168433" y="3951831"/>
            <a:ext cx="11908093" cy="2120669"/>
          </a:xfrm>
          <a:prstGeom prst="rect">
            <a:avLst/>
          </a:prstGeom>
        </p:spPr>
      </p:pic>
      <p:pic>
        <p:nvPicPr>
          <p:cNvPr id="23" name="Immagin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71157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pic>
        <p:nvPicPr>
          <p:cNvPr id="12" name="Immagine 11"/>
          <p:cNvPicPr>
            <a:picLocks noChangeAspect="1"/>
          </p:cNvPicPr>
          <p:nvPr userDrawn="1"/>
        </p:nvPicPr>
        <p:blipFill rotWithShape="1">
          <a:blip r:embed="rId2"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28028235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73" y="3"/>
            <a:ext cx="11176620" cy="866368"/>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40"/>
          </a:xfrm>
          <a:prstGeom prst="rect">
            <a:avLst/>
          </a:prstGeom>
        </p:spPr>
        <p:txBody>
          <a:bodyPr/>
          <a:lstStyle>
            <a:lvl1pPr marL="0" indent="0">
              <a:buClr>
                <a:schemeClr val="tx2"/>
              </a:buClr>
              <a:buSzPct val="140000"/>
              <a:buFontTx/>
              <a:buNone/>
              <a:defRPr sz="2400"/>
            </a:lvl1pPr>
            <a:lvl2pPr marL="542924" indent="0">
              <a:buClr>
                <a:schemeClr val="tx2"/>
              </a:buClr>
              <a:buSzPct val="140000"/>
              <a:buFontTx/>
              <a:buNone/>
              <a:defRPr sz="2160"/>
            </a:lvl2pPr>
            <a:lvl3pPr marL="1074420" indent="0">
              <a:buClr>
                <a:schemeClr val="tx2"/>
              </a:buClr>
              <a:buSzPct val="140000"/>
              <a:buFontTx/>
              <a:buNone/>
              <a:defRPr sz="1920"/>
            </a:lvl3pPr>
            <a:lvl4pPr marL="1611630" indent="0">
              <a:buClr>
                <a:schemeClr val="tx2"/>
              </a:buClr>
              <a:buSzPct val="140000"/>
              <a:buFontTx/>
              <a:buNone/>
              <a:defRPr sz="1680"/>
            </a:lvl4pPr>
            <a:lvl5pPr marL="2154554" indent="0">
              <a:buClr>
                <a:schemeClr val="tx2"/>
              </a:buClr>
              <a:buSzPct val="140000"/>
              <a:buFontTx/>
              <a:buNone/>
              <a:defRPr sz="144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987676" y="6402492"/>
            <a:ext cx="596317" cy="147733"/>
          </a:xfrm>
          <a:prstGeom prst="rect">
            <a:avLst/>
          </a:prstGeom>
          <a:solidFill>
            <a:schemeClr val="bg1"/>
          </a:solidFill>
          <a:effectLst/>
        </p:spPr>
        <p:txBody>
          <a:bodyPr wrap="none" lIns="0" tIns="0" rIns="0" bIns="0" rtlCol="0" anchor="ctr">
            <a:spAutoFit/>
          </a:bodyPr>
          <a:lstStyle>
            <a:lvl1pPr algn="r">
              <a:defRPr lang="it-IT" sz="960" smtClean="0">
                <a:solidFill>
                  <a:schemeClr val="tx2"/>
                </a:solidFill>
                <a:effectLst/>
              </a:defRPr>
            </a:lvl1pPr>
          </a:lstStyle>
          <a:p>
            <a:pPr defTabSz="1463004">
              <a:defRPr/>
            </a:pPr>
            <a:endParaRPr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61" y="6551999"/>
            <a:ext cx="8465703" cy="147733"/>
          </a:xfrm>
          <a:prstGeom prst="rect">
            <a:avLst/>
          </a:prstGeom>
          <a:noFill/>
        </p:spPr>
        <p:txBody>
          <a:bodyPr wrap="square" lIns="0" tIns="0" rIns="0" bIns="0" rtlCol="0">
            <a:spAutoFit/>
          </a:bodyPr>
          <a:lstStyle>
            <a:lvl1pPr>
              <a:defRPr lang="it-IT" sz="960" i="0">
                <a:solidFill>
                  <a:schemeClr val="bg2"/>
                </a:solidFill>
              </a:defRPr>
            </a:lvl1pPr>
          </a:lstStyle>
          <a:p>
            <a:pPr algn="r" defTabSz="1463004">
              <a:defRPr/>
            </a:pPr>
            <a:r>
              <a:rPr lang="it-IT">
                <a:solidFill>
                  <a:srgbClr val="717073"/>
                </a:solidFill>
              </a:rPr>
              <a:t>Investimenti sicilia - Agosto 2023</a:t>
            </a:r>
            <a:endParaRPr dirty="0">
              <a:solidFill>
                <a:srgbClr val="717073"/>
              </a:solidFill>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789957984"/>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73" y="3"/>
            <a:ext cx="11176620" cy="866368"/>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73" y="866369"/>
            <a:ext cx="11176620" cy="390934"/>
          </a:xfrm>
          <a:prstGeom prst="rect">
            <a:avLst/>
          </a:prstGeom>
        </p:spPr>
        <p:txBody>
          <a:bodyPr vert="horz" lIns="0" tIns="45720" rIns="91440" bIns="45720" rtlCol="0">
            <a:normAutofit/>
          </a:bodyPr>
          <a:lstStyle>
            <a:lvl1pPr>
              <a:spcBef>
                <a:spcPts val="1440"/>
              </a:spcBef>
              <a:defRPr lang="it-IT" sz="24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987676" y="6402492"/>
            <a:ext cx="596317" cy="147733"/>
          </a:xfrm>
          <a:prstGeom prst="rect">
            <a:avLst/>
          </a:prstGeom>
          <a:solidFill>
            <a:schemeClr val="bg1"/>
          </a:solidFill>
          <a:effectLst/>
        </p:spPr>
        <p:txBody>
          <a:bodyPr wrap="none" lIns="0" tIns="0" rIns="0" bIns="0" rtlCol="0" anchor="ctr">
            <a:spAutoFit/>
          </a:bodyPr>
          <a:lstStyle>
            <a:lvl1pPr algn="r">
              <a:defRPr lang="it-IT" sz="960" smtClean="0">
                <a:solidFill>
                  <a:schemeClr val="tx2"/>
                </a:solidFill>
                <a:effectLst/>
              </a:defRPr>
            </a:lvl1pPr>
          </a:lstStyle>
          <a:p>
            <a:pPr defTabSz="1463004">
              <a:defRPr/>
            </a:pPr>
            <a:endParaRPr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61" y="6551999"/>
            <a:ext cx="8465703" cy="147733"/>
          </a:xfrm>
          <a:prstGeom prst="rect">
            <a:avLst/>
          </a:prstGeom>
          <a:noFill/>
        </p:spPr>
        <p:txBody>
          <a:bodyPr wrap="square" lIns="0" tIns="0" rIns="0" bIns="0" rtlCol="0">
            <a:spAutoFit/>
          </a:bodyPr>
          <a:lstStyle>
            <a:lvl1pPr>
              <a:defRPr lang="it-IT" sz="960" i="0">
                <a:solidFill>
                  <a:schemeClr val="bg2"/>
                </a:solidFill>
              </a:defRPr>
            </a:lvl1pPr>
          </a:lstStyle>
          <a:p>
            <a:pPr algn="r" defTabSz="1463004">
              <a:defRPr/>
            </a:pPr>
            <a:r>
              <a:rPr lang="it-IT">
                <a:solidFill>
                  <a:srgbClr val="717073"/>
                </a:solidFill>
              </a:rPr>
              <a:t>Investimenti sicilia - Agosto 2023</a:t>
            </a:r>
            <a:endParaRPr dirty="0">
              <a:solidFill>
                <a:srgbClr val="717073"/>
              </a:solidFill>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995045386"/>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439672"/>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10929968" y="6402493"/>
            <a:ext cx="654025" cy="147733"/>
          </a:xfrm>
          <a:prstGeom prst="rect">
            <a:avLst/>
          </a:prstGeom>
        </p:spPr>
        <p:txBody>
          <a:bodyPr/>
          <a:lstStyle/>
          <a:p>
            <a:pPr defTabSz="1219140">
              <a:defRPr/>
            </a:pPr>
            <a:endParaRPr lang="it-IT" sz="2400">
              <a:solidFill>
                <a:srgbClr val="000000"/>
              </a:solidFill>
            </a:endParaRPr>
          </a:p>
        </p:txBody>
      </p:sp>
      <p:sp>
        <p:nvSpPr>
          <p:cNvPr id="5" name="Segnaposto piè di pagina 4"/>
          <p:cNvSpPr>
            <a:spLocks noGrp="1"/>
          </p:cNvSpPr>
          <p:nvPr>
            <p:ph type="ftr" sz="quarter" idx="11"/>
          </p:nvPr>
        </p:nvSpPr>
        <p:spPr>
          <a:xfrm>
            <a:off x="3118761" y="6552000"/>
            <a:ext cx="8465703" cy="147733"/>
          </a:xfrm>
          <a:prstGeom prst="rect">
            <a:avLst/>
          </a:prstGeom>
        </p:spPr>
        <p:txBody>
          <a:bodyPr/>
          <a:lstStyle/>
          <a:p>
            <a:pPr defTabSz="1219140">
              <a:defRPr/>
            </a:pPr>
            <a:r>
              <a:rPr lang="it-IT" sz="2400">
                <a:solidFill>
                  <a:srgbClr val="000000"/>
                </a:solidFill>
              </a:rPr>
              <a:t>Investimenti sicilia - Agosto 2023</a:t>
            </a:r>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pPr defTabSz="1219140">
              <a:defRPr/>
            </a:pPr>
            <a:fld id="{56703010-7027-4E9F-8F4D-C51631745DB1}" type="slidenum">
              <a:rPr lang="it-IT" sz="2400" smtClean="0">
                <a:solidFill>
                  <a:srgbClr val="000000"/>
                </a:solidFill>
              </a:rPr>
              <a:pPr defTabSz="1219140">
                <a:defRPr/>
              </a:pPr>
              <a:t>‹N›</a:t>
            </a:fld>
            <a:endParaRPr lang="it-IT" sz="2400">
              <a:solidFill>
                <a:srgbClr val="000000"/>
              </a:solidFill>
            </a:endParaRPr>
          </a:p>
        </p:txBody>
      </p:sp>
    </p:spTree>
    <p:extLst>
      <p:ext uri="{BB962C8B-B14F-4D97-AF65-F5344CB8AC3E}">
        <p14:creationId xmlns:p14="http://schemas.microsoft.com/office/powerpoint/2010/main" val="7059356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Slide Interna Testo 2 colonne - Blu">
    <p:spTree>
      <p:nvGrpSpPr>
        <p:cNvPr id="1" name=""/>
        <p:cNvGrpSpPr/>
        <p:nvPr/>
      </p:nvGrpSpPr>
      <p:grpSpPr>
        <a:xfrm>
          <a:off x="0" y="0"/>
          <a:ext cx="0" cy="0"/>
          <a:chOff x="0" y="0"/>
          <a:chExt cx="0" cy="0"/>
        </a:xfrm>
      </p:grpSpPr>
      <p:pic>
        <p:nvPicPr>
          <p:cNvPr id="22" name="Immagin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13" y="0"/>
            <a:ext cx="12192000" cy="6858000"/>
          </a:xfrm>
          <a:prstGeom prst="rect">
            <a:avLst/>
          </a:prstGeom>
        </p:spPr>
      </p:pic>
      <p:sp>
        <p:nvSpPr>
          <p:cNvPr id="2" name="Title 1"/>
          <p:cNvSpPr>
            <a:spLocks noGrp="1"/>
          </p:cNvSpPr>
          <p:nvPr>
            <p:ph type="title"/>
          </p:nvPr>
        </p:nvSpPr>
        <p:spPr>
          <a:xfrm>
            <a:off x="2" y="1"/>
            <a:ext cx="10431207" cy="495300"/>
          </a:xfrm>
        </p:spPr>
        <p:txBody>
          <a:bodyPr>
            <a:normAutofit/>
          </a:bodyPr>
          <a:lstStyle>
            <a:lvl1pPr>
              <a:defRPr sz="2400" b="1">
                <a:solidFill>
                  <a:srgbClr val="0033A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it-IT"/>
              <a:t>Fare clic per modificare stile</a:t>
            </a:r>
            <a:endParaRPr lang="en-US" dirty="0"/>
          </a:p>
        </p:txBody>
      </p:sp>
      <p:sp>
        <p:nvSpPr>
          <p:cNvPr id="11" name="Rettangolo 10">
            <a:extLst>
              <a:ext uri="{FF2B5EF4-FFF2-40B4-BE49-F238E27FC236}">
                <a16:creationId xmlns:a16="http://schemas.microsoft.com/office/drawing/2014/main" id="{7466584B-8BD1-48B2-BD0C-DC7DD5380BEF}"/>
              </a:ext>
            </a:extLst>
          </p:cNvPr>
          <p:cNvSpPr/>
          <p:nvPr userDrawn="1"/>
        </p:nvSpPr>
        <p:spPr>
          <a:xfrm>
            <a:off x="11716869" y="1"/>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880">
              <a:solidFill>
                <a:srgbClr val="FFFFFF"/>
              </a:solidFill>
            </a:endParaRPr>
          </a:p>
        </p:txBody>
      </p:sp>
      <p:grpSp>
        <p:nvGrpSpPr>
          <p:cNvPr id="14"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78429" y="120571"/>
            <a:ext cx="346160" cy="234428"/>
            <a:chOff x="-560" y="-1287"/>
            <a:chExt cx="6379" cy="4320"/>
          </a:xfrm>
        </p:grpSpPr>
        <p:sp>
          <p:nvSpPr>
            <p:cNvPr id="15"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6"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7"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8"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9"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20"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6872" y="6589650"/>
            <a:ext cx="472885" cy="231172"/>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2967">
              <a:defRPr/>
            </a:pPr>
            <a:fld id="{B9D7DBFB-DCE9-42BC-A361-A0671D12ADFC}" type="slidenum">
              <a:rPr lang="it-IT" sz="1200">
                <a:solidFill>
                  <a:srgbClr val="FFFFFF"/>
                </a:solidFill>
              </a:rPr>
              <a:pPr defTabSz="1462967">
                <a:defRPr/>
              </a:pPr>
              <a:t>‹N›</a:t>
            </a:fld>
            <a:endParaRPr lang="it-IT" sz="1200" dirty="0">
              <a:solidFill>
                <a:srgbClr val="FFFFFF"/>
              </a:solidFill>
            </a:endParaRPr>
          </a:p>
        </p:txBody>
      </p:sp>
      <p:pic>
        <p:nvPicPr>
          <p:cNvPr id="13" name="Immagin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8769462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_Slide Interna Testo - Blu">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7466584B-8BD1-48B2-BD0C-DC7DD5380BEF}"/>
              </a:ext>
            </a:extLst>
          </p:cNvPr>
          <p:cNvSpPr/>
          <p:nvPr/>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1350">
              <a:solidFill>
                <a:srgbClr val="FFFFFF"/>
              </a:solidFill>
            </a:endParaRPr>
          </a:p>
        </p:txBody>
      </p:sp>
      <p:grpSp>
        <p:nvGrpSpPr>
          <p:cNvPr id="13" name="Group 4">
            <a:extLst>
              <a:ext uri="{FF2B5EF4-FFF2-40B4-BE49-F238E27FC236}">
                <a16:creationId xmlns:a16="http://schemas.microsoft.com/office/drawing/2014/main" id="{E93527B5-7425-47AC-89C0-2B32AE601683}"/>
              </a:ext>
            </a:extLst>
          </p:cNvPr>
          <p:cNvGrpSpPr>
            <a:grpSpLocks noChangeAspect="1"/>
          </p:cNvGrpSpPr>
          <p:nvPr/>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grpSp>
      <p:sp>
        <p:nvSpPr>
          <p:cNvPr id="20" name="Segnaposto numero diapositiva 5">
            <a:extLst>
              <a:ext uri="{FF2B5EF4-FFF2-40B4-BE49-F238E27FC236}">
                <a16:creationId xmlns:a16="http://schemas.microsoft.com/office/drawing/2014/main" id="{79A77BD1-CC86-49F8-A7FD-E0EB30E9AA60}"/>
              </a:ext>
            </a:extLst>
          </p:cNvPr>
          <p:cNvSpPr txBox="1">
            <a:spLocks/>
          </p:cNvSpPr>
          <p:nvPr/>
        </p:nvSpPr>
        <p:spPr>
          <a:xfrm>
            <a:off x="11718171" y="6495910"/>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fld id="{B9D7DBFB-DCE9-42BC-A361-A0671D12ADFC}" type="slidenum">
              <a:rPr lang="it-IT" sz="750">
                <a:solidFill>
                  <a:srgbClr val="FFFFFF"/>
                </a:solidFill>
              </a:rPr>
              <a:pPr defTabSz="914378">
                <a:defRPr/>
              </a:pPr>
              <a:t>‹N›</a:t>
            </a:fld>
            <a:endParaRPr lang="it-IT" sz="750" dirty="0">
              <a:solidFill>
                <a:srgbClr val="FFFFFF"/>
              </a:solidFill>
            </a:endParaRPr>
          </a:p>
        </p:txBody>
      </p:sp>
      <p:pic>
        <p:nvPicPr>
          <p:cNvPr id="21" name="Immagin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90" y="6117519"/>
            <a:ext cx="948455" cy="537285"/>
          </a:xfrm>
          <a:prstGeom prst="rect">
            <a:avLst/>
          </a:prstGeom>
        </p:spPr>
      </p:pic>
      <p:pic>
        <p:nvPicPr>
          <p:cNvPr id="22" name="Immagine 21"/>
          <p:cNvPicPr>
            <a:picLocks noChangeAspect="1"/>
          </p:cNvPicPr>
          <p:nvPr userDrawn="1"/>
        </p:nvPicPr>
        <p:blipFill rotWithShape="1">
          <a:blip r:embed="rId3">
            <a:extLst>
              <a:ext uri="{28A0092B-C50C-407E-A947-70E740481C1C}">
                <a14:useLocalDpi xmlns:a14="http://schemas.microsoft.com/office/drawing/2010/main" val="0"/>
              </a:ext>
            </a:extLst>
          </a:blip>
          <a:srcRect l="4478"/>
          <a:stretch/>
        </p:blipFill>
        <p:spPr>
          <a:xfrm>
            <a:off x="68239" y="13648"/>
            <a:ext cx="11646090" cy="6832948"/>
          </a:xfrm>
          <a:prstGeom prst="rect">
            <a:avLst/>
          </a:prstGeom>
        </p:spPr>
      </p:pic>
      <p:pic>
        <p:nvPicPr>
          <p:cNvPr id="23" name="Immagin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792927996"/>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grpSp>
        <p:nvGrpSpPr>
          <p:cNvPr id="12" name="Gruppo 11"/>
          <p:cNvGrpSpPr/>
          <p:nvPr userDrawn="1"/>
        </p:nvGrpSpPr>
        <p:grpSpPr>
          <a:xfrm>
            <a:off x="11717445" y="0"/>
            <a:ext cx="473339" cy="6858000"/>
            <a:chOff x="11718175" y="-1"/>
            <a:chExt cx="489769" cy="7093266"/>
          </a:xfrm>
        </p:grpSpPr>
        <p:sp>
          <p:nvSpPr>
            <p:cNvPr id="3" name="Rettangolo 2">
              <a:extLst>
                <a:ext uri="{FF2B5EF4-FFF2-40B4-BE49-F238E27FC236}">
                  <a16:creationId xmlns:a16="http://schemas.microsoft.com/office/drawing/2014/main" id="{7466584B-8BD1-48B2-BD0C-DC7DD5380BEF}"/>
                </a:ext>
              </a:extLst>
            </p:cNvPr>
            <p:cNvSpPr/>
            <p:nvPr userDrawn="1"/>
          </p:nvSpPr>
          <p:spPr>
            <a:xfrm>
              <a:off x="11718175" y="-1"/>
              <a:ext cx="489769" cy="7093266"/>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it-IT">
                <a:solidFill>
                  <a:srgbClr val="FBFBFB"/>
                </a:solidFill>
              </a:endParaRPr>
            </a:p>
          </p:txBody>
        </p:sp>
        <p:grpSp>
          <p:nvGrpSpPr>
            <p:cNvPr id="4"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5"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63">
                  <a:defRPr/>
                </a:pPr>
                <a:endParaRPr lang="it-IT">
                  <a:solidFill>
                    <a:srgbClr val="171717"/>
                  </a:solidFill>
                </a:endParaRPr>
              </a:p>
            </p:txBody>
          </p:sp>
          <p:sp>
            <p:nvSpPr>
              <p:cNvPr id="6"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63">
                  <a:defRPr/>
                </a:pPr>
                <a:endParaRPr lang="it-IT">
                  <a:solidFill>
                    <a:srgbClr val="171717"/>
                  </a:solidFill>
                </a:endParaRPr>
              </a:p>
            </p:txBody>
          </p:sp>
        </p:grpSp>
      </p:grpSp>
      <p:grpSp>
        <p:nvGrpSpPr>
          <p:cNvPr id="13"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5"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6"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7"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8"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9"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grpSp>
      <p:sp>
        <p:nvSpPr>
          <p:cNvPr id="20" name="Rettangolo 19"/>
          <p:cNvSpPr/>
          <p:nvPr userDrawn="1"/>
        </p:nvSpPr>
        <p:spPr>
          <a:xfrm>
            <a:off x="0" y="0"/>
            <a:ext cx="11721551"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it-IT">
              <a:solidFill>
                <a:srgbClr val="FBFBFB"/>
              </a:solidFill>
            </a:endParaRPr>
          </a:p>
        </p:txBody>
      </p:sp>
      <p:sp>
        <p:nvSpPr>
          <p:cNvPr id="23"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848351" y="6667500"/>
            <a:ext cx="236413" cy="115587"/>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463">
              <a:defRPr/>
            </a:pPr>
            <a:fld id="{01BE6FC7-1306-4697-914D-404F3D35FF22}" type="slidenum">
              <a:rPr lang="it-IT" sz="900">
                <a:solidFill>
                  <a:srgbClr val="FBFBFB"/>
                </a:solidFill>
              </a:rPr>
              <a:pPr defTabSz="609463">
                <a:defRPr/>
              </a:pPr>
              <a:t>‹N›</a:t>
            </a:fld>
            <a:endParaRPr lang="it-IT" sz="900" dirty="0">
              <a:solidFill>
                <a:srgbClr val="FBFBFB"/>
              </a:solidFill>
            </a:endParaRPr>
          </a:p>
        </p:txBody>
      </p:sp>
      <p:sp>
        <p:nvSpPr>
          <p:cNvPr id="24" name="Titolo 23"/>
          <p:cNvSpPr>
            <a:spLocks noGrp="1"/>
          </p:cNvSpPr>
          <p:nvPr>
            <p:ph type="title" hasCustomPrompt="1"/>
          </p:nvPr>
        </p:nvSpPr>
        <p:spPr>
          <a:xfrm>
            <a:off x="153174" y="114300"/>
            <a:ext cx="10515818" cy="282575"/>
          </a:xfrm>
          <a:prstGeom prst="rect">
            <a:avLst/>
          </a:prstGeom>
        </p:spPr>
        <p:txBody>
          <a:bodyPr/>
          <a:lstStyle>
            <a:lvl1pPr>
              <a:defRPr sz="2000">
                <a:solidFill>
                  <a:srgbClr val="DC002E"/>
                </a:solidFill>
                <a:latin typeface="Raleway" panose="020B0503030101060003"/>
              </a:defRPr>
            </a:lvl1pPr>
          </a:lstStyle>
          <a:p>
            <a:r>
              <a:rPr lang="it-IT" dirty="0"/>
              <a:t>TITOLO SLIDE</a:t>
            </a:r>
          </a:p>
        </p:txBody>
      </p:sp>
      <p:pic>
        <p:nvPicPr>
          <p:cNvPr id="22" name="Immagin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625736202"/>
      </p:ext>
    </p:extLst>
  </p:cSld>
  <p:clrMapOvr>
    <a:masterClrMapping/>
  </p:clrMapOvr>
  <p:extLst>
    <p:ext uri="{DCECCB84-F9BA-43D5-87BE-67443E8EF086}">
      <p15:sldGuideLst xmlns:p15="http://schemas.microsoft.com/office/powerpoint/2012/main">
        <p15:guide id="1" pos="7681">
          <p15:clr>
            <a:srgbClr val="FBAE40"/>
          </p15:clr>
        </p15:guide>
        <p15:guide id="2" pos="311">
          <p15:clr>
            <a:srgbClr val="FBAE40"/>
          </p15:clr>
        </p15:guide>
        <p15:guide id="3" orient="horz" pos="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3150241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a:xfrm>
            <a:off x="11144765" y="6414801"/>
            <a:ext cx="439223" cy="123111"/>
          </a:xfrm>
          <a:prstGeom prst="rect">
            <a:avLst/>
          </a:prstGeom>
        </p:spPr>
        <p:txBody>
          <a:bodyPr/>
          <a:lstStyle/>
          <a:p>
            <a:pPr defTabSz="1219140">
              <a:defRPr/>
            </a:pPr>
            <a:endParaRPr lang="en-US" sz="2400">
              <a:solidFill>
                <a:srgbClr val="000000"/>
              </a:solidFill>
            </a:endParaRPr>
          </a:p>
        </p:txBody>
      </p:sp>
      <p:sp>
        <p:nvSpPr>
          <p:cNvPr id="5" name="Footer Placeholder 4"/>
          <p:cNvSpPr>
            <a:spLocks noGrp="1"/>
          </p:cNvSpPr>
          <p:nvPr>
            <p:ph type="ftr" sz="quarter" idx="11"/>
          </p:nvPr>
        </p:nvSpPr>
        <p:spPr>
          <a:xfrm>
            <a:off x="3118757" y="6551995"/>
            <a:ext cx="8465702" cy="123111"/>
          </a:xfrm>
          <a:prstGeom prst="rect">
            <a:avLst/>
          </a:prstGeom>
        </p:spPr>
        <p:txBody>
          <a:bodyPr/>
          <a:lstStyle/>
          <a:p>
            <a:pPr defTabSz="1219140">
              <a:defRPr/>
            </a:pPr>
            <a:r>
              <a:rPr lang="en-US" sz="2400">
                <a:solidFill>
                  <a:srgbClr val="000000"/>
                </a:solidFill>
              </a:rPr>
              <a:t>Investimenti sicilia - Agosto 2023</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1219140">
              <a:defRPr/>
            </a:pPr>
            <a:fld id="{7DF00B3C-E975-FC4F-8A3C-DD3763EBAB4D}" type="slidenum">
              <a:rPr lang="en-US" sz="2400" smtClean="0">
                <a:solidFill>
                  <a:srgbClr val="000000"/>
                </a:solidFill>
              </a:rPr>
              <a:pPr defTabSz="1219140">
                <a:defRPr/>
              </a:pPr>
              <a:t>‹N›</a:t>
            </a:fld>
            <a:endParaRPr lang="en-US" sz="2400">
              <a:solidFill>
                <a:srgbClr val="000000"/>
              </a:solidFill>
            </a:endParaRPr>
          </a:p>
        </p:txBody>
      </p:sp>
      <p:sp>
        <p:nvSpPr>
          <p:cNvPr id="7" name="Rettangolo 6"/>
          <p:cNvSpPr/>
          <p:nvPr userDrawn="1"/>
        </p:nvSpPr>
        <p:spPr>
          <a:xfrm>
            <a:off x="0" y="0"/>
            <a:ext cx="11723077" cy="68580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sp>
        <p:nvSpPr>
          <p:cNvPr id="9" name="Rettangolo 8">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0"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1"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2"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3"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4"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5"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17"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6861638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accent1"/>
                </a:solidFill>
              </a:defRPr>
            </a:lvl1pPr>
          </a:lstStyle>
          <a:p>
            <a:pPr algn="r" defTabSz="1219170">
              <a:defRPr/>
            </a:pPr>
            <a:r>
              <a:rPr lang="en-GB">
                <a:solidFill>
                  <a:srgbClr val="DC002E"/>
                </a:solidFill>
              </a:rPr>
              <a:t>Investimenti sicilia - Agosto 2023</a:t>
            </a:r>
            <a:endParaRPr lang="en-GB" dirty="0">
              <a:solidFill>
                <a:srgbClr val="DC002E"/>
              </a:solidFill>
            </a:endParaRPr>
          </a:p>
        </p:txBody>
      </p:sp>
    </p:spTree>
    <p:extLst>
      <p:ext uri="{BB962C8B-B14F-4D97-AF65-F5344CB8AC3E}">
        <p14:creationId xmlns:p14="http://schemas.microsoft.com/office/powerpoint/2010/main" val="1069152661"/>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4326637"/>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649700492"/>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473013441"/>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824362254"/>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517719847"/>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420266076"/>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76843371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4181227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1019287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0816439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8522361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15812087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998894785"/>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807592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2889753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7130344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5734996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8207310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2351847157"/>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40063514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2632311835"/>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217707656"/>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22607643"/>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899725320"/>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46338698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071850680"/>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573113778"/>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r>
              <a:rPr lang="it-IT"/>
              <a:t>Fare clic sull'icona per inserire un'immagine</a:t>
            </a:r>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3374462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r>
              <a:rPr lang="it-IT"/>
              <a:t>Fare clic per modificare stili del testo dello schema</a:t>
            </a:r>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0346375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r>
              <a:rPr lang="it-IT"/>
              <a:t>Fare clic sull'icona per inserire un'immagine</a:t>
            </a:r>
          </a:p>
        </p:txBody>
      </p:sp>
    </p:spTree>
    <p:extLst>
      <p:ext uri="{BB962C8B-B14F-4D97-AF65-F5344CB8AC3E}">
        <p14:creationId xmlns:p14="http://schemas.microsoft.com/office/powerpoint/2010/main" val="417899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2349835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r>
              <a:rPr lang="it-IT"/>
              <a:t>Fare clic sull'icona per inserire un'immagine</a:t>
            </a:r>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41509709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01215634"/>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883817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8559112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1700019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4316992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22597438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ROSSO1_Titolo Sottotitolo e contenuto">
    <p:spTree>
      <p:nvGrpSpPr>
        <p:cNvPr id="1" name=""/>
        <p:cNvGrpSpPr/>
        <p:nvPr/>
      </p:nvGrpSpPr>
      <p:grpSpPr>
        <a:xfrm>
          <a:off x="0" y="0"/>
          <a:ext cx="0" cy="0"/>
          <a:chOff x="0" y="0"/>
          <a:chExt cx="0" cy="0"/>
        </a:xfrm>
      </p:grpSpPr>
      <p:grpSp>
        <p:nvGrpSpPr>
          <p:cNvPr id="4" name="Gruppo 3"/>
          <p:cNvGrpSpPr/>
          <p:nvPr/>
        </p:nvGrpSpPr>
        <p:grpSpPr>
          <a:xfrm>
            <a:off x="0" y="0"/>
            <a:ext cx="12192000" cy="6858000"/>
            <a:chOff x="0" y="0"/>
            <a:chExt cx="12192000" cy="6858000"/>
          </a:xfrm>
        </p:grpSpPr>
        <p:sp>
          <p:nvSpPr>
            <p:cNvPr id="2" name="Rettangolo 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20" name="Immagin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1027221504"/>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_ROSSO1_COPY HEAD">
    <p:spTree>
      <p:nvGrpSpPr>
        <p:cNvPr id="1" name=""/>
        <p:cNvGrpSpPr/>
        <p:nvPr/>
      </p:nvGrpSpPr>
      <p:grpSpPr>
        <a:xfrm>
          <a:off x="0" y="0"/>
          <a:ext cx="0" cy="0"/>
          <a:chOff x="0" y="0"/>
          <a:chExt cx="0" cy="0"/>
        </a:xfrm>
      </p:grpSpPr>
      <p:sp>
        <p:nvSpPr>
          <p:cNvPr id="2" name="Rettangolo 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18" name="Immagin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820558711"/>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Titolo">
    <p:spTree>
      <p:nvGrpSpPr>
        <p:cNvPr id="1" name=""/>
        <p:cNvGrpSpPr/>
        <p:nvPr/>
      </p:nvGrpSpPr>
      <p:grpSpPr>
        <a:xfrm>
          <a:off x="0" y="0"/>
          <a:ext cx="0" cy="0"/>
          <a:chOff x="0" y="0"/>
          <a:chExt cx="0" cy="0"/>
        </a:xfrm>
      </p:grpSpPr>
      <p:sp>
        <p:nvSpPr>
          <p:cNvPr id="2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2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2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677669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lang="it-IT" dirty="0"/>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t>Investimenti sicilia - Agosto 2023</a:t>
            </a:r>
            <a:endParaRPr lang="en-GB" dirty="0"/>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706590909"/>
      </p:ext>
    </p:extLst>
  </p:cSld>
  <p:clrMapOvr>
    <a:masterClrMapping/>
  </p:clrMapOvr>
  <p:extLst>
    <p:ext uri="{DCECCB84-F9BA-43D5-87BE-67443E8EF086}">
      <p15:sldGuideLst xmlns:p15="http://schemas.microsoft.com/office/powerpoint/2012/main">
        <p15:guide id="1" orient="horz" pos="958"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pic>
        <p:nvPicPr>
          <p:cNvPr id="7" name="Immagine 6" descr="Immagine che contiene persona, esterni, treno, guardando&#10;&#10;Descrizione generata automaticamente">
            <a:extLst>
              <a:ext uri="{FF2B5EF4-FFF2-40B4-BE49-F238E27FC236}">
                <a16:creationId xmlns:a16="http://schemas.microsoft.com/office/drawing/2014/main" id="{2B046AC1-5CA7-754B-A25C-3A213516508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0" name="Immagine 19">
            <a:extLst>
              <a:ext uri="{FF2B5EF4-FFF2-40B4-BE49-F238E27FC236}">
                <a16:creationId xmlns:a16="http://schemas.microsoft.com/office/drawing/2014/main" id="{82C9350E-0DE9-7441-95D9-8A9D153AF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55879" y="3813622"/>
            <a:ext cx="5727700" cy="2921001"/>
          </a:xfrm>
          <a:prstGeom prst="rect">
            <a:avLst/>
          </a:prstGeom>
        </p:spPr>
      </p:pic>
      <p:pic>
        <p:nvPicPr>
          <p:cNvPr id="16" name="Immagine 15">
            <a:extLst>
              <a:ext uri="{FF2B5EF4-FFF2-40B4-BE49-F238E27FC236}">
                <a16:creationId xmlns:a16="http://schemas.microsoft.com/office/drawing/2014/main" id="{576FC60A-5E96-E740-B376-AD42D447B4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7101" y="3788547"/>
            <a:ext cx="5727700" cy="2921000"/>
          </a:xfrm>
          <a:prstGeom prst="rect">
            <a:avLst/>
          </a:prstGeom>
        </p:spPr>
      </p:pic>
      <p:pic>
        <p:nvPicPr>
          <p:cNvPr id="8" name="Immagine 7" descr="Immagine che contiene freccia&#10;&#10;Descrizione generata automaticamente">
            <a:extLst>
              <a:ext uri="{FF2B5EF4-FFF2-40B4-BE49-F238E27FC236}">
                <a16:creationId xmlns:a16="http://schemas.microsoft.com/office/drawing/2014/main" id="{943B4650-B973-8047-8ECD-BA1E65141EE0}"/>
              </a:ext>
            </a:extLst>
          </p:cNvPr>
          <p:cNvPicPr>
            <a:picLocks noChangeAspect="1"/>
          </p:cNvPicPr>
          <p:nvPr userDrawn="1"/>
        </p:nvPicPr>
        <p:blipFill>
          <a:blip r:embed="rId4"/>
          <a:stretch>
            <a:fillRect/>
          </a:stretch>
        </p:blipFill>
        <p:spPr>
          <a:xfrm>
            <a:off x="7921296" y="120650"/>
            <a:ext cx="4267200" cy="6616700"/>
          </a:xfrm>
          <a:prstGeom prst="rect">
            <a:avLst/>
          </a:prstGeom>
        </p:spPr>
      </p:pic>
      <p:pic>
        <p:nvPicPr>
          <p:cNvPr id="9" name="Immagine 8">
            <a:extLst>
              <a:ext uri="{FF2B5EF4-FFF2-40B4-BE49-F238E27FC236}">
                <a16:creationId xmlns:a16="http://schemas.microsoft.com/office/drawing/2014/main" id="{B68F8DEB-B4F3-5C4B-9503-D63C566420E3}"/>
              </a:ext>
            </a:extLst>
          </p:cNvPr>
          <p:cNvPicPr>
            <a:picLocks noChangeAspect="1"/>
          </p:cNvPicPr>
          <p:nvPr userDrawn="1"/>
        </p:nvPicPr>
        <p:blipFill>
          <a:blip r:embed="rId5"/>
          <a:stretch>
            <a:fillRect/>
          </a:stretch>
        </p:blipFill>
        <p:spPr>
          <a:xfrm>
            <a:off x="0" y="6680385"/>
            <a:ext cx="12192000" cy="177615"/>
          </a:xfrm>
          <a:prstGeom prst="rect">
            <a:avLst/>
          </a:prstGeom>
        </p:spPr>
      </p:pic>
      <p:pic>
        <p:nvPicPr>
          <p:cNvPr id="10" name="Immagine 9">
            <a:extLst>
              <a:ext uri="{FF2B5EF4-FFF2-40B4-BE49-F238E27FC236}">
                <a16:creationId xmlns:a16="http://schemas.microsoft.com/office/drawing/2014/main" id="{9ADBD110-6170-E948-BA38-43DB0E68BF55}"/>
              </a:ext>
            </a:extLst>
          </p:cNvPr>
          <p:cNvPicPr>
            <a:picLocks noChangeAspect="1"/>
          </p:cNvPicPr>
          <p:nvPr userDrawn="1"/>
        </p:nvPicPr>
        <p:blipFill>
          <a:blip r:embed="rId6"/>
          <a:stretch>
            <a:fillRect/>
          </a:stretch>
        </p:blipFill>
        <p:spPr>
          <a:xfrm>
            <a:off x="9063204" y="5626052"/>
            <a:ext cx="2324100" cy="673989"/>
          </a:xfrm>
          <a:prstGeom prst="rect">
            <a:avLst/>
          </a:prstGeom>
        </p:spPr>
      </p:pic>
      <p:sp>
        <p:nvSpPr>
          <p:cNvPr id="11" name="Titolo 1">
            <a:extLst>
              <a:ext uri="{FF2B5EF4-FFF2-40B4-BE49-F238E27FC236}">
                <a16:creationId xmlns:a16="http://schemas.microsoft.com/office/drawing/2014/main" id="{764FCFE9-A04D-C544-918E-7602298C2674}"/>
              </a:ext>
            </a:extLst>
          </p:cNvPr>
          <p:cNvSpPr>
            <a:spLocks noGrp="1"/>
          </p:cNvSpPr>
          <p:nvPr>
            <p:ph type="title" hasCustomPrompt="1"/>
          </p:nvPr>
        </p:nvSpPr>
        <p:spPr>
          <a:xfrm>
            <a:off x="1678330" y="628491"/>
            <a:ext cx="8708968" cy="797251"/>
          </a:xfrm>
          <a:prstGeom prst="rect">
            <a:avLst/>
          </a:prstGeom>
          <a:noFill/>
          <a:effectLst/>
        </p:spPr>
        <p:txBody>
          <a:bodyPr vert="horz" wrap="square" lIns="0" tIns="45720" rIns="0" bIns="144000" rtlCol="0" anchor="b">
            <a:spAutoFit/>
          </a:bodyPr>
          <a:lstStyle>
            <a:lvl1pPr algn="ctr">
              <a:lnSpc>
                <a:spcPct val="80000"/>
              </a:lnSpc>
              <a:defRPr lang="it-IT" sz="4800"/>
            </a:lvl1pPr>
          </a:lstStyle>
          <a:p>
            <a:pPr lvl="0"/>
            <a:r>
              <a:rPr lang="it-IT" dirty="0"/>
              <a:t>COPERTINA </a:t>
            </a:r>
          </a:p>
        </p:txBody>
      </p:sp>
      <p:sp>
        <p:nvSpPr>
          <p:cNvPr id="14" name="Segnaposto testo 3">
            <a:extLst>
              <a:ext uri="{FF2B5EF4-FFF2-40B4-BE49-F238E27FC236}">
                <a16:creationId xmlns:a16="http://schemas.microsoft.com/office/drawing/2014/main" id="{638EC597-B542-154F-8468-BE2DCD83FA78}"/>
              </a:ext>
            </a:extLst>
          </p:cNvPr>
          <p:cNvSpPr>
            <a:spLocks noGrp="1"/>
          </p:cNvSpPr>
          <p:nvPr>
            <p:ph type="body" sz="quarter" idx="11" hasCustomPrompt="1"/>
          </p:nvPr>
        </p:nvSpPr>
        <p:spPr>
          <a:xfrm>
            <a:off x="4270706" y="6041982"/>
            <a:ext cx="3762124" cy="566927"/>
          </a:xfrm>
          <a:prstGeom prst="rect">
            <a:avLst/>
          </a:prstGeom>
        </p:spPr>
        <p:txBody>
          <a:bodyPr lIns="0" rIns="0"/>
          <a:lstStyle>
            <a:lvl1pPr algn="ctr">
              <a:defRPr sz="2400" b="1" baseline="0">
                <a:solidFill>
                  <a:schemeClr val="tx2"/>
                </a:solidFill>
              </a:defRPr>
            </a:lvl1pPr>
          </a:lstStyle>
          <a:p>
            <a:pPr lvl="0"/>
            <a:r>
              <a:rPr lang="it-IT" dirty="0"/>
              <a:t>Gennaio 2021</a:t>
            </a:r>
          </a:p>
        </p:txBody>
      </p:sp>
    </p:spTree>
    <p:extLst>
      <p:ext uri="{BB962C8B-B14F-4D97-AF65-F5344CB8AC3E}">
        <p14:creationId xmlns:p14="http://schemas.microsoft.com/office/powerpoint/2010/main" val="9330613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9271787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A6A6A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Immagine 23">
            <a:extLst>
              <a:ext uri="{FF2B5EF4-FFF2-40B4-BE49-F238E27FC236}">
                <a16:creationId xmlns:a16="http://schemas.microsoft.com/office/drawing/2014/main" id="{3AF58126-496D-4B06-8DA2-3C1A4E1FC9A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5334" b="22889"/>
          <a:stretch/>
        </p:blipFill>
        <p:spPr>
          <a:xfrm>
            <a:off x="-41278" y="3654932"/>
            <a:ext cx="12241335" cy="3135038"/>
          </a:xfrm>
          <a:prstGeom prst="rect">
            <a:avLst/>
          </a:prstGeom>
        </p:spPr>
      </p:pic>
      <p:sp>
        <p:nvSpPr>
          <p:cNvPr id="13314" name="Title"/>
          <p:cNvSpPr>
            <a:spLocks noGrp="1" noChangeArrowheads="1"/>
          </p:cNvSpPr>
          <p:nvPr>
            <p:ph type="ctrTitle"/>
          </p:nvPr>
        </p:nvSpPr>
        <p:spPr bwMode="auto">
          <a:xfrm>
            <a:off x="369360" y="1204002"/>
            <a:ext cx="11183858" cy="753668"/>
          </a:xfrm>
          <a:prstGeom prst="rect">
            <a:avLst/>
          </a:prstGeom>
        </p:spPr>
        <p:txBody>
          <a:bodyPr wrap="square" anchor="b">
            <a:spAutoFit/>
          </a:bodyPr>
          <a:lstStyle>
            <a:lvl1pPr algn="r">
              <a:defRPr lang="x-none" sz="4897" b="1" baseline="0">
                <a:solidFill>
                  <a:schemeClr val="tx2"/>
                </a:solidFill>
                <a:latin typeface="Calibri" panose="020F0502020204030204" pitchFamily="34" charset="0"/>
                <a:ea typeface="+mj-ea"/>
                <a:sym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369360" y="2116133"/>
            <a:ext cx="11183858" cy="477310"/>
          </a:xfrm>
          <a:prstGeom prst="rect">
            <a:avLst/>
          </a:prstGeom>
        </p:spPr>
        <p:txBody>
          <a:bodyPr wrap="square">
            <a:spAutoFit/>
          </a:bodyPr>
          <a:lstStyle>
            <a:lvl1pPr algn="r">
              <a:defRPr lang="x-none" sz="3265" cap="none" baseline="0">
                <a:solidFill>
                  <a:schemeClr val="bg1"/>
                </a:solidFill>
                <a:latin typeface="Calibri" panose="020F0502020204030204" pitchFamily="34" charset="0"/>
                <a:ea typeface="+mn-ea"/>
                <a:sym typeface="Calibri" panose="020F0502020204030204" pitchFamily="34" charset="0"/>
              </a:defRPr>
            </a:lvl1pPr>
          </a:lstStyle>
          <a:p>
            <a:pPr lvl="0" latinLnBrk="0"/>
            <a:r>
              <a:rPr lang="en-US" noProof="0"/>
              <a:t>Click to edit Master subtitle style</a:t>
            </a:r>
            <a:endParaRPr lang="en-US" noProof="0" dirty="0"/>
          </a:p>
        </p:txBody>
      </p:sp>
      <p:sp>
        <p:nvSpPr>
          <p:cNvPr id="5" name="doc id"/>
          <p:cNvSpPr txBox="1">
            <a:spLocks noChangeArrowheads="1"/>
          </p:cNvSpPr>
          <p:nvPr/>
        </p:nvSpPr>
        <p:spPr bwMode="auto">
          <a:xfrm>
            <a:off x="11700889" y="-247820"/>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32962" eaLnBrk="1" fontAlgn="base" hangingPunct="1">
              <a:spcBef>
                <a:spcPct val="0"/>
              </a:spcBef>
              <a:spcAft>
                <a:spcPct val="0"/>
              </a:spcAft>
              <a:defRPr lang="x-none"/>
            </a:pPr>
            <a:r>
              <a:rPr lang="en-US" sz="800">
                <a:solidFill>
                  <a:srgbClr val="FFFFFF"/>
                </a:solidFill>
                <a:latin typeface="Calibri" panose="020F0502020204030204" pitchFamily="34" charset="0"/>
                <a:sym typeface="Calibri" panose="020F0502020204030204" pitchFamily="34" charset="0"/>
              </a:rPr>
              <a:t>MIL-FDS078-29052018-126242/BS</a:t>
            </a:r>
            <a:endParaRPr lang="en-US" sz="800" dirty="0">
              <a:solidFill>
                <a:srgbClr val="FFFFFF"/>
              </a:solidFill>
              <a:latin typeface="Calibri" panose="020F0502020204030204" pitchFamily="34" charset="0"/>
              <a:sym typeface="Calibri" panose="020F0502020204030204" pitchFamily="34" charset="0"/>
            </a:endParaRPr>
          </a:p>
        </p:txBody>
      </p:sp>
      <p:sp>
        <p:nvSpPr>
          <p:cNvPr id="18" name="Text Placeholder 19"/>
          <p:cNvSpPr>
            <a:spLocks noGrp="1"/>
          </p:cNvSpPr>
          <p:nvPr>
            <p:ph type="body" sz="quarter" idx="14" hasCustomPrompt="1"/>
          </p:nvPr>
        </p:nvSpPr>
        <p:spPr bwMode="auto">
          <a:xfrm>
            <a:off x="369360" y="5440864"/>
            <a:ext cx="11443468" cy="268600"/>
          </a:xfrm>
        </p:spPr>
        <p:txBody>
          <a:bodyPr lIns="0" tIns="0" rIns="0" bIns="0">
            <a:spAutoFit/>
          </a:bodyPr>
          <a:lstStyle>
            <a:lvl1pPr marL="0" indent="0">
              <a:buFont typeface="Arial" panose="020B0604020202020204" pitchFamily="34" charset="0"/>
              <a:buNone/>
              <a:defRPr sz="1837" b="1">
                <a:solidFill>
                  <a:schemeClr val="bg1"/>
                </a:solidFill>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r>
              <a:rPr lang="en-US" dirty="0"/>
              <a:t>Date</a:t>
            </a:r>
          </a:p>
        </p:txBody>
      </p:sp>
      <p:sp>
        <p:nvSpPr>
          <p:cNvPr id="12" name="Working Draft" hidden="1">
            <a:extLst>
              <a:ext uri="{FF2B5EF4-FFF2-40B4-BE49-F238E27FC236}">
                <a16:creationId xmlns:a16="http://schemas.microsoft.com/office/drawing/2014/main" id="{782C6591-B204-4D09-BA06-FD5F3310E138}"/>
              </a:ext>
            </a:extLst>
          </p:cNvPr>
          <p:cNvSpPr txBox="1">
            <a:spLocks noChangeArrowheads="1"/>
          </p:cNvSpPr>
          <p:nvPr/>
        </p:nvSpPr>
        <p:spPr bwMode="gray">
          <a:xfrm rot="5400000">
            <a:off x="11145072" y="1979060"/>
            <a:ext cx="190379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fontAlgn="base" hangingPunct="1">
              <a:spcBef>
                <a:spcPct val="0"/>
              </a:spcBef>
              <a:spcAft>
                <a:spcPct val="0"/>
              </a:spcAft>
              <a:defRPr/>
            </a:pPr>
            <a:r>
              <a:rPr lang="en-US" sz="612">
                <a:solidFill>
                  <a:srgbClr val="FFFFFF"/>
                </a:solidFill>
                <a:latin typeface="Calibri" panose="020F0502020204030204" pitchFamily="34" charset="0"/>
                <a:sym typeface="Calibri" panose="020F0502020204030204" pitchFamily="34" charset="0"/>
              </a:rPr>
              <a:t>Last Modified 27/07/2018 14:11 W. Europe Standard Time</a:t>
            </a:r>
            <a:endParaRPr lang="en-US" sz="612" dirty="0">
              <a:solidFill>
                <a:srgbClr val="FFFFFF"/>
              </a:solidFill>
              <a:latin typeface="Calibri" panose="020F0502020204030204" pitchFamily="34" charset="0"/>
              <a:sym typeface="Calibri" panose="020F0502020204030204" pitchFamily="34" charset="0"/>
            </a:endParaRPr>
          </a:p>
        </p:txBody>
      </p:sp>
      <p:sp>
        <p:nvSpPr>
          <p:cNvPr id="13" name="Printed" hidden="1">
            <a:extLst>
              <a:ext uri="{FF2B5EF4-FFF2-40B4-BE49-F238E27FC236}">
                <a16:creationId xmlns:a16="http://schemas.microsoft.com/office/drawing/2014/main" id="{CBB59A49-999D-4A57-BDA8-5A13B99EEDB4}"/>
              </a:ext>
            </a:extLst>
          </p:cNvPr>
          <p:cNvSpPr txBox="1">
            <a:spLocks noChangeArrowheads="1"/>
          </p:cNvSpPr>
          <p:nvPr/>
        </p:nvSpPr>
        <p:spPr bwMode="gray">
          <a:xfrm rot="5400000">
            <a:off x="11248114" y="4197040"/>
            <a:ext cx="1697714"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fontAlgn="base" hangingPunct="1">
              <a:spcBef>
                <a:spcPct val="0"/>
              </a:spcBef>
              <a:spcAft>
                <a:spcPct val="0"/>
              </a:spcAft>
              <a:defRPr/>
            </a:pPr>
            <a:r>
              <a:rPr lang="en-US" sz="612">
                <a:solidFill>
                  <a:srgbClr val="FFFFFF"/>
                </a:solidFill>
                <a:latin typeface="Calibri" panose="020F0502020204030204" pitchFamily="34" charset="0"/>
                <a:sym typeface="Calibri" panose="020F0502020204030204" pitchFamily="34" charset="0"/>
              </a:rPr>
              <a:t>Printed 12/07/2018 16:24 W. Europe Standard Time</a:t>
            </a:r>
            <a:endParaRPr lang="en-US" sz="612" dirty="0">
              <a:solidFill>
                <a:srgbClr val="FFFFFF"/>
              </a:solidFill>
              <a:latin typeface="Calibri" panose="020F0502020204030204" pitchFamily="34" charset="0"/>
              <a:sym typeface="Calibri" panose="020F0502020204030204" pitchFamily="34" charset="0"/>
            </a:endParaRPr>
          </a:p>
        </p:txBody>
      </p:sp>
      <p:sp>
        <p:nvSpPr>
          <p:cNvPr id="20" name="Rettangolo 9">
            <a:extLst>
              <a:ext uri="{FF2B5EF4-FFF2-40B4-BE49-F238E27FC236}">
                <a16:creationId xmlns:a16="http://schemas.microsoft.com/office/drawing/2014/main" id="{380DEF3D-DB94-49B7-96E7-C3FF25CA5104}"/>
              </a:ext>
            </a:extLst>
          </p:cNvPr>
          <p:cNvSpPr/>
          <p:nvPr/>
        </p:nvSpPr>
        <p:spPr>
          <a:xfrm>
            <a:off x="11711119"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25" name="Group 4">
            <a:extLst>
              <a:ext uri="{FF2B5EF4-FFF2-40B4-BE49-F238E27FC236}">
                <a16:creationId xmlns:a16="http://schemas.microsoft.com/office/drawing/2014/main" id="{6D9C1427-4688-4AC3-BD3A-025078C5F505}"/>
              </a:ext>
            </a:extLst>
          </p:cNvPr>
          <p:cNvGrpSpPr>
            <a:grpSpLocks noChangeAspect="1"/>
          </p:cNvGrpSpPr>
          <p:nvPr/>
        </p:nvGrpSpPr>
        <p:grpSpPr bwMode="auto">
          <a:xfrm>
            <a:off x="11780403" y="92264"/>
            <a:ext cx="353196" cy="239190"/>
            <a:chOff x="-560" y="-1287"/>
            <a:chExt cx="6379" cy="4320"/>
          </a:xfrm>
        </p:grpSpPr>
        <p:sp>
          <p:nvSpPr>
            <p:cNvPr id="26" name="AutoShape 3">
              <a:extLst>
                <a:ext uri="{FF2B5EF4-FFF2-40B4-BE49-F238E27FC236}">
                  <a16:creationId xmlns:a16="http://schemas.microsoft.com/office/drawing/2014/main" id="{25CD258C-68B8-4684-979C-769B450F1702}"/>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7" name="Rectangle 5">
              <a:extLst>
                <a:ext uri="{FF2B5EF4-FFF2-40B4-BE49-F238E27FC236}">
                  <a16:creationId xmlns:a16="http://schemas.microsoft.com/office/drawing/2014/main" id="{5B0EA1DB-1D63-4ED3-84B9-D20365BDF59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8" name="Freeform 6">
              <a:extLst>
                <a:ext uri="{FF2B5EF4-FFF2-40B4-BE49-F238E27FC236}">
                  <a16:creationId xmlns:a16="http://schemas.microsoft.com/office/drawing/2014/main" id="{3F9B6BD9-53D0-43BA-B179-CD3D3A0C4D3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9" name="Freeform 7">
              <a:extLst>
                <a:ext uri="{FF2B5EF4-FFF2-40B4-BE49-F238E27FC236}">
                  <a16:creationId xmlns:a16="http://schemas.microsoft.com/office/drawing/2014/main" id="{A060C7E6-C586-4099-96B9-3836F87749F3}"/>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30" name="Freeform 8">
              <a:extLst>
                <a:ext uri="{FF2B5EF4-FFF2-40B4-BE49-F238E27FC236}">
                  <a16:creationId xmlns:a16="http://schemas.microsoft.com/office/drawing/2014/main" id="{8087CD34-BB43-4BFE-B5BF-A43F14CA878E}"/>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31" name="Freeform 9">
              <a:extLst>
                <a:ext uri="{FF2B5EF4-FFF2-40B4-BE49-F238E27FC236}">
                  <a16:creationId xmlns:a16="http://schemas.microsoft.com/office/drawing/2014/main" id="{5EA87740-59A1-433E-91C6-82DECCE4CF22}"/>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Tree>
    <p:extLst>
      <p:ext uri="{BB962C8B-B14F-4D97-AF65-F5344CB8AC3E}">
        <p14:creationId xmlns:p14="http://schemas.microsoft.com/office/powerpoint/2010/main" val="5290964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c id"/>
          <p:cNvSpPr>
            <a:spLocks noChangeArrowheads="1"/>
          </p:cNvSpPr>
          <p:nvPr/>
        </p:nvSpPr>
        <p:spPr bwMode="auto">
          <a:xfrm>
            <a:off x="11297848" y="-171692"/>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47" fontAlgn="base">
              <a:spcBef>
                <a:spcPct val="0"/>
              </a:spcBef>
              <a:spcAft>
                <a:spcPct val="0"/>
              </a:spcAft>
              <a:defRPr/>
            </a:pPr>
            <a:r>
              <a:rPr lang="en-US" sz="800">
                <a:solidFill>
                  <a:srgbClr val="808080"/>
                </a:solidFill>
                <a:sym typeface="Calibri" panose="020F0502020204030204" pitchFamily="34" charset="0"/>
              </a:rPr>
              <a:t>MIL-FDS078-29052018-126242/BS</a:t>
            </a:r>
            <a:endParaRPr lang="en-US" sz="800" dirty="0">
              <a:solidFill>
                <a:srgbClr val="808080"/>
              </a:solidFill>
              <a:sym typeface="Calibri" panose="020F0502020204030204" pitchFamily="34" charset="0"/>
            </a:endParaRPr>
          </a:p>
        </p:txBody>
      </p:sp>
      <p:sp>
        <p:nvSpPr>
          <p:cNvPr id="7" name="Title Placeholder 2">
            <a:extLst>
              <a:ext uri="{FF2B5EF4-FFF2-40B4-BE49-F238E27FC236}">
                <a16:creationId xmlns:a16="http://schemas.microsoft.com/office/drawing/2014/main" id="{2C5E8431-8F48-4E93-8701-25408D2BEE54}"/>
              </a:ext>
            </a:extLst>
          </p:cNvPr>
          <p:cNvSpPr>
            <a:spLocks noGrp="1" noChangeArrowheads="1"/>
          </p:cNvSpPr>
          <p:nvPr>
            <p:ph type="title"/>
          </p:nvPr>
        </p:nvSpPr>
        <p:spPr bwMode="auto">
          <a:xfrm>
            <a:off x="361043" y="217267"/>
            <a:ext cx="11441176"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2857"/>
            </a:lvl1pPr>
          </a:lstStyle>
          <a:p>
            <a:pPr lvl="0" latinLnBrk="0"/>
            <a:r>
              <a:rPr lang="en-US" dirty="0"/>
              <a:t>Click to edit Master title style</a:t>
            </a:r>
            <a:endParaRPr lang="en-US" noProof="0" dirty="0"/>
          </a:p>
        </p:txBody>
      </p:sp>
    </p:spTree>
    <p:extLst>
      <p:ext uri="{BB962C8B-B14F-4D97-AF65-F5344CB8AC3E}">
        <p14:creationId xmlns:p14="http://schemas.microsoft.com/office/powerpoint/2010/main" val="179734410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60DF27-6207-456B-BF20-64FA51FF0D9F}"/>
              </a:ext>
            </a:extLst>
          </p:cNvPr>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Immagine 20">
            <a:extLst>
              <a:ext uri="{FF2B5EF4-FFF2-40B4-BE49-F238E27FC236}">
                <a16:creationId xmlns:a16="http://schemas.microsoft.com/office/drawing/2014/main" id="{7192F0C5-16DC-45A9-B9A2-C383F968250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5334" b="22889"/>
          <a:stretch/>
        </p:blipFill>
        <p:spPr>
          <a:xfrm>
            <a:off x="-6378" y="3722962"/>
            <a:ext cx="12190002" cy="3135038"/>
          </a:xfrm>
          <a:prstGeom prst="rect">
            <a:avLst/>
          </a:prstGeom>
        </p:spPr>
      </p:pic>
      <p:sp>
        <p:nvSpPr>
          <p:cNvPr id="12" name="Rettangolo 17">
            <a:extLst>
              <a:ext uri="{FF2B5EF4-FFF2-40B4-BE49-F238E27FC236}">
                <a16:creationId xmlns:a16="http://schemas.microsoft.com/office/drawing/2014/main" id="{09035E06-233F-4DD7-A72B-85FD3C2E095B}"/>
              </a:ext>
            </a:extLst>
          </p:cNvPr>
          <p:cNvSpPr/>
          <p:nvPr/>
        </p:nvSpPr>
        <p:spPr>
          <a:xfrm>
            <a:off x="-6378" y="3359351"/>
            <a:ext cx="12190002" cy="3498649"/>
          </a:xfrm>
          <a:prstGeom prst="rect">
            <a:avLst/>
          </a:prstGeom>
          <a:solidFill>
            <a:srgbClr val="D2D2D2">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en-GB" sz="1632">
              <a:solidFill>
                <a:srgbClr val="FFFFFF"/>
              </a:solidFill>
            </a:endParaRPr>
          </a:p>
        </p:txBody>
      </p:sp>
      <p:sp>
        <p:nvSpPr>
          <p:cNvPr id="2" name="Title 1"/>
          <p:cNvSpPr>
            <a:spLocks noGrp="1"/>
          </p:cNvSpPr>
          <p:nvPr>
            <p:ph type="title"/>
          </p:nvPr>
        </p:nvSpPr>
        <p:spPr>
          <a:xfrm>
            <a:off x="485931" y="336099"/>
            <a:ext cx="11441176" cy="439639"/>
          </a:xfrm>
        </p:spPr>
        <p:txBody>
          <a:bodyPr/>
          <a:lstStyle>
            <a:lvl1pPr>
              <a:defRPr sz="2857">
                <a:solidFill>
                  <a:schemeClr val="tx2"/>
                </a:solidFill>
              </a:defRPr>
            </a:lvl1pPr>
          </a:lstStyle>
          <a:p>
            <a:r>
              <a:rPr lang="en-US"/>
              <a:t>Click to edit Master title style</a:t>
            </a:r>
            <a:endParaRPr lang="en-US" dirty="0"/>
          </a:p>
        </p:txBody>
      </p:sp>
      <p:sp>
        <p:nvSpPr>
          <p:cNvPr id="15" name="Rettangolo 9">
            <a:extLst>
              <a:ext uri="{FF2B5EF4-FFF2-40B4-BE49-F238E27FC236}">
                <a16:creationId xmlns:a16="http://schemas.microsoft.com/office/drawing/2014/main" id="{7CD42508-6341-41F4-BC26-346F008E3B18}"/>
              </a:ext>
            </a:extLst>
          </p:cNvPr>
          <p:cNvSpPr/>
          <p:nvPr/>
        </p:nvSpPr>
        <p:spPr>
          <a:xfrm>
            <a:off x="11721768"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16" name="Group 4">
            <a:extLst>
              <a:ext uri="{FF2B5EF4-FFF2-40B4-BE49-F238E27FC236}">
                <a16:creationId xmlns:a16="http://schemas.microsoft.com/office/drawing/2014/main" id="{EF78C7DF-33F9-492F-AC4F-885D7E9E73A1}"/>
              </a:ext>
            </a:extLst>
          </p:cNvPr>
          <p:cNvGrpSpPr>
            <a:grpSpLocks noChangeAspect="1"/>
          </p:cNvGrpSpPr>
          <p:nvPr/>
        </p:nvGrpSpPr>
        <p:grpSpPr bwMode="auto">
          <a:xfrm>
            <a:off x="11791053" y="92264"/>
            <a:ext cx="353196" cy="239190"/>
            <a:chOff x="-560" y="-1287"/>
            <a:chExt cx="6379" cy="4320"/>
          </a:xfrm>
        </p:grpSpPr>
        <p:sp>
          <p:nvSpPr>
            <p:cNvPr id="17" name="AutoShape 3">
              <a:extLst>
                <a:ext uri="{FF2B5EF4-FFF2-40B4-BE49-F238E27FC236}">
                  <a16:creationId xmlns:a16="http://schemas.microsoft.com/office/drawing/2014/main" id="{B22EC739-2F58-430E-A6A6-C26F45BFF6E7}"/>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8" name="Rectangle 5">
              <a:extLst>
                <a:ext uri="{FF2B5EF4-FFF2-40B4-BE49-F238E27FC236}">
                  <a16:creationId xmlns:a16="http://schemas.microsoft.com/office/drawing/2014/main" id="{4AA36D2A-8BA2-462D-A60E-434183DC9DDB}"/>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9" name="Freeform 6">
              <a:extLst>
                <a:ext uri="{FF2B5EF4-FFF2-40B4-BE49-F238E27FC236}">
                  <a16:creationId xmlns:a16="http://schemas.microsoft.com/office/drawing/2014/main" id="{7B9CBB36-426D-4370-B0ED-240D5090BAEE}"/>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5" name="Freeform 7">
              <a:extLst>
                <a:ext uri="{FF2B5EF4-FFF2-40B4-BE49-F238E27FC236}">
                  <a16:creationId xmlns:a16="http://schemas.microsoft.com/office/drawing/2014/main" id="{6D126B33-6E37-4F41-BEFD-508D917D9D7F}"/>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6" name="Freeform 8">
              <a:extLst>
                <a:ext uri="{FF2B5EF4-FFF2-40B4-BE49-F238E27FC236}">
                  <a16:creationId xmlns:a16="http://schemas.microsoft.com/office/drawing/2014/main" id="{08AAD47F-92DE-41B9-B9E3-EB83914DEF23}"/>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7" name="Freeform 9">
              <a:extLst>
                <a:ext uri="{FF2B5EF4-FFF2-40B4-BE49-F238E27FC236}">
                  <a16:creationId xmlns:a16="http://schemas.microsoft.com/office/drawing/2014/main" id="{412748B7-4438-4282-8152-341F1B560014}"/>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Tree>
    <p:extLst>
      <p:ext uri="{BB962C8B-B14F-4D97-AF65-F5344CB8AC3E}">
        <p14:creationId xmlns:p14="http://schemas.microsoft.com/office/powerpoint/2010/main" val="3685095682"/>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11B7-C9A7-4D25-9EC2-0C4F6C9628BC}"/>
              </a:ext>
            </a:extLst>
          </p:cNvPr>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18479408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52"/>
            <a:ext cx="12192000" cy="6832948"/>
          </a:xfrm>
          <a:prstGeom prst="rect">
            <a:avLst/>
          </a:prstGeom>
        </p:spPr>
      </p:pic>
      <p:sp>
        <p:nvSpPr>
          <p:cNvPr id="7" name="Rettangolo 6">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rgbClr val="FFFFFF"/>
              </a:solidFill>
            </a:endParaRPr>
          </a:p>
        </p:txBody>
      </p:sp>
      <p:grpSp>
        <p:nvGrpSpPr>
          <p:cNvPr id="8"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9"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0"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1"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2"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3"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4"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grpSp>
      <p:sp>
        <p:nvSpPr>
          <p:cNvPr id="1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2941185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Slide Interna Testo - Blu">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20"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pic>
        <p:nvPicPr>
          <p:cNvPr id="21" name="Immagin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3997231669"/>
      </p:ext>
    </p:extLst>
  </p:cSld>
  <p:clrMapOvr>
    <a:masterClrMapping/>
  </p:clrMapOvr>
  <p:transition spd="slow">
    <p:wip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53"/>
            <a:ext cx="12192000" cy="6832948"/>
          </a:xfrm>
          <a:prstGeom prst="rect">
            <a:avLst/>
          </a:prstGeom>
        </p:spPr>
      </p:pic>
      <p:sp>
        <p:nvSpPr>
          <p:cNvPr id="7" name="Rettangolo 6">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it-IT" dirty="0">
              <a:solidFill>
                <a:srgbClr val="FFFFFF"/>
              </a:solidFill>
            </a:endParaRPr>
          </a:p>
        </p:txBody>
      </p:sp>
      <p:grpSp>
        <p:nvGrpSpPr>
          <p:cNvPr id="8"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9"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0"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1"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2"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3"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4"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grpSp>
      <p:sp>
        <p:nvSpPr>
          <p:cNvPr id="1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1" y="6495907"/>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defRPr/>
            </a:pPr>
            <a:fld id="{B9D7DBFB-DCE9-42BC-A361-A0671D12ADFC}" type="slidenum">
              <a:rPr lang="it-IT">
                <a:solidFill>
                  <a:srgbClr val="FFFFFF"/>
                </a:solidFill>
              </a:rPr>
              <a:pPr defTabSz="1219140">
                <a:defRPr/>
              </a:pPr>
              <a:t>‹N›</a:t>
            </a:fld>
            <a:endParaRPr lang="it-IT" dirty="0">
              <a:solidFill>
                <a:srgbClr val="FFFFFF"/>
              </a:solidFill>
            </a:endParaRP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373721" y="6414803"/>
            <a:ext cx="1210267"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40">
              <a:defRPr/>
            </a:pPr>
            <a:endParaRPr dirty="0">
              <a:solidFill>
                <a:srgbClr val="DC002E"/>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8" y="6551997"/>
            <a:ext cx="8465703"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40">
              <a:defRPr/>
            </a:pPr>
            <a:r>
              <a:rPr lang="en-GB">
                <a:solidFill>
                  <a:srgbClr val="717073"/>
                </a:solidFill>
              </a:rPr>
              <a:t>Investimenti sicilia - Agosto 2023</a:t>
            </a:r>
            <a:endParaRPr lang="en-GB" dirty="0">
              <a:solidFill>
                <a:srgbClr val="717073"/>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9" y="6117516"/>
            <a:ext cx="948455" cy="537285"/>
          </a:xfrm>
          <a:prstGeom prst="rect">
            <a:avLst/>
          </a:prstGeom>
        </p:spPr>
      </p:pic>
    </p:spTree>
    <p:extLst>
      <p:ext uri="{BB962C8B-B14F-4D97-AF65-F5344CB8AC3E}">
        <p14:creationId xmlns:p14="http://schemas.microsoft.com/office/powerpoint/2010/main" val="2221798741"/>
      </p:ext>
    </p:extLst>
  </p:cSld>
  <p:clrMapOvr>
    <a:masterClrMapping/>
  </p:clrMapOvr>
  <p:transition spd="slow">
    <p:wip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Copertina">
    <p:bg>
      <p:bgPr>
        <a:solidFill>
          <a:schemeClr val="bg1">
            <a:lumMod val="6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22060"/>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1" name="Immagine 20"/>
          <p:cNvPicPr>
            <a:picLocks noChangeAspect="1"/>
          </p:cNvPicPr>
          <p:nvPr userDrawn="1"/>
        </p:nvPicPr>
        <p:blipFill>
          <a:blip r:embed="rId2"/>
          <a:stretch>
            <a:fillRect/>
          </a:stretch>
        </p:blipFill>
        <p:spPr>
          <a:xfrm>
            <a:off x="-168433" y="3951831"/>
            <a:ext cx="11908093" cy="2120669"/>
          </a:xfrm>
          <a:prstGeom prst="rect">
            <a:avLst/>
          </a:prstGeom>
        </p:spPr>
      </p:pic>
      <p:pic>
        <p:nvPicPr>
          <p:cNvPr id="23" name="Immagin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09720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lang="it-IT" dirty="0"/>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t>Investimenti sicilia - Agosto 2023</a:t>
            </a:r>
            <a:endParaRPr lang="en-GB" dirty="0"/>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403890198"/>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pic>
        <p:nvPicPr>
          <p:cNvPr id="12" name="Immagine 11"/>
          <p:cNvPicPr>
            <a:picLocks noChangeAspect="1"/>
          </p:cNvPicPr>
          <p:nvPr userDrawn="1"/>
        </p:nvPicPr>
        <p:blipFill rotWithShape="1">
          <a:blip r:embed="rId2"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42797841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73" y="3"/>
            <a:ext cx="11176620" cy="866368"/>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40"/>
          </a:xfrm>
          <a:prstGeom prst="rect">
            <a:avLst/>
          </a:prstGeom>
        </p:spPr>
        <p:txBody>
          <a:bodyPr/>
          <a:lstStyle>
            <a:lvl1pPr marL="0" indent="0">
              <a:buClr>
                <a:schemeClr val="tx2"/>
              </a:buClr>
              <a:buSzPct val="140000"/>
              <a:buFontTx/>
              <a:buNone/>
              <a:defRPr sz="2400"/>
            </a:lvl1pPr>
            <a:lvl2pPr marL="542924" indent="0">
              <a:buClr>
                <a:schemeClr val="tx2"/>
              </a:buClr>
              <a:buSzPct val="140000"/>
              <a:buFontTx/>
              <a:buNone/>
              <a:defRPr sz="2160"/>
            </a:lvl2pPr>
            <a:lvl3pPr marL="1074420" indent="0">
              <a:buClr>
                <a:schemeClr val="tx2"/>
              </a:buClr>
              <a:buSzPct val="140000"/>
              <a:buFontTx/>
              <a:buNone/>
              <a:defRPr sz="1920"/>
            </a:lvl3pPr>
            <a:lvl4pPr marL="1611630" indent="0">
              <a:buClr>
                <a:schemeClr val="tx2"/>
              </a:buClr>
              <a:buSzPct val="140000"/>
              <a:buFontTx/>
              <a:buNone/>
              <a:defRPr sz="1680"/>
            </a:lvl4pPr>
            <a:lvl5pPr marL="2154554" indent="0">
              <a:buClr>
                <a:schemeClr val="tx2"/>
              </a:buClr>
              <a:buSzPct val="140000"/>
              <a:buFontTx/>
              <a:buNone/>
              <a:defRPr sz="144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987676" y="6402492"/>
            <a:ext cx="596317" cy="147733"/>
          </a:xfrm>
          <a:prstGeom prst="rect">
            <a:avLst/>
          </a:prstGeom>
          <a:solidFill>
            <a:schemeClr val="bg1"/>
          </a:solidFill>
          <a:effectLst/>
        </p:spPr>
        <p:txBody>
          <a:bodyPr wrap="none" lIns="0" tIns="0" rIns="0" bIns="0" rtlCol="0" anchor="ctr">
            <a:spAutoFit/>
          </a:bodyPr>
          <a:lstStyle>
            <a:lvl1pPr algn="r">
              <a:defRPr lang="it-IT" sz="960" smtClean="0">
                <a:solidFill>
                  <a:schemeClr val="tx2"/>
                </a:solidFill>
                <a:effectLst/>
              </a:defRPr>
            </a:lvl1pPr>
          </a:lstStyle>
          <a:p>
            <a:pPr defTabSz="1463004">
              <a:defRPr/>
            </a:pPr>
            <a:endParaRPr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61" y="6551999"/>
            <a:ext cx="8465703" cy="147733"/>
          </a:xfrm>
          <a:prstGeom prst="rect">
            <a:avLst/>
          </a:prstGeom>
          <a:noFill/>
        </p:spPr>
        <p:txBody>
          <a:bodyPr wrap="square" lIns="0" tIns="0" rIns="0" bIns="0" rtlCol="0">
            <a:spAutoFit/>
          </a:bodyPr>
          <a:lstStyle>
            <a:lvl1pPr>
              <a:defRPr lang="it-IT" sz="960" i="0">
                <a:solidFill>
                  <a:schemeClr val="bg2"/>
                </a:solidFill>
              </a:defRPr>
            </a:lvl1pPr>
          </a:lstStyle>
          <a:p>
            <a:pPr algn="r" defTabSz="1463004">
              <a:defRPr/>
            </a:pPr>
            <a:r>
              <a:rPr lang="it-IT">
                <a:solidFill>
                  <a:srgbClr val="717073"/>
                </a:solidFill>
              </a:rPr>
              <a:t>Investimenti sicilia - Agosto 2023</a:t>
            </a:r>
            <a:endParaRPr dirty="0">
              <a:solidFill>
                <a:srgbClr val="717073"/>
              </a:solidFill>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130093603"/>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73" y="3"/>
            <a:ext cx="11176620" cy="866368"/>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73" y="866369"/>
            <a:ext cx="11176620" cy="390934"/>
          </a:xfrm>
          <a:prstGeom prst="rect">
            <a:avLst/>
          </a:prstGeom>
        </p:spPr>
        <p:txBody>
          <a:bodyPr vert="horz" lIns="0" tIns="45720" rIns="91440" bIns="45720" rtlCol="0">
            <a:normAutofit/>
          </a:bodyPr>
          <a:lstStyle>
            <a:lvl1pPr>
              <a:spcBef>
                <a:spcPts val="1440"/>
              </a:spcBef>
              <a:defRPr lang="it-IT" sz="24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987676" y="6402492"/>
            <a:ext cx="596317" cy="147733"/>
          </a:xfrm>
          <a:prstGeom prst="rect">
            <a:avLst/>
          </a:prstGeom>
          <a:solidFill>
            <a:schemeClr val="bg1"/>
          </a:solidFill>
          <a:effectLst/>
        </p:spPr>
        <p:txBody>
          <a:bodyPr wrap="none" lIns="0" tIns="0" rIns="0" bIns="0" rtlCol="0" anchor="ctr">
            <a:spAutoFit/>
          </a:bodyPr>
          <a:lstStyle>
            <a:lvl1pPr algn="r">
              <a:defRPr lang="it-IT" sz="960" smtClean="0">
                <a:solidFill>
                  <a:schemeClr val="tx2"/>
                </a:solidFill>
                <a:effectLst/>
              </a:defRPr>
            </a:lvl1pPr>
          </a:lstStyle>
          <a:p>
            <a:pPr defTabSz="1463004">
              <a:defRPr/>
            </a:pPr>
            <a:endParaRPr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61" y="6551999"/>
            <a:ext cx="8465703" cy="147733"/>
          </a:xfrm>
          <a:prstGeom prst="rect">
            <a:avLst/>
          </a:prstGeom>
          <a:noFill/>
        </p:spPr>
        <p:txBody>
          <a:bodyPr wrap="square" lIns="0" tIns="0" rIns="0" bIns="0" rtlCol="0">
            <a:spAutoFit/>
          </a:bodyPr>
          <a:lstStyle>
            <a:lvl1pPr>
              <a:defRPr lang="it-IT" sz="960" i="0">
                <a:solidFill>
                  <a:schemeClr val="bg2"/>
                </a:solidFill>
              </a:defRPr>
            </a:lvl1pPr>
          </a:lstStyle>
          <a:p>
            <a:pPr algn="r" defTabSz="1463004">
              <a:defRPr/>
            </a:pPr>
            <a:r>
              <a:rPr lang="it-IT">
                <a:solidFill>
                  <a:srgbClr val="717073"/>
                </a:solidFill>
              </a:rPr>
              <a:t>Investimenti sicilia - Agosto 2023</a:t>
            </a:r>
            <a:endParaRPr dirty="0">
              <a:solidFill>
                <a:srgbClr val="717073"/>
              </a:solidFill>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551842110"/>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439672"/>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10929968" y="6402493"/>
            <a:ext cx="654025" cy="147733"/>
          </a:xfrm>
          <a:prstGeom prst="rect">
            <a:avLst/>
          </a:prstGeom>
        </p:spPr>
        <p:txBody>
          <a:bodyPr/>
          <a:lstStyle/>
          <a:p>
            <a:pPr defTabSz="1219140">
              <a:defRPr/>
            </a:pPr>
            <a:endParaRPr lang="it-IT" sz="2400">
              <a:solidFill>
                <a:srgbClr val="000000"/>
              </a:solidFill>
            </a:endParaRPr>
          </a:p>
        </p:txBody>
      </p:sp>
      <p:sp>
        <p:nvSpPr>
          <p:cNvPr id="5" name="Segnaposto piè di pagina 4"/>
          <p:cNvSpPr>
            <a:spLocks noGrp="1"/>
          </p:cNvSpPr>
          <p:nvPr>
            <p:ph type="ftr" sz="quarter" idx="11"/>
          </p:nvPr>
        </p:nvSpPr>
        <p:spPr>
          <a:xfrm>
            <a:off x="3118761" y="6552000"/>
            <a:ext cx="8465703" cy="147733"/>
          </a:xfrm>
          <a:prstGeom prst="rect">
            <a:avLst/>
          </a:prstGeom>
        </p:spPr>
        <p:txBody>
          <a:bodyPr/>
          <a:lstStyle/>
          <a:p>
            <a:pPr defTabSz="1219140">
              <a:defRPr/>
            </a:pPr>
            <a:r>
              <a:rPr lang="it-IT" sz="2400">
                <a:solidFill>
                  <a:srgbClr val="000000"/>
                </a:solidFill>
              </a:rPr>
              <a:t>Investimenti sicilia - Agosto 2023</a:t>
            </a:r>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pPr defTabSz="1219140">
              <a:defRPr/>
            </a:pPr>
            <a:fld id="{56703010-7027-4E9F-8F4D-C51631745DB1}" type="slidenum">
              <a:rPr lang="it-IT" sz="2400" smtClean="0">
                <a:solidFill>
                  <a:srgbClr val="000000"/>
                </a:solidFill>
              </a:rPr>
              <a:pPr defTabSz="1219140">
                <a:defRPr/>
              </a:pPr>
              <a:t>‹N›</a:t>
            </a:fld>
            <a:endParaRPr lang="it-IT" sz="2400">
              <a:solidFill>
                <a:srgbClr val="000000"/>
              </a:solidFill>
            </a:endParaRPr>
          </a:p>
        </p:txBody>
      </p:sp>
    </p:spTree>
    <p:extLst>
      <p:ext uri="{BB962C8B-B14F-4D97-AF65-F5344CB8AC3E}">
        <p14:creationId xmlns:p14="http://schemas.microsoft.com/office/powerpoint/2010/main" val="5479283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Slide Interna Testo 2 colonne - Blu">
    <p:spTree>
      <p:nvGrpSpPr>
        <p:cNvPr id="1" name=""/>
        <p:cNvGrpSpPr/>
        <p:nvPr/>
      </p:nvGrpSpPr>
      <p:grpSpPr>
        <a:xfrm>
          <a:off x="0" y="0"/>
          <a:ext cx="0" cy="0"/>
          <a:chOff x="0" y="0"/>
          <a:chExt cx="0" cy="0"/>
        </a:xfrm>
      </p:grpSpPr>
      <p:pic>
        <p:nvPicPr>
          <p:cNvPr id="22" name="Immagin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13" y="0"/>
            <a:ext cx="12192000" cy="6858000"/>
          </a:xfrm>
          <a:prstGeom prst="rect">
            <a:avLst/>
          </a:prstGeom>
        </p:spPr>
      </p:pic>
      <p:sp>
        <p:nvSpPr>
          <p:cNvPr id="2" name="Title 1"/>
          <p:cNvSpPr>
            <a:spLocks noGrp="1"/>
          </p:cNvSpPr>
          <p:nvPr>
            <p:ph type="title"/>
          </p:nvPr>
        </p:nvSpPr>
        <p:spPr>
          <a:xfrm>
            <a:off x="2" y="1"/>
            <a:ext cx="10431207" cy="495300"/>
          </a:xfrm>
        </p:spPr>
        <p:txBody>
          <a:bodyPr>
            <a:normAutofit/>
          </a:bodyPr>
          <a:lstStyle>
            <a:lvl1pPr>
              <a:defRPr sz="2400" b="1">
                <a:solidFill>
                  <a:srgbClr val="0033A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it-IT"/>
              <a:t>Fare clic per modificare stile</a:t>
            </a:r>
            <a:endParaRPr lang="en-US" dirty="0"/>
          </a:p>
        </p:txBody>
      </p:sp>
      <p:sp>
        <p:nvSpPr>
          <p:cNvPr id="11" name="Rettangolo 10">
            <a:extLst>
              <a:ext uri="{FF2B5EF4-FFF2-40B4-BE49-F238E27FC236}">
                <a16:creationId xmlns:a16="http://schemas.microsoft.com/office/drawing/2014/main" id="{7466584B-8BD1-48B2-BD0C-DC7DD5380BEF}"/>
              </a:ext>
            </a:extLst>
          </p:cNvPr>
          <p:cNvSpPr/>
          <p:nvPr userDrawn="1"/>
        </p:nvSpPr>
        <p:spPr>
          <a:xfrm>
            <a:off x="11716869" y="1"/>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880">
              <a:solidFill>
                <a:srgbClr val="FFFFFF"/>
              </a:solidFill>
            </a:endParaRPr>
          </a:p>
        </p:txBody>
      </p:sp>
      <p:grpSp>
        <p:nvGrpSpPr>
          <p:cNvPr id="14"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78429" y="120571"/>
            <a:ext cx="346160" cy="234428"/>
            <a:chOff x="-560" y="-1287"/>
            <a:chExt cx="6379" cy="4320"/>
          </a:xfrm>
        </p:grpSpPr>
        <p:sp>
          <p:nvSpPr>
            <p:cNvPr id="15"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6"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7"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8"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9"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20"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6872" y="6589650"/>
            <a:ext cx="472885" cy="231172"/>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2967">
              <a:defRPr/>
            </a:pPr>
            <a:fld id="{B9D7DBFB-DCE9-42BC-A361-A0671D12ADFC}" type="slidenum">
              <a:rPr lang="it-IT" sz="1200">
                <a:solidFill>
                  <a:srgbClr val="FFFFFF"/>
                </a:solidFill>
              </a:rPr>
              <a:pPr defTabSz="1462967">
                <a:defRPr/>
              </a:pPr>
              <a:t>‹N›</a:t>
            </a:fld>
            <a:endParaRPr lang="it-IT" sz="1200" dirty="0">
              <a:solidFill>
                <a:srgbClr val="FFFFFF"/>
              </a:solidFill>
            </a:endParaRPr>
          </a:p>
        </p:txBody>
      </p:sp>
      <p:pic>
        <p:nvPicPr>
          <p:cNvPr id="13" name="Immagin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41058135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2_Slide Interna Testo - Blu">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7466584B-8BD1-48B2-BD0C-DC7DD5380BEF}"/>
              </a:ext>
            </a:extLst>
          </p:cNvPr>
          <p:cNvSpPr/>
          <p:nvPr/>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1350">
              <a:solidFill>
                <a:srgbClr val="FFFFFF"/>
              </a:solidFill>
            </a:endParaRPr>
          </a:p>
        </p:txBody>
      </p:sp>
      <p:grpSp>
        <p:nvGrpSpPr>
          <p:cNvPr id="13" name="Group 4">
            <a:extLst>
              <a:ext uri="{FF2B5EF4-FFF2-40B4-BE49-F238E27FC236}">
                <a16:creationId xmlns:a16="http://schemas.microsoft.com/office/drawing/2014/main" id="{E93527B5-7425-47AC-89C0-2B32AE601683}"/>
              </a:ext>
            </a:extLst>
          </p:cNvPr>
          <p:cNvGrpSpPr>
            <a:grpSpLocks noChangeAspect="1"/>
          </p:cNvGrpSpPr>
          <p:nvPr/>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grpSp>
      <p:sp>
        <p:nvSpPr>
          <p:cNvPr id="20" name="Segnaposto numero diapositiva 5">
            <a:extLst>
              <a:ext uri="{FF2B5EF4-FFF2-40B4-BE49-F238E27FC236}">
                <a16:creationId xmlns:a16="http://schemas.microsoft.com/office/drawing/2014/main" id="{79A77BD1-CC86-49F8-A7FD-E0EB30E9AA60}"/>
              </a:ext>
            </a:extLst>
          </p:cNvPr>
          <p:cNvSpPr txBox="1">
            <a:spLocks/>
          </p:cNvSpPr>
          <p:nvPr/>
        </p:nvSpPr>
        <p:spPr>
          <a:xfrm>
            <a:off x="11718171" y="6495910"/>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fld id="{B9D7DBFB-DCE9-42BC-A361-A0671D12ADFC}" type="slidenum">
              <a:rPr lang="it-IT" sz="750">
                <a:solidFill>
                  <a:srgbClr val="FFFFFF"/>
                </a:solidFill>
              </a:rPr>
              <a:pPr defTabSz="914378">
                <a:defRPr/>
              </a:pPr>
              <a:t>‹N›</a:t>
            </a:fld>
            <a:endParaRPr lang="it-IT" sz="750" dirty="0">
              <a:solidFill>
                <a:srgbClr val="FFFFFF"/>
              </a:solidFill>
            </a:endParaRPr>
          </a:p>
        </p:txBody>
      </p:sp>
      <p:pic>
        <p:nvPicPr>
          <p:cNvPr id="21" name="Immagin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90" y="6117519"/>
            <a:ext cx="948455" cy="537285"/>
          </a:xfrm>
          <a:prstGeom prst="rect">
            <a:avLst/>
          </a:prstGeom>
        </p:spPr>
      </p:pic>
      <p:pic>
        <p:nvPicPr>
          <p:cNvPr id="22" name="Immagine 21"/>
          <p:cNvPicPr>
            <a:picLocks noChangeAspect="1"/>
          </p:cNvPicPr>
          <p:nvPr userDrawn="1"/>
        </p:nvPicPr>
        <p:blipFill rotWithShape="1">
          <a:blip r:embed="rId3">
            <a:extLst>
              <a:ext uri="{28A0092B-C50C-407E-A947-70E740481C1C}">
                <a14:useLocalDpi xmlns:a14="http://schemas.microsoft.com/office/drawing/2010/main" val="0"/>
              </a:ext>
            </a:extLst>
          </a:blip>
          <a:srcRect l="4478"/>
          <a:stretch/>
        </p:blipFill>
        <p:spPr>
          <a:xfrm>
            <a:off x="68239" y="13648"/>
            <a:ext cx="11646090" cy="6832948"/>
          </a:xfrm>
          <a:prstGeom prst="rect">
            <a:avLst/>
          </a:prstGeom>
        </p:spPr>
      </p:pic>
      <p:pic>
        <p:nvPicPr>
          <p:cNvPr id="23" name="Immagin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3478778"/>
      </p:ext>
    </p:extLst>
  </p:cSld>
  <p:clrMapOvr>
    <a:masterClrMapping/>
  </p:clrMapOvr>
  <p:transitio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grpSp>
        <p:nvGrpSpPr>
          <p:cNvPr id="12" name="Gruppo 11"/>
          <p:cNvGrpSpPr/>
          <p:nvPr userDrawn="1"/>
        </p:nvGrpSpPr>
        <p:grpSpPr>
          <a:xfrm>
            <a:off x="11717445" y="0"/>
            <a:ext cx="473339" cy="6858000"/>
            <a:chOff x="11718175" y="-1"/>
            <a:chExt cx="489769" cy="7093266"/>
          </a:xfrm>
        </p:grpSpPr>
        <p:sp>
          <p:nvSpPr>
            <p:cNvPr id="3" name="Rettangolo 2">
              <a:extLst>
                <a:ext uri="{FF2B5EF4-FFF2-40B4-BE49-F238E27FC236}">
                  <a16:creationId xmlns:a16="http://schemas.microsoft.com/office/drawing/2014/main" id="{7466584B-8BD1-48B2-BD0C-DC7DD5380BEF}"/>
                </a:ext>
              </a:extLst>
            </p:cNvPr>
            <p:cNvSpPr/>
            <p:nvPr userDrawn="1"/>
          </p:nvSpPr>
          <p:spPr>
            <a:xfrm>
              <a:off x="11718175" y="-1"/>
              <a:ext cx="489769" cy="7093266"/>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it-IT">
                <a:solidFill>
                  <a:srgbClr val="FBFBFB"/>
                </a:solidFill>
              </a:endParaRPr>
            </a:p>
          </p:txBody>
        </p:sp>
        <p:grpSp>
          <p:nvGrpSpPr>
            <p:cNvPr id="4"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5"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63">
                  <a:defRPr/>
                </a:pPr>
                <a:endParaRPr lang="it-IT">
                  <a:solidFill>
                    <a:srgbClr val="171717"/>
                  </a:solidFill>
                </a:endParaRPr>
              </a:p>
            </p:txBody>
          </p:sp>
          <p:sp>
            <p:nvSpPr>
              <p:cNvPr id="6"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63">
                  <a:defRPr/>
                </a:pPr>
                <a:endParaRPr lang="it-IT">
                  <a:solidFill>
                    <a:srgbClr val="171717"/>
                  </a:solidFill>
                </a:endParaRPr>
              </a:p>
            </p:txBody>
          </p:sp>
        </p:grpSp>
      </p:grpSp>
      <p:grpSp>
        <p:nvGrpSpPr>
          <p:cNvPr id="13"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5"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6"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7"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8"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9"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grpSp>
      <p:sp>
        <p:nvSpPr>
          <p:cNvPr id="20" name="Rettangolo 19"/>
          <p:cNvSpPr/>
          <p:nvPr userDrawn="1"/>
        </p:nvSpPr>
        <p:spPr>
          <a:xfrm>
            <a:off x="0" y="0"/>
            <a:ext cx="11721551"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it-IT">
              <a:solidFill>
                <a:srgbClr val="FBFBFB"/>
              </a:solidFill>
            </a:endParaRPr>
          </a:p>
        </p:txBody>
      </p:sp>
      <p:sp>
        <p:nvSpPr>
          <p:cNvPr id="23"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848351" y="6667500"/>
            <a:ext cx="236413" cy="115587"/>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463">
              <a:defRPr/>
            </a:pPr>
            <a:fld id="{01BE6FC7-1306-4697-914D-404F3D35FF22}" type="slidenum">
              <a:rPr lang="it-IT" sz="900">
                <a:solidFill>
                  <a:srgbClr val="FBFBFB"/>
                </a:solidFill>
              </a:rPr>
              <a:pPr defTabSz="609463">
                <a:defRPr/>
              </a:pPr>
              <a:t>‹N›</a:t>
            </a:fld>
            <a:endParaRPr lang="it-IT" sz="900" dirty="0">
              <a:solidFill>
                <a:srgbClr val="FBFBFB"/>
              </a:solidFill>
            </a:endParaRPr>
          </a:p>
        </p:txBody>
      </p:sp>
      <p:sp>
        <p:nvSpPr>
          <p:cNvPr id="24" name="Titolo 23"/>
          <p:cNvSpPr>
            <a:spLocks noGrp="1"/>
          </p:cNvSpPr>
          <p:nvPr>
            <p:ph type="title" hasCustomPrompt="1"/>
          </p:nvPr>
        </p:nvSpPr>
        <p:spPr>
          <a:xfrm>
            <a:off x="153174" y="114300"/>
            <a:ext cx="10515818" cy="282575"/>
          </a:xfrm>
          <a:prstGeom prst="rect">
            <a:avLst/>
          </a:prstGeom>
        </p:spPr>
        <p:txBody>
          <a:bodyPr/>
          <a:lstStyle>
            <a:lvl1pPr>
              <a:defRPr sz="2000">
                <a:solidFill>
                  <a:srgbClr val="DC002E"/>
                </a:solidFill>
                <a:latin typeface="Raleway" panose="020B0503030101060003"/>
              </a:defRPr>
            </a:lvl1pPr>
          </a:lstStyle>
          <a:p>
            <a:r>
              <a:rPr lang="it-IT" dirty="0"/>
              <a:t>TITOLO SLIDE</a:t>
            </a:r>
          </a:p>
        </p:txBody>
      </p:sp>
      <p:pic>
        <p:nvPicPr>
          <p:cNvPr id="22" name="Immagin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606540393"/>
      </p:ext>
    </p:extLst>
  </p:cSld>
  <p:clrMapOvr>
    <a:masterClrMapping/>
  </p:clrMapOvr>
  <p:extLst>
    <p:ext uri="{DCECCB84-F9BA-43D5-87BE-67443E8EF086}">
      <p15:sldGuideLst xmlns:p15="http://schemas.microsoft.com/office/powerpoint/2012/main">
        <p15:guide id="1" pos="7681">
          <p15:clr>
            <a:srgbClr val="FBAE40"/>
          </p15:clr>
        </p15:guide>
        <p15:guide id="2" pos="311">
          <p15:clr>
            <a:srgbClr val="FBAE40"/>
          </p15:clr>
        </p15:guide>
        <p15:guide id="3" orient="horz" pos="4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a:xfrm>
            <a:off x="11144765" y="6414801"/>
            <a:ext cx="439223" cy="123111"/>
          </a:xfrm>
          <a:prstGeom prst="rect">
            <a:avLst/>
          </a:prstGeom>
        </p:spPr>
        <p:txBody>
          <a:bodyPr/>
          <a:lstStyle/>
          <a:p>
            <a:pPr defTabSz="1219140">
              <a:defRPr/>
            </a:pPr>
            <a:endParaRPr lang="en-US" sz="2400">
              <a:solidFill>
                <a:srgbClr val="000000"/>
              </a:solidFill>
            </a:endParaRPr>
          </a:p>
        </p:txBody>
      </p:sp>
      <p:sp>
        <p:nvSpPr>
          <p:cNvPr id="5" name="Footer Placeholder 4"/>
          <p:cNvSpPr>
            <a:spLocks noGrp="1"/>
          </p:cNvSpPr>
          <p:nvPr>
            <p:ph type="ftr" sz="quarter" idx="11"/>
          </p:nvPr>
        </p:nvSpPr>
        <p:spPr>
          <a:xfrm>
            <a:off x="3118757" y="6551995"/>
            <a:ext cx="8465702" cy="123111"/>
          </a:xfrm>
          <a:prstGeom prst="rect">
            <a:avLst/>
          </a:prstGeom>
        </p:spPr>
        <p:txBody>
          <a:bodyPr/>
          <a:lstStyle/>
          <a:p>
            <a:pPr defTabSz="1219140">
              <a:defRPr/>
            </a:pPr>
            <a:r>
              <a:rPr lang="en-US" sz="2400">
                <a:solidFill>
                  <a:srgbClr val="000000"/>
                </a:solidFill>
              </a:rPr>
              <a:t>Investimenti sicilia - Agosto 2023</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1219140">
              <a:defRPr/>
            </a:pPr>
            <a:fld id="{7DF00B3C-E975-FC4F-8A3C-DD3763EBAB4D}" type="slidenum">
              <a:rPr lang="en-US" sz="2400" smtClean="0">
                <a:solidFill>
                  <a:srgbClr val="000000"/>
                </a:solidFill>
              </a:rPr>
              <a:pPr defTabSz="1219140">
                <a:defRPr/>
              </a:pPr>
              <a:t>‹N›</a:t>
            </a:fld>
            <a:endParaRPr lang="en-US" sz="2400">
              <a:solidFill>
                <a:srgbClr val="000000"/>
              </a:solidFill>
            </a:endParaRPr>
          </a:p>
        </p:txBody>
      </p:sp>
      <p:sp>
        <p:nvSpPr>
          <p:cNvPr id="7" name="Rettangolo 6"/>
          <p:cNvSpPr/>
          <p:nvPr userDrawn="1"/>
        </p:nvSpPr>
        <p:spPr>
          <a:xfrm>
            <a:off x="0" y="0"/>
            <a:ext cx="11723077" cy="68580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sp>
        <p:nvSpPr>
          <p:cNvPr id="9" name="Rettangolo 8">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0"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1"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2"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3"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4"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5"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17"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9816757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3046547567"/>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accent1"/>
                </a:solidFill>
              </a:defRPr>
            </a:lvl1pPr>
          </a:lstStyle>
          <a:p>
            <a:pPr algn="r" defTabSz="1219170">
              <a:defRPr/>
            </a:pPr>
            <a:r>
              <a:rPr lang="en-GB">
                <a:solidFill>
                  <a:srgbClr val="DC002E"/>
                </a:solidFill>
              </a:rPr>
              <a:t>Investimenti sicilia - Agosto 2023</a:t>
            </a:r>
            <a:endParaRPr lang="en-GB" dirty="0">
              <a:solidFill>
                <a:srgbClr val="DC002E"/>
              </a:solidFill>
            </a:endParaRPr>
          </a:p>
        </p:txBody>
      </p:sp>
    </p:spTree>
    <p:extLst>
      <p:ext uri="{BB962C8B-B14F-4D97-AF65-F5344CB8AC3E}">
        <p14:creationId xmlns:p14="http://schemas.microsoft.com/office/powerpoint/2010/main" val="290144327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defTabSz="1219170"/>
            <a:endParaRPr lang="it-IT" dirty="0"/>
          </a:p>
        </p:txBody>
      </p:sp>
      <p:sp>
        <p:nvSpPr>
          <p:cNvPr id="4" name="Segnaposto piè di pagina 3"/>
          <p:cNvSpPr>
            <a:spLocks noGrp="1"/>
          </p:cNvSpPr>
          <p:nvPr>
            <p:ph type="ftr" sz="quarter" idx="11"/>
          </p:nvPr>
        </p:nvSpPr>
        <p:spPr/>
        <p:txBody>
          <a:bodyPr/>
          <a:lstStyle/>
          <a:p>
            <a:pPr algn="r" defTabSz="1219170"/>
            <a:r>
              <a:rPr lang="en-GB"/>
              <a:t>Investimenti sicilia - Agosto 2023</a:t>
            </a:r>
            <a:endParaRPr lang="en-GB" dirty="0"/>
          </a:p>
        </p:txBody>
      </p:sp>
    </p:spTree>
    <p:extLst>
      <p:ext uri="{BB962C8B-B14F-4D97-AF65-F5344CB8AC3E}">
        <p14:creationId xmlns:p14="http://schemas.microsoft.com/office/powerpoint/2010/main" val="10280773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a:t>Testo Calibri 20pt</a:t>
            </a:r>
          </a:p>
          <a:p>
            <a:pPr lvl="1"/>
            <a:r>
              <a:rPr lang="it-IT"/>
              <a:t>Secondo livello 18pt</a:t>
            </a:r>
          </a:p>
          <a:p>
            <a:pPr lvl="2"/>
            <a:r>
              <a:rPr lang="it-IT"/>
              <a:t>Terzo livello 16pt</a:t>
            </a:r>
          </a:p>
          <a:p>
            <a:pPr lvl="3"/>
            <a:r>
              <a:rPr lang="it-IT"/>
              <a:t>Quarto livello 14pt</a:t>
            </a:r>
          </a:p>
          <a:p>
            <a:pPr lvl="4"/>
            <a:r>
              <a:rPr lang="it-IT"/>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D90000"/>
              </a:solidFill>
              <a:effectLst/>
              <a:uLnTx/>
              <a:uFillTx/>
              <a:latin typeface="Calibri"/>
              <a:ea typeface="+mn-ea"/>
              <a:cs typeface="+mn-cs"/>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DC002E"/>
                </a:solidFill>
                <a:effectLst/>
                <a:uLnTx/>
                <a:uFillTx/>
                <a:latin typeface="Calibri"/>
                <a:ea typeface="+mn-ea"/>
                <a:cs typeface="+mn-cs"/>
              </a:rPr>
              <a:t>Investimenti sicilia - marzo 2023</a:t>
            </a:r>
          </a:p>
        </p:txBody>
      </p:sp>
    </p:spTree>
    <p:extLst>
      <p:ext uri="{BB962C8B-B14F-4D97-AF65-F5344CB8AC3E}">
        <p14:creationId xmlns:p14="http://schemas.microsoft.com/office/powerpoint/2010/main" val="2553001932"/>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9"/>
            <a:ext cx="11252200" cy="304712"/>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4364199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
        <p:nvSpPr>
          <p:cNvPr id="8" name="Segnaposto data 3">
            <a:extLst>
              <a:ext uri="{FF2B5EF4-FFF2-40B4-BE49-F238E27FC236}">
                <a16:creationId xmlns:a16="http://schemas.microsoft.com/office/drawing/2014/main" id="{5B33189C-D6BE-4D66-A355-57BDFCA76730}"/>
              </a:ext>
            </a:extLst>
          </p:cNvPr>
          <p:cNvSpPr txBox="1">
            <a:spLocks/>
          </p:cNvSpPr>
          <p:nvPr userDrawn="1"/>
        </p:nvSpPr>
        <p:spPr>
          <a:xfrm>
            <a:off x="11057385" y="6415692"/>
            <a:ext cx="490519" cy="123111"/>
          </a:xfrm>
          <a:prstGeom prst="rect">
            <a:avLst/>
          </a:prstGeom>
          <a:solidFill>
            <a:schemeClr val="bg1"/>
          </a:solidFill>
          <a:effectLst/>
        </p:spPr>
        <p:txBody>
          <a:bodyPr wrap="none" lIns="0" tIns="0" rIns="0" bIns="0" rtlCol="0" anchor="ctr">
            <a:spAutoFit/>
          </a:bodyPr>
          <a:lstStyle>
            <a:defPPr>
              <a:defRPr lang="en-US"/>
            </a:defPPr>
            <a:lvl1pPr marL="0" algn="r" defTabSz="914400" rtl="0" eaLnBrk="1" latinLnBrk="0" hangingPunct="1">
              <a:defRPr lang="it-IT" sz="800" kern="1200" smtClean="0">
                <a:solidFill>
                  <a:schemeClr val="tx2"/>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it-IT" dirty="0"/>
              <a:t>10/05/2019</a:t>
            </a:r>
          </a:p>
        </p:txBody>
      </p:sp>
    </p:spTree>
    <p:extLst>
      <p:ext uri="{BB962C8B-B14F-4D97-AF65-F5344CB8AC3E}">
        <p14:creationId xmlns:p14="http://schemas.microsoft.com/office/powerpoint/2010/main" val="310770246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7" y="5987441"/>
            <a:ext cx="1178071" cy="667360"/>
          </a:xfrm>
          <a:prstGeom prst="rect">
            <a:avLst/>
          </a:prstGeom>
        </p:spPr>
      </p:pic>
    </p:spTree>
    <p:extLst>
      <p:ext uri="{BB962C8B-B14F-4D97-AF65-F5344CB8AC3E}">
        <p14:creationId xmlns:p14="http://schemas.microsoft.com/office/powerpoint/2010/main" val="194115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pertina Sezione">
    <p:spTree>
      <p:nvGrpSpPr>
        <p:cNvPr id="1" name=""/>
        <p:cNvGrpSpPr/>
        <p:nvPr/>
      </p:nvGrpSpPr>
      <p:grpSpPr>
        <a:xfrm>
          <a:off x="0" y="0"/>
          <a:ext cx="0" cy="0"/>
          <a:chOff x="0" y="0"/>
          <a:chExt cx="0" cy="0"/>
        </a:xfrm>
      </p:grpSpPr>
      <p:sp>
        <p:nvSpPr>
          <p:cNvPr id="24"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9112" cy="6858000"/>
          </a:xfrm>
          <a:prstGeom prst="rect">
            <a:avLst/>
          </a:prstGeom>
          <a:solidFill>
            <a:schemeClr val="bg1"/>
          </a:solidFill>
        </p:spPr>
        <p:txBody>
          <a:bodyPr/>
          <a:lstStyle/>
          <a:p>
            <a:endParaRPr lang="it-IT" dirty="0"/>
          </a:p>
        </p:txBody>
      </p:sp>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0" name="Titolo 1"/>
          <p:cNvSpPr>
            <a:spLocks noGrp="1"/>
          </p:cNvSpPr>
          <p:nvPr>
            <p:ph type="title" hasCustomPrompt="1"/>
          </p:nvPr>
        </p:nvSpPr>
        <p:spPr>
          <a:xfrm>
            <a:off x="407988" y="1789113"/>
            <a:ext cx="5430838" cy="2511691"/>
          </a:xfrm>
          <a:prstGeom prst="rect">
            <a:avLst/>
          </a:prstGeom>
        </p:spPr>
        <p:txBody>
          <a:bodyPr anchor="ctr" anchorCtr="0"/>
          <a:lstStyle>
            <a:lvl1pPr algn="r">
              <a:defRPr sz="5400">
                <a:solidFill>
                  <a:schemeClr val="bg1"/>
                </a:solidFill>
              </a:defRPr>
            </a:lvl1pPr>
          </a:lstStyle>
          <a:p>
            <a:r>
              <a:rPr lang="it-IT" dirty="0"/>
              <a:t>Copertina sezione - alt 2</a:t>
            </a:r>
          </a:p>
        </p:txBody>
      </p:sp>
      <p:sp>
        <p:nvSpPr>
          <p:cNvPr id="21" name="Segnaposto testo 2"/>
          <p:cNvSpPr>
            <a:spLocks noGrp="1"/>
          </p:cNvSpPr>
          <p:nvPr>
            <p:ph type="body" sz="quarter" idx="10" hasCustomPrompt="1"/>
          </p:nvPr>
        </p:nvSpPr>
        <p:spPr>
          <a:xfrm>
            <a:off x="407988" y="4350048"/>
            <a:ext cx="5430838" cy="585527"/>
          </a:xfrm>
          <a:prstGeom prst="rect">
            <a:avLst/>
          </a:prstGeom>
        </p:spPr>
        <p:txBody>
          <a:bodyPr anchor="ctr" anchorCtr="0"/>
          <a:lstStyle>
            <a:lvl1pPr algn="r">
              <a:defRPr sz="3200">
                <a:solidFill>
                  <a:schemeClr val="bg1"/>
                </a:solidFill>
              </a:defRPr>
            </a:lvl1pPr>
          </a:lstStyle>
          <a:p>
            <a:r>
              <a:rPr lang="it-IT" dirty="0"/>
              <a:t>Sottotitolo</a:t>
            </a:r>
          </a:p>
        </p:txBody>
      </p:sp>
    </p:spTree>
    <p:extLst>
      <p:ext uri="{BB962C8B-B14F-4D97-AF65-F5344CB8AC3E}">
        <p14:creationId xmlns:p14="http://schemas.microsoft.com/office/powerpoint/2010/main" val="3169885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1735680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6"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272009" y="1958664"/>
            <a:ext cx="6356861" cy="346386"/>
          </a:xfrm>
          <a:prstGeom prst="rect">
            <a:avLst/>
          </a:prstGeom>
        </p:spPr>
        <p:txBody>
          <a:bodyPr vert="horz" lIns="0" tIns="45720" rIns="91440" bIns="45720" rtlCol="0" anchor="ctr" anchorCtr="0">
            <a:normAutofit/>
          </a:bodyPr>
          <a:lstStyle>
            <a:lvl1pPr algn="l">
              <a:defRPr lang="it-IT" sz="2000" baseline="0" smtClean="0">
                <a:solidFill>
                  <a:schemeClr val="bg2"/>
                </a:solidFill>
              </a:defRPr>
            </a:lvl1pPr>
            <a:lvl2pPr>
              <a:defRPr lang="it-IT" smtClean="0"/>
            </a:lvl2pPr>
            <a:lvl3pPr>
              <a:defRPr lang="it-IT" smtClean="0"/>
            </a:lvl3pPr>
            <a:lvl4pPr>
              <a:defRPr lang="it-IT" smtClean="0"/>
            </a:lvl4pPr>
            <a:lvl5pPr>
              <a:defRPr lang="it-IT"/>
            </a:lvl5pPr>
          </a:lstStyle>
          <a:p>
            <a:pPr lvl="0"/>
            <a:r>
              <a:rPr lang="it-IT" dirty="0"/>
              <a:t>Indice</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0" hasCustomPrompt="1"/>
          </p:nvPr>
        </p:nvSpPr>
        <p:spPr>
          <a:xfrm>
            <a:off x="10778424" y="1958663"/>
            <a:ext cx="543732" cy="346387"/>
          </a:xfrm>
          <a:prstGeom prst="rect">
            <a:avLst/>
          </a:prstGeom>
        </p:spPr>
        <p:txBody>
          <a:bodyPr vert="horz" lIns="0" tIns="45720" rIns="91440" bIns="45720" rtlCol="0" anchor="ctr" anchorCtr="0">
            <a:normAutofit/>
          </a:bodyPr>
          <a:lstStyle>
            <a:lvl1pPr algn="r">
              <a:defRPr lang="it-IT" sz="2000" baseline="0" smtClean="0">
                <a:solidFill>
                  <a:schemeClr val="bg2"/>
                </a:solidFill>
              </a:defRPr>
            </a:lvl1pPr>
            <a:lvl2pPr>
              <a:defRPr lang="it-IT" smtClean="0"/>
            </a:lvl2pPr>
            <a:lvl3pPr>
              <a:defRPr lang="it-IT" smtClean="0"/>
            </a:lvl3pPr>
            <a:lvl4pPr>
              <a:defRPr lang="it-IT" smtClean="0"/>
            </a:lvl4pPr>
            <a:lvl5pPr>
              <a:defRPr lang="it-IT"/>
            </a:lvl5pPr>
          </a:lstStyle>
          <a:p>
            <a:pPr lvl="0"/>
            <a:r>
              <a:rPr lang="it-IT" dirty="0"/>
              <a:t>N </a:t>
            </a:r>
          </a:p>
        </p:txBody>
      </p:sp>
      <p:sp>
        <p:nvSpPr>
          <p:cNvPr id="28" name="CasellaDiTesto 27"/>
          <p:cNvSpPr txBox="1"/>
          <p:nvPr userDrawn="1"/>
        </p:nvSpPr>
        <p:spPr>
          <a:xfrm>
            <a:off x="9506078" y="1119200"/>
            <a:ext cx="1812275" cy="646331"/>
          </a:xfrm>
          <a:prstGeom prst="rect">
            <a:avLst/>
          </a:prstGeom>
          <a:noFill/>
        </p:spPr>
        <p:txBody>
          <a:bodyPr wrap="square" rtlCol="0">
            <a:spAutoFit/>
          </a:bodyPr>
          <a:lstStyle/>
          <a:p>
            <a:pPr algn="r"/>
            <a:r>
              <a:rPr lang="it-IT" sz="3600" b="1" kern="1200" dirty="0">
                <a:solidFill>
                  <a:schemeClr val="tx2"/>
                </a:solidFill>
                <a:latin typeface="+mj-lt"/>
                <a:ea typeface="+mj-ea"/>
                <a:cs typeface="+mj-cs"/>
              </a:rPr>
              <a:t>INDICE</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11" hasCustomPrompt="1"/>
          </p:nvPr>
        </p:nvSpPr>
        <p:spPr>
          <a:xfrm>
            <a:off x="2673265" y="1958663"/>
            <a:ext cx="1366560" cy="346387"/>
          </a:xfrm>
          <a:prstGeom prst="rect">
            <a:avLst/>
          </a:prstGeom>
        </p:spPr>
        <p:txBody>
          <a:bodyPr vert="horz" lIns="0" tIns="45720" rIns="91440" bIns="45720" rtlCol="0" anchor="ctr" anchorCtr="0">
            <a:normAutofit/>
          </a:bodyPr>
          <a:lstStyle>
            <a:lvl1pPr algn="r">
              <a:defRPr lang="it-IT" sz="2000" b="1" baseline="0" smtClean="0">
                <a:solidFill>
                  <a:schemeClr val="tx2"/>
                </a:solidFill>
              </a:defRPr>
            </a:lvl1pPr>
            <a:lvl2pPr>
              <a:defRPr lang="it-IT" smtClean="0"/>
            </a:lvl2pPr>
            <a:lvl3pPr>
              <a:defRPr lang="it-IT" smtClean="0"/>
            </a:lvl3pPr>
            <a:lvl4pPr>
              <a:defRPr lang="it-IT" smtClean="0"/>
            </a:lvl4pPr>
            <a:lvl5pPr>
              <a:defRPr lang="it-IT"/>
            </a:lvl5pPr>
          </a:lstStyle>
          <a:p>
            <a:pPr lvl="0"/>
            <a:r>
              <a:rPr lang="it-IT" dirty="0"/>
              <a:t>00</a:t>
            </a:r>
          </a:p>
        </p:txBody>
      </p:sp>
      <p:sp>
        <p:nvSpPr>
          <p:cNvPr id="3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Tree>
    <p:extLst>
      <p:ext uri="{BB962C8B-B14F-4D97-AF65-F5344CB8AC3E}">
        <p14:creationId xmlns:p14="http://schemas.microsoft.com/office/powerpoint/2010/main" val="1293654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mezzo">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 name="Segnaposto testo 2"/>
          <p:cNvSpPr>
            <a:spLocks noGrp="1"/>
          </p:cNvSpPr>
          <p:nvPr>
            <p:ph type="body" sz="quarter" idx="10" hasCustomPrompt="1"/>
          </p:nvPr>
        </p:nvSpPr>
        <p:spPr>
          <a:xfrm>
            <a:off x="407989" y="866367"/>
            <a:ext cx="10914168" cy="4458668"/>
          </a:xfrm>
          <a:prstGeom prst="rect">
            <a:avLst/>
          </a:prstGeom>
        </p:spPr>
        <p:txBody>
          <a:bodyPr anchor="ctr" anchorCtr="0"/>
          <a:lstStyle>
            <a:lvl1pPr algn="r">
              <a:defRPr sz="4000"/>
            </a:lvl1pPr>
            <a:lvl2pPr algn="r">
              <a:defRPr sz="3600"/>
            </a:lvl2pPr>
            <a:lvl3pPr algn="r">
              <a:defRPr sz="2800"/>
            </a:lvl3pPr>
            <a:lvl4pPr algn="r">
              <a:defRPr sz="2000"/>
            </a:lvl4pPr>
            <a:lvl5pPr algn="r">
              <a:defRPr sz="1600"/>
            </a:lvl5pPr>
          </a:lstStyle>
          <a:p>
            <a:pPr lvl="0"/>
            <a:r>
              <a:rPr lang="it-IT" dirty="0"/>
              <a:t>Modifica gli stili del testo dello schema 40pt</a:t>
            </a:r>
          </a:p>
          <a:p>
            <a:pPr lvl="1"/>
            <a:r>
              <a:rPr lang="it-IT" dirty="0"/>
              <a:t>Secondo livello 36pt</a:t>
            </a:r>
          </a:p>
          <a:p>
            <a:pPr lvl="2"/>
            <a:r>
              <a:rPr lang="it-IT" dirty="0"/>
              <a:t>Terzo livello 28pt</a:t>
            </a:r>
          </a:p>
          <a:p>
            <a:pPr lvl="3"/>
            <a:r>
              <a:rPr lang="it-IT" dirty="0"/>
              <a:t>Quarto livello 20 </a:t>
            </a:r>
            <a:r>
              <a:rPr lang="it-IT" dirty="0" err="1"/>
              <a:t>pt</a:t>
            </a:r>
            <a:endParaRPr lang="it-IT" dirty="0"/>
          </a:p>
          <a:p>
            <a:pPr lvl="4"/>
            <a:r>
              <a:rPr lang="it-IT" dirty="0"/>
              <a:t>Quinto livello 16 </a:t>
            </a:r>
            <a:r>
              <a:rPr lang="it-IT" dirty="0" err="1"/>
              <a:t>pt</a:t>
            </a:r>
            <a:endParaRPr lang="it-IT" dirty="0"/>
          </a:p>
        </p:txBody>
      </p:sp>
      <p:sp>
        <p:nvSpPr>
          <p:cNvPr id="1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Tree>
    <p:extLst>
      <p:ext uri="{BB962C8B-B14F-4D97-AF65-F5344CB8AC3E}">
        <p14:creationId xmlns:p14="http://schemas.microsoft.com/office/powerpoint/2010/main" val="1956269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zie - Fine">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9"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37529"/>
            <a:ext cx="7324451" cy="782504"/>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Grazie</a:t>
            </a:r>
          </a:p>
        </p:txBody>
      </p:sp>
    </p:spTree>
    <p:extLst>
      <p:ext uri="{BB962C8B-B14F-4D97-AF65-F5344CB8AC3E}">
        <p14:creationId xmlns:p14="http://schemas.microsoft.com/office/powerpoint/2010/main" val="3666299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66510562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4167747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4058895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6931443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85240605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69759951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41240775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63325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78400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21582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3829277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416828960"/>
      </p:ext>
    </p:extLst>
  </p:cSld>
  <p:clrMapOvr>
    <a:masterClrMapping/>
  </p:clrMapOvr>
  <p:extLst>
    <p:ext uri="{DCECCB84-F9BA-43D5-87BE-67443E8EF086}">
      <p15:sldGuideLst xmlns:p15="http://schemas.microsoft.com/office/powerpoint/2012/main">
        <p15:guide id="1" orient="horz" pos="5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078111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30005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77764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21001128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1646112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3383298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2618093197"/>
      </p:ext>
    </p:extLst>
  </p:cSld>
  <p:clrMapOvr>
    <a:masterClrMapping/>
  </p:clrMapOvr>
  <p:extLst>
    <p:ext uri="{DCECCB84-F9BA-43D5-87BE-67443E8EF086}">
      <p15:sldGuideLst xmlns:p15="http://schemas.microsoft.com/office/powerpoint/2012/main">
        <p15:guide id="1" orient="horz" pos="95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554021745"/>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5984510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6343834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87190310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60933147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24974896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8092035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265387148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23729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585501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3635264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3951422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746617317"/>
      </p:ext>
    </p:extLst>
  </p:cSld>
  <p:clrMapOvr>
    <a:masterClrMapping/>
  </p:clrMapOvr>
  <p:extLst>
    <p:ext uri="{DCECCB84-F9BA-43D5-87BE-67443E8EF086}">
      <p15:sldGuideLst xmlns:p15="http://schemas.microsoft.com/office/powerpoint/2012/main">
        <p15:guide id="1" orient="horz" pos="55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13693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592147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61237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3664323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21245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16619399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447323855"/>
      </p:ext>
    </p:extLst>
  </p:cSld>
  <p:clrMapOvr>
    <a:masterClrMapping/>
  </p:clrMapOvr>
  <p:extLst>
    <p:ext uri="{DCECCB84-F9BA-43D5-87BE-67443E8EF086}">
      <p15:sldGuideLst xmlns:p15="http://schemas.microsoft.com/office/powerpoint/2012/main">
        <p15:guide id="1" orient="horz" pos="95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DC002E"/>
                </a:solidFill>
              </a:rPr>
              <a:pPr defTabSz="1219170"/>
              <a:t>‹N›</a:t>
            </a:fld>
            <a:endParaRPr lang="it-IT" dirty="0">
              <a:solidFill>
                <a:srgbClr val="DC002E"/>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endParaRPr dirty="0">
              <a:solidFill>
                <a:srgbClr val="FFFFFF"/>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a:solidFill>
                  <a:srgbClr val="FFFFFF"/>
                </a:solidFill>
              </a:rPr>
              <a:t>Investimenti sicilia - Agosto 2023</a:t>
            </a:r>
            <a:endParaRPr lang="en-GB" dirty="0">
              <a:solidFill>
                <a:srgbClr val="FFFFFF"/>
              </a:solidFill>
            </a:endParaRPr>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2826041339"/>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A6A6A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Immagine 23">
            <a:extLst>
              <a:ext uri="{FF2B5EF4-FFF2-40B4-BE49-F238E27FC236}">
                <a16:creationId xmlns:a16="http://schemas.microsoft.com/office/drawing/2014/main" id="{3AF58126-496D-4B06-8DA2-3C1A4E1FC9A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5334" b="22889"/>
          <a:stretch/>
        </p:blipFill>
        <p:spPr>
          <a:xfrm>
            <a:off x="-41278" y="3654932"/>
            <a:ext cx="12241335" cy="3135038"/>
          </a:xfrm>
          <a:prstGeom prst="rect">
            <a:avLst/>
          </a:prstGeom>
        </p:spPr>
      </p:pic>
      <p:sp>
        <p:nvSpPr>
          <p:cNvPr id="13314" name="Title"/>
          <p:cNvSpPr>
            <a:spLocks noGrp="1" noChangeArrowheads="1"/>
          </p:cNvSpPr>
          <p:nvPr>
            <p:ph type="ctrTitle"/>
          </p:nvPr>
        </p:nvSpPr>
        <p:spPr bwMode="auto">
          <a:xfrm>
            <a:off x="369360" y="1204002"/>
            <a:ext cx="11183858" cy="753668"/>
          </a:xfrm>
          <a:prstGeom prst="rect">
            <a:avLst/>
          </a:prstGeom>
        </p:spPr>
        <p:txBody>
          <a:bodyPr wrap="square" anchor="b">
            <a:spAutoFit/>
          </a:bodyPr>
          <a:lstStyle>
            <a:lvl1pPr algn="r">
              <a:defRPr lang="x-none" sz="4897" b="1" baseline="0">
                <a:solidFill>
                  <a:schemeClr val="tx2"/>
                </a:solidFill>
                <a:latin typeface="Calibri" panose="020F0502020204030204" pitchFamily="34" charset="0"/>
                <a:ea typeface="+mj-ea"/>
                <a:sym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369360" y="2116133"/>
            <a:ext cx="11183858" cy="477310"/>
          </a:xfrm>
          <a:prstGeom prst="rect">
            <a:avLst/>
          </a:prstGeom>
        </p:spPr>
        <p:txBody>
          <a:bodyPr wrap="square">
            <a:spAutoFit/>
          </a:bodyPr>
          <a:lstStyle>
            <a:lvl1pPr algn="r">
              <a:defRPr lang="x-none" sz="3265" cap="none" baseline="0">
                <a:solidFill>
                  <a:schemeClr val="bg1"/>
                </a:solidFill>
                <a:latin typeface="Calibri" panose="020F0502020204030204" pitchFamily="34" charset="0"/>
                <a:ea typeface="+mn-ea"/>
                <a:sym typeface="Calibri" panose="020F0502020204030204" pitchFamily="34" charset="0"/>
              </a:defRPr>
            </a:lvl1pPr>
          </a:lstStyle>
          <a:p>
            <a:pPr lvl="0" latinLnBrk="0"/>
            <a:r>
              <a:rPr lang="en-US" noProof="0"/>
              <a:t>Click to edit Master subtitle style</a:t>
            </a:r>
            <a:endParaRPr lang="en-US" noProof="0" dirty="0"/>
          </a:p>
        </p:txBody>
      </p:sp>
      <p:sp>
        <p:nvSpPr>
          <p:cNvPr id="5" name="doc id"/>
          <p:cNvSpPr txBox="1">
            <a:spLocks noChangeArrowheads="1"/>
          </p:cNvSpPr>
          <p:nvPr/>
        </p:nvSpPr>
        <p:spPr bwMode="auto">
          <a:xfrm>
            <a:off x="11700889" y="-247820"/>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defTabSz="932962" eaLnBrk="1" fontAlgn="base" hangingPunct="1">
              <a:spcBef>
                <a:spcPct val="0"/>
              </a:spcBef>
              <a:spcAft>
                <a:spcPct val="0"/>
              </a:spcAft>
              <a:defRPr lang="x-none"/>
            </a:pPr>
            <a:r>
              <a:rPr lang="en-US" sz="800">
                <a:solidFill>
                  <a:srgbClr val="FFFFFF"/>
                </a:solidFill>
                <a:latin typeface="Calibri" panose="020F0502020204030204" pitchFamily="34" charset="0"/>
                <a:sym typeface="Calibri" panose="020F0502020204030204" pitchFamily="34" charset="0"/>
              </a:rPr>
              <a:t>MIL-FDS078-29052018-126242/BS</a:t>
            </a:r>
            <a:endParaRPr lang="en-US" sz="800" dirty="0">
              <a:solidFill>
                <a:srgbClr val="FFFFFF"/>
              </a:solidFill>
              <a:latin typeface="Calibri" panose="020F0502020204030204" pitchFamily="34" charset="0"/>
              <a:sym typeface="Calibri" panose="020F0502020204030204" pitchFamily="34" charset="0"/>
            </a:endParaRPr>
          </a:p>
        </p:txBody>
      </p:sp>
      <p:sp>
        <p:nvSpPr>
          <p:cNvPr id="18" name="Text Placeholder 19"/>
          <p:cNvSpPr>
            <a:spLocks noGrp="1"/>
          </p:cNvSpPr>
          <p:nvPr>
            <p:ph type="body" sz="quarter" idx="14" hasCustomPrompt="1"/>
          </p:nvPr>
        </p:nvSpPr>
        <p:spPr bwMode="auto">
          <a:xfrm>
            <a:off x="369360" y="5440864"/>
            <a:ext cx="11443468" cy="268600"/>
          </a:xfrm>
        </p:spPr>
        <p:txBody>
          <a:bodyPr lIns="0" tIns="0" rIns="0" bIns="0">
            <a:spAutoFit/>
          </a:bodyPr>
          <a:lstStyle>
            <a:lvl1pPr marL="0" indent="0">
              <a:buFont typeface="Arial" panose="020B0604020202020204" pitchFamily="34" charset="0"/>
              <a:buNone/>
              <a:defRPr sz="1837" b="1">
                <a:solidFill>
                  <a:schemeClr val="bg1"/>
                </a:solidFill>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r>
              <a:rPr lang="en-US" dirty="0"/>
              <a:t>Date</a:t>
            </a:r>
          </a:p>
        </p:txBody>
      </p:sp>
      <p:sp>
        <p:nvSpPr>
          <p:cNvPr id="12" name="Working Draft" hidden="1">
            <a:extLst>
              <a:ext uri="{FF2B5EF4-FFF2-40B4-BE49-F238E27FC236}">
                <a16:creationId xmlns:a16="http://schemas.microsoft.com/office/drawing/2014/main" id="{782C6591-B204-4D09-BA06-FD5F3310E138}"/>
              </a:ext>
            </a:extLst>
          </p:cNvPr>
          <p:cNvSpPr txBox="1">
            <a:spLocks noChangeArrowheads="1"/>
          </p:cNvSpPr>
          <p:nvPr/>
        </p:nvSpPr>
        <p:spPr bwMode="gray">
          <a:xfrm rot="5400000">
            <a:off x="11145072" y="1979060"/>
            <a:ext cx="190379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fontAlgn="base" hangingPunct="1">
              <a:spcBef>
                <a:spcPct val="0"/>
              </a:spcBef>
              <a:spcAft>
                <a:spcPct val="0"/>
              </a:spcAft>
              <a:defRPr/>
            </a:pPr>
            <a:r>
              <a:rPr lang="en-US" sz="612">
                <a:solidFill>
                  <a:srgbClr val="FFFFFF"/>
                </a:solidFill>
                <a:latin typeface="Calibri" panose="020F0502020204030204" pitchFamily="34" charset="0"/>
                <a:sym typeface="Calibri" panose="020F0502020204030204" pitchFamily="34" charset="0"/>
              </a:rPr>
              <a:t>Last Modified 27/07/2018 14:11 W. Europe Standard Time</a:t>
            </a:r>
            <a:endParaRPr lang="en-US" sz="612" dirty="0">
              <a:solidFill>
                <a:srgbClr val="FFFFFF"/>
              </a:solidFill>
              <a:latin typeface="Calibri" panose="020F0502020204030204" pitchFamily="34" charset="0"/>
              <a:sym typeface="Calibri" panose="020F0502020204030204" pitchFamily="34" charset="0"/>
            </a:endParaRPr>
          </a:p>
        </p:txBody>
      </p:sp>
      <p:sp>
        <p:nvSpPr>
          <p:cNvPr id="13" name="Printed" hidden="1">
            <a:extLst>
              <a:ext uri="{FF2B5EF4-FFF2-40B4-BE49-F238E27FC236}">
                <a16:creationId xmlns:a16="http://schemas.microsoft.com/office/drawing/2014/main" id="{CBB59A49-999D-4A57-BDA8-5A13B99EEDB4}"/>
              </a:ext>
            </a:extLst>
          </p:cNvPr>
          <p:cNvSpPr txBox="1">
            <a:spLocks noChangeArrowheads="1"/>
          </p:cNvSpPr>
          <p:nvPr/>
        </p:nvSpPr>
        <p:spPr bwMode="gray">
          <a:xfrm rot="5400000">
            <a:off x="11248114" y="4197040"/>
            <a:ext cx="1697714"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fontAlgn="base" hangingPunct="1">
              <a:spcBef>
                <a:spcPct val="0"/>
              </a:spcBef>
              <a:spcAft>
                <a:spcPct val="0"/>
              </a:spcAft>
              <a:defRPr/>
            </a:pPr>
            <a:r>
              <a:rPr lang="en-US" sz="612">
                <a:solidFill>
                  <a:srgbClr val="FFFFFF"/>
                </a:solidFill>
                <a:latin typeface="Calibri" panose="020F0502020204030204" pitchFamily="34" charset="0"/>
                <a:sym typeface="Calibri" panose="020F0502020204030204" pitchFamily="34" charset="0"/>
              </a:rPr>
              <a:t>Printed 12/07/2018 16:24 W. Europe Standard Time</a:t>
            </a:r>
            <a:endParaRPr lang="en-US" sz="612" dirty="0">
              <a:solidFill>
                <a:srgbClr val="FFFFFF"/>
              </a:solidFill>
              <a:latin typeface="Calibri" panose="020F0502020204030204" pitchFamily="34" charset="0"/>
              <a:sym typeface="Calibri" panose="020F0502020204030204" pitchFamily="34" charset="0"/>
            </a:endParaRPr>
          </a:p>
        </p:txBody>
      </p:sp>
      <p:sp>
        <p:nvSpPr>
          <p:cNvPr id="20" name="Rettangolo 9">
            <a:extLst>
              <a:ext uri="{FF2B5EF4-FFF2-40B4-BE49-F238E27FC236}">
                <a16:creationId xmlns:a16="http://schemas.microsoft.com/office/drawing/2014/main" id="{380DEF3D-DB94-49B7-96E7-C3FF25CA5104}"/>
              </a:ext>
            </a:extLst>
          </p:cNvPr>
          <p:cNvSpPr/>
          <p:nvPr/>
        </p:nvSpPr>
        <p:spPr>
          <a:xfrm>
            <a:off x="11711119"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25" name="Group 4">
            <a:extLst>
              <a:ext uri="{FF2B5EF4-FFF2-40B4-BE49-F238E27FC236}">
                <a16:creationId xmlns:a16="http://schemas.microsoft.com/office/drawing/2014/main" id="{6D9C1427-4688-4AC3-BD3A-025078C5F505}"/>
              </a:ext>
            </a:extLst>
          </p:cNvPr>
          <p:cNvGrpSpPr>
            <a:grpSpLocks noChangeAspect="1"/>
          </p:cNvGrpSpPr>
          <p:nvPr/>
        </p:nvGrpSpPr>
        <p:grpSpPr bwMode="auto">
          <a:xfrm>
            <a:off x="11780403" y="92264"/>
            <a:ext cx="353196" cy="239190"/>
            <a:chOff x="-560" y="-1287"/>
            <a:chExt cx="6379" cy="4320"/>
          </a:xfrm>
        </p:grpSpPr>
        <p:sp>
          <p:nvSpPr>
            <p:cNvPr id="26" name="AutoShape 3">
              <a:extLst>
                <a:ext uri="{FF2B5EF4-FFF2-40B4-BE49-F238E27FC236}">
                  <a16:creationId xmlns:a16="http://schemas.microsoft.com/office/drawing/2014/main" id="{25CD258C-68B8-4684-979C-769B450F1702}"/>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7" name="Rectangle 5">
              <a:extLst>
                <a:ext uri="{FF2B5EF4-FFF2-40B4-BE49-F238E27FC236}">
                  <a16:creationId xmlns:a16="http://schemas.microsoft.com/office/drawing/2014/main" id="{5B0EA1DB-1D63-4ED3-84B9-D20365BDF59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8" name="Freeform 6">
              <a:extLst>
                <a:ext uri="{FF2B5EF4-FFF2-40B4-BE49-F238E27FC236}">
                  <a16:creationId xmlns:a16="http://schemas.microsoft.com/office/drawing/2014/main" id="{3F9B6BD9-53D0-43BA-B179-CD3D3A0C4D3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9" name="Freeform 7">
              <a:extLst>
                <a:ext uri="{FF2B5EF4-FFF2-40B4-BE49-F238E27FC236}">
                  <a16:creationId xmlns:a16="http://schemas.microsoft.com/office/drawing/2014/main" id="{A060C7E6-C586-4099-96B9-3836F87749F3}"/>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30" name="Freeform 8">
              <a:extLst>
                <a:ext uri="{FF2B5EF4-FFF2-40B4-BE49-F238E27FC236}">
                  <a16:creationId xmlns:a16="http://schemas.microsoft.com/office/drawing/2014/main" id="{8087CD34-BB43-4BFE-B5BF-A43F14CA878E}"/>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31" name="Freeform 9">
              <a:extLst>
                <a:ext uri="{FF2B5EF4-FFF2-40B4-BE49-F238E27FC236}">
                  <a16:creationId xmlns:a16="http://schemas.microsoft.com/office/drawing/2014/main" id="{5EA87740-59A1-433E-91C6-82DECCE4CF22}"/>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Tree>
    <p:extLst>
      <p:ext uri="{BB962C8B-B14F-4D97-AF65-F5344CB8AC3E}">
        <p14:creationId xmlns:p14="http://schemas.microsoft.com/office/powerpoint/2010/main" val="1986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c id"/>
          <p:cNvSpPr>
            <a:spLocks noChangeArrowheads="1"/>
          </p:cNvSpPr>
          <p:nvPr/>
        </p:nvSpPr>
        <p:spPr bwMode="auto">
          <a:xfrm>
            <a:off x="11297848" y="-171692"/>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47" fontAlgn="base">
              <a:spcBef>
                <a:spcPct val="0"/>
              </a:spcBef>
              <a:spcAft>
                <a:spcPct val="0"/>
              </a:spcAft>
              <a:defRPr/>
            </a:pPr>
            <a:r>
              <a:rPr lang="en-US" sz="800">
                <a:solidFill>
                  <a:srgbClr val="808080"/>
                </a:solidFill>
                <a:sym typeface="Calibri" panose="020F0502020204030204" pitchFamily="34" charset="0"/>
              </a:rPr>
              <a:t>MIL-FDS078-29052018-126242/BS</a:t>
            </a:r>
            <a:endParaRPr lang="en-US" sz="800" dirty="0">
              <a:solidFill>
                <a:srgbClr val="808080"/>
              </a:solidFill>
              <a:sym typeface="Calibri" panose="020F0502020204030204" pitchFamily="34" charset="0"/>
            </a:endParaRPr>
          </a:p>
        </p:txBody>
      </p:sp>
      <p:sp>
        <p:nvSpPr>
          <p:cNvPr id="7" name="Title Placeholder 2">
            <a:extLst>
              <a:ext uri="{FF2B5EF4-FFF2-40B4-BE49-F238E27FC236}">
                <a16:creationId xmlns:a16="http://schemas.microsoft.com/office/drawing/2014/main" id="{2C5E8431-8F48-4E93-8701-25408D2BEE54}"/>
              </a:ext>
            </a:extLst>
          </p:cNvPr>
          <p:cNvSpPr>
            <a:spLocks noGrp="1" noChangeArrowheads="1"/>
          </p:cNvSpPr>
          <p:nvPr>
            <p:ph type="title"/>
          </p:nvPr>
        </p:nvSpPr>
        <p:spPr bwMode="auto">
          <a:xfrm>
            <a:off x="361043" y="217267"/>
            <a:ext cx="11441176"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2857"/>
            </a:lvl1pPr>
          </a:lstStyle>
          <a:p>
            <a:pPr lvl="0" latinLnBrk="0"/>
            <a:r>
              <a:rPr lang="en-US" dirty="0"/>
              <a:t>Click to edit Master title style</a:t>
            </a:r>
            <a:endParaRPr lang="en-US" noProof="0" dirty="0"/>
          </a:p>
        </p:txBody>
      </p:sp>
    </p:spTree>
    <p:extLst>
      <p:ext uri="{BB962C8B-B14F-4D97-AF65-F5344CB8AC3E}">
        <p14:creationId xmlns:p14="http://schemas.microsoft.com/office/powerpoint/2010/main" val="229840818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60DF27-6207-456B-BF20-64FA51FF0D9F}"/>
              </a:ext>
            </a:extLst>
          </p:cNvPr>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Immagine 20">
            <a:extLst>
              <a:ext uri="{FF2B5EF4-FFF2-40B4-BE49-F238E27FC236}">
                <a16:creationId xmlns:a16="http://schemas.microsoft.com/office/drawing/2014/main" id="{7192F0C5-16DC-45A9-B9A2-C383F968250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5334" b="22889"/>
          <a:stretch/>
        </p:blipFill>
        <p:spPr>
          <a:xfrm>
            <a:off x="-6378" y="3722962"/>
            <a:ext cx="12190002" cy="3135038"/>
          </a:xfrm>
          <a:prstGeom prst="rect">
            <a:avLst/>
          </a:prstGeom>
        </p:spPr>
      </p:pic>
      <p:sp>
        <p:nvSpPr>
          <p:cNvPr id="12" name="Rettangolo 17">
            <a:extLst>
              <a:ext uri="{FF2B5EF4-FFF2-40B4-BE49-F238E27FC236}">
                <a16:creationId xmlns:a16="http://schemas.microsoft.com/office/drawing/2014/main" id="{09035E06-233F-4DD7-A72B-85FD3C2E095B}"/>
              </a:ext>
            </a:extLst>
          </p:cNvPr>
          <p:cNvSpPr/>
          <p:nvPr/>
        </p:nvSpPr>
        <p:spPr>
          <a:xfrm>
            <a:off x="-6378" y="3359351"/>
            <a:ext cx="12190002" cy="3498649"/>
          </a:xfrm>
          <a:prstGeom prst="rect">
            <a:avLst/>
          </a:prstGeom>
          <a:solidFill>
            <a:srgbClr val="D2D2D2">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en-GB" sz="1632">
              <a:solidFill>
                <a:srgbClr val="FFFFFF"/>
              </a:solidFill>
            </a:endParaRPr>
          </a:p>
        </p:txBody>
      </p:sp>
      <p:sp>
        <p:nvSpPr>
          <p:cNvPr id="2" name="Title 1"/>
          <p:cNvSpPr>
            <a:spLocks noGrp="1"/>
          </p:cNvSpPr>
          <p:nvPr>
            <p:ph type="title"/>
          </p:nvPr>
        </p:nvSpPr>
        <p:spPr>
          <a:xfrm>
            <a:off x="485931" y="336099"/>
            <a:ext cx="11441176" cy="439639"/>
          </a:xfrm>
        </p:spPr>
        <p:txBody>
          <a:bodyPr/>
          <a:lstStyle>
            <a:lvl1pPr>
              <a:defRPr sz="2857">
                <a:solidFill>
                  <a:schemeClr val="tx2"/>
                </a:solidFill>
              </a:defRPr>
            </a:lvl1pPr>
          </a:lstStyle>
          <a:p>
            <a:r>
              <a:rPr lang="en-US"/>
              <a:t>Click to edit Master title style</a:t>
            </a:r>
            <a:endParaRPr lang="en-US" dirty="0"/>
          </a:p>
        </p:txBody>
      </p:sp>
      <p:sp>
        <p:nvSpPr>
          <p:cNvPr id="15" name="Rettangolo 9">
            <a:extLst>
              <a:ext uri="{FF2B5EF4-FFF2-40B4-BE49-F238E27FC236}">
                <a16:creationId xmlns:a16="http://schemas.microsoft.com/office/drawing/2014/main" id="{7CD42508-6341-41F4-BC26-346F008E3B18}"/>
              </a:ext>
            </a:extLst>
          </p:cNvPr>
          <p:cNvSpPr/>
          <p:nvPr/>
        </p:nvSpPr>
        <p:spPr>
          <a:xfrm>
            <a:off x="11721768"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16" name="Group 4">
            <a:extLst>
              <a:ext uri="{FF2B5EF4-FFF2-40B4-BE49-F238E27FC236}">
                <a16:creationId xmlns:a16="http://schemas.microsoft.com/office/drawing/2014/main" id="{EF78C7DF-33F9-492F-AC4F-885D7E9E73A1}"/>
              </a:ext>
            </a:extLst>
          </p:cNvPr>
          <p:cNvGrpSpPr>
            <a:grpSpLocks noChangeAspect="1"/>
          </p:cNvGrpSpPr>
          <p:nvPr/>
        </p:nvGrpSpPr>
        <p:grpSpPr bwMode="auto">
          <a:xfrm>
            <a:off x="11791053" y="92264"/>
            <a:ext cx="353196" cy="239190"/>
            <a:chOff x="-560" y="-1287"/>
            <a:chExt cx="6379" cy="4320"/>
          </a:xfrm>
        </p:grpSpPr>
        <p:sp>
          <p:nvSpPr>
            <p:cNvPr id="17" name="AutoShape 3">
              <a:extLst>
                <a:ext uri="{FF2B5EF4-FFF2-40B4-BE49-F238E27FC236}">
                  <a16:creationId xmlns:a16="http://schemas.microsoft.com/office/drawing/2014/main" id="{B22EC739-2F58-430E-A6A6-C26F45BFF6E7}"/>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8" name="Rectangle 5">
              <a:extLst>
                <a:ext uri="{FF2B5EF4-FFF2-40B4-BE49-F238E27FC236}">
                  <a16:creationId xmlns:a16="http://schemas.microsoft.com/office/drawing/2014/main" id="{4AA36D2A-8BA2-462D-A60E-434183DC9DDB}"/>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9" name="Freeform 6">
              <a:extLst>
                <a:ext uri="{FF2B5EF4-FFF2-40B4-BE49-F238E27FC236}">
                  <a16:creationId xmlns:a16="http://schemas.microsoft.com/office/drawing/2014/main" id="{7B9CBB36-426D-4370-B0ED-240D5090BAEE}"/>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5" name="Freeform 7">
              <a:extLst>
                <a:ext uri="{FF2B5EF4-FFF2-40B4-BE49-F238E27FC236}">
                  <a16:creationId xmlns:a16="http://schemas.microsoft.com/office/drawing/2014/main" id="{6D126B33-6E37-4F41-BEFD-508D917D9D7F}"/>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6" name="Freeform 8">
              <a:extLst>
                <a:ext uri="{FF2B5EF4-FFF2-40B4-BE49-F238E27FC236}">
                  <a16:creationId xmlns:a16="http://schemas.microsoft.com/office/drawing/2014/main" id="{08AAD47F-92DE-41B9-B9E3-EB83914DEF23}"/>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27" name="Freeform 9">
              <a:extLst>
                <a:ext uri="{FF2B5EF4-FFF2-40B4-BE49-F238E27FC236}">
                  <a16:creationId xmlns:a16="http://schemas.microsoft.com/office/drawing/2014/main" id="{412748B7-4438-4282-8152-341F1B560014}"/>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Tree>
    <p:extLst>
      <p:ext uri="{BB962C8B-B14F-4D97-AF65-F5344CB8AC3E}">
        <p14:creationId xmlns:p14="http://schemas.microsoft.com/office/powerpoint/2010/main" val="3441061822"/>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11B7-C9A7-4D25-9EC2-0C4F6C9628BC}"/>
              </a:ext>
            </a:extLst>
          </p:cNvPr>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1669203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52"/>
            <a:ext cx="12192000" cy="6832948"/>
          </a:xfrm>
          <a:prstGeom prst="rect">
            <a:avLst/>
          </a:prstGeom>
        </p:spPr>
      </p:pic>
      <p:sp>
        <p:nvSpPr>
          <p:cNvPr id="7" name="Rettangolo 6">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rgbClr val="FFFFFF"/>
              </a:solidFill>
            </a:endParaRPr>
          </a:p>
        </p:txBody>
      </p:sp>
      <p:grpSp>
        <p:nvGrpSpPr>
          <p:cNvPr id="8"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9"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0"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1"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2"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3"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sp>
          <p:nvSpPr>
            <p:cNvPr id="14"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dirty="0">
                <a:solidFill>
                  <a:srgbClr val="000000"/>
                </a:solidFill>
              </a:endParaRPr>
            </a:p>
          </p:txBody>
        </p:sp>
      </p:grpSp>
      <p:sp>
        <p:nvSpPr>
          <p:cNvPr id="1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4066917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lide Interna Testo - Blu">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20"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pic>
        <p:nvPicPr>
          <p:cNvPr id="21" name="Immagin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3413786804"/>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53"/>
            <a:ext cx="12192000" cy="6832948"/>
          </a:xfrm>
          <a:prstGeom prst="rect">
            <a:avLst/>
          </a:prstGeom>
        </p:spPr>
      </p:pic>
      <p:sp>
        <p:nvSpPr>
          <p:cNvPr id="7" name="Rettangolo 6">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it-IT" dirty="0">
              <a:solidFill>
                <a:srgbClr val="FFFFFF"/>
              </a:solidFill>
            </a:endParaRPr>
          </a:p>
        </p:txBody>
      </p:sp>
      <p:grpSp>
        <p:nvGrpSpPr>
          <p:cNvPr id="8"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9"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0"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1"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2"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3"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sp>
          <p:nvSpPr>
            <p:cNvPr id="14"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it-IT" dirty="0">
                <a:solidFill>
                  <a:srgbClr val="000000"/>
                </a:solidFill>
              </a:endParaRPr>
            </a:p>
          </p:txBody>
        </p:sp>
      </p:grpSp>
      <p:sp>
        <p:nvSpPr>
          <p:cNvPr id="1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1" y="6495907"/>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defRPr/>
            </a:pPr>
            <a:fld id="{B9D7DBFB-DCE9-42BC-A361-A0671D12ADFC}" type="slidenum">
              <a:rPr lang="it-IT">
                <a:solidFill>
                  <a:srgbClr val="FFFFFF"/>
                </a:solidFill>
              </a:rPr>
              <a:pPr defTabSz="1219140">
                <a:defRPr/>
              </a:pPr>
              <a:t>‹N›</a:t>
            </a:fld>
            <a:endParaRPr lang="it-IT" dirty="0">
              <a:solidFill>
                <a:srgbClr val="FFFFFF"/>
              </a:solidFill>
            </a:endParaRP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373721" y="6414803"/>
            <a:ext cx="1210267"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40">
              <a:defRPr/>
            </a:pPr>
            <a:endParaRPr dirty="0">
              <a:solidFill>
                <a:srgbClr val="DC002E"/>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8" y="6551997"/>
            <a:ext cx="8465703"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40">
              <a:defRPr/>
            </a:pPr>
            <a:r>
              <a:rPr lang="en-GB">
                <a:solidFill>
                  <a:srgbClr val="717073"/>
                </a:solidFill>
              </a:rPr>
              <a:t>Investimenti sicilia - Agosto 2023</a:t>
            </a:r>
            <a:endParaRPr lang="en-GB" dirty="0">
              <a:solidFill>
                <a:srgbClr val="717073"/>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9" y="6117516"/>
            <a:ext cx="948455" cy="537285"/>
          </a:xfrm>
          <a:prstGeom prst="rect">
            <a:avLst/>
          </a:prstGeom>
        </p:spPr>
      </p:pic>
    </p:spTree>
    <p:extLst>
      <p:ext uri="{BB962C8B-B14F-4D97-AF65-F5344CB8AC3E}">
        <p14:creationId xmlns:p14="http://schemas.microsoft.com/office/powerpoint/2010/main" val="3205795933"/>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opertina">
    <p:bg>
      <p:bgPr>
        <a:solidFill>
          <a:schemeClr val="bg1">
            <a:lumMod val="6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22060"/>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1" name="Immagine 20"/>
          <p:cNvPicPr>
            <a:picLocks noChangeAspect="1"/>
          </p:cNvPicPr>
          <p:nvPr userDrawn="1"/>
        </p:nvPicPr>
        <p:blipFill>
          <a:blip r:embed="rId2"/>
          <a:stretch>
            <a:fillRect/>
          </a:stretch>
        </p:blipFill>
        <p:spPr>
          <a:xfrm>
            <a:off x="-168433" y="3951831"/>
            <a:ext cx="11908093" cy="2120669"/>
          </a:xfrm>
          <a:prstGeom prst="rect">
            <a:avLst/>
          </a:prstGeom>
        </p:spPr>
      </p:pic>
      <p:pic>
        <p:nvPicPr>
          <p:cNvPr id="23" name="Immagin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41527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3470037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pic>
        <p:nvPicPr>
          <p:cNvPr id="12" name="Immagine 11"/>
          <p:cNvPicPr>
            <a:picLocks noChangeAspect="1"/>
          </p:cNvPicPr>
          <p:nvPr userDrawn="1"/>
        </p:nvPicPr>
        <p:blipFill rotWithShape="1">
          <a:blip r:embed="rId2"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3841156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73" y="3"/>
            <a:ext cx="11176620" cy="866368"/>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40"/>
          </a:xfrm>
          <a:prstGeom prst="rect">
            <a:avLst/>
          </a:prstGeom>
        </p:spPr>
        <p:txBody>
          <a:bodyPr/>
          <a:lstStyle>
            <a:lvl1pPr marL="0" indent="0">
              <a:buClr>
                <a:schemeClr val="tx2"/>
              </a:buClr>
              <a:buSzPct val="140000"/>
              <a:buFontTx/>
              <a:buNone/>
              <a:defRPr sz="2400"/>
            </a:lvl1pPr>
            <a:lvl2pPr marL="542924" indent="0">
              <a:buClr>
                <a:schemeClr val="tx2"/>
              </a:buClr>
              <a:buSzPct val="140000"/>
              <a:buFontTx/>
              <a:buNone/>
              <a:defRPr sz="2160"/>
            </a:lvl2pPr>
            <a:lvl3pPr marL="1074420" indent="0">
              <a:buClr>
                <a:schemeClr val="tx2"/>
              </a:buClr>
              <a:buSzPct val="140000"/>
              <a:buFontTx/>
              <a:buNone/>
              <a:defRPr sz="1920"/>
            </a:lvl3pPr>
            <a:lvl4pPr marL="1611630" indent="0">
              <a:buClr>
                <a:schemeClr val="tx2"/>
              </a:buClr>
              <a:buSzPct val="140000"/>
              <a:buFontTx/>
              <a:buNone/>
              <a:defRPr sz="1680"/>
            </a:lvl4pPr>
            <a:lvl5pPr marL="2154554" indent="0">
              <a:buClr>
                <a:schemeClr val="tx2"/>
              </a:buClr>
              <a:buSzPct val="140000"/>
              <a:buFontTx/>
              <a:buNone/>
              <a:defRPr sz="144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987676" y="6402492"/>
            <a:ext cx="596317" cy="147733"/>
          </a:xfrm>
          <a:prstGeom prst="rect">
            <a:avLst/>
          </a:prstGeom>
          <a:solidFill>
            <a:schemeClr val="bg1"/>
          </a:solidFill>
          <a:effectLst/>
        </p:spPr>
        <p:txBody>
          <a:bodyPr wrap="none" lIns="0" tIns="0" rIns="0" bIns="0" rtlCol="0" anchor="ctr">
            <a:spAutoFit/>
          </a:bodyPr>
          <a:lstStyle>
            <a:lvl1pPr algn="r">
              <a:defRPr lang="it-IT" sz="960" smtClean="0">
                <a:solidFill>
                  <a:schemeClr val="tx2"/>
                </a:solidFill>
                <a:effectLst/>
              </a:defRPr>
            </a:lvl1pPr>
          </a:lstStyle>
          <a:p>
            <a:pPr defTabSz="1463004">
              <a:defRPr/>
            </a:pPr>
            <a:endParaRPr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61" y="6551999"/>
            <a:ext cx="8465703" cy="147733"/>
          </a:xfrm>
          <a:prstGeom prst="rect">
            <a:avLst/>
          </a:prstGeom>
          <a:noFill/>
        </p:spPr>
        <p:txBody>
          <a:bodyPr wrap="square" lIns="0" tIns="0" rIns="0" bIns="0" rtlCol="0">
            <a:spAutoFit/>
          </a:bodyPr>
          <a:lstStyle>
            <a:lvl1pPr>
              <a:defRPr lang="it-IT" sz="960" i="0">
                <a:solidFill>
                  <a:schemeClr val="bg2"/>
                </a:solidFill>
              </a:defRPr>
            </a:lvl1pPr>
          </a:lstStyle>
          <a:p>
            <a:pPr algn="r" defTabSz="1463004">
              <a:defRPr/>
            </a:pPr>
            <a:r>
              <a:rPr lang="it-IT">
                <a:solidFill>
                  <a:srgbClr val="717073"/>
                </a:solidFill>
              </a:rPr>
              <a:t>Investimenti sicilia - Agosto 2023</a:t>
            </a:r>
            <a:endParaRPr dirty="0">
              <a:solidFill>
                <a:srgbClr val="717073"/>
              </a:solidFill>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33490831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73" y="3"/>
            <a:ext cx="11176620" cy="866368"/>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73" y="866369"/>
            <a:ext cx="11176620" cy="390934"/>
          </a:xfrm>
          <a:prstGeom prst="rect">
            <a:avLst/>
          </a:prstGeom>
        </p:spPr>
        <p:txBody>
          <a:bodyPr vert="horz" lIns="0" tIns="45720" rIns="91440" bIns="45720" rtlCol="0">
            <a:normAutofit/>
          </a:bodyPr>
          <a:lstStyle>
            <a:lvl1pPr>
              <a:spcBef>
                <a:spcPts val="1440"/>
              </a:spcBef>
              <a:defRPr lang="it-IT" sz="24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0987676" y="6402492"/>
            <a:ext cx="596317" cy="147733"/>
          </a:xfrm>
          <a:prstGeom prst="rect">
            <a:avLst/>
          </a:prstGeom>
          <a:solidFill>
            <a:schemeClr val="bg1"/>
          </a:solidFill>
          <a:effectLst/>
        </p:spPr>
        <p:txBody>
          <a:bodyPr wrap="none" lIns="0" tIns="0" rIns="0" bIns="0" rtlCol="0" anchor="ctr">
            <a:spAutoFit/>
          </a:bodyPr>
          <a:lstStyle>
            <a:lvl1pPr algn="r">
              <a:defRPr lang="it-IT" sz="960" smtClean="0">
                <a:solidFill>
                  <a:schemeClr val="tx2"/>
                </a:solidFill>
                <a:effectLst/>
              </a:defRPr>
            </a:lvl1pPr>
          </a:lstStyle>
          <a:p>
            <a:pPr defTabSz="1463004">
              <a:defRPr/>
            </a:pPr>
            <a:endParaRPr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61" y="6551999"/>
            <a:ext cx="8465703" cy="147733"/>
          </a:xfrm>
          <a:prstGeom prst="rect">
            <a:avLst/>
          </a:prstGeom>
          <a:noFill/>
        </p:spPr>
        <p:txBody>
          <a:bodyPr wrap="square" lIns="0" tIns="0" rIns="0" bIns="0" rtlCol="0">
            <a:spAutoFit/>
          </a:bodyPr>
          <a:lstStyle>
            <a:lvl1pPr>
              <a:defRPr lang="it-IT" sz="960" i="0">
                <a:solidFill>
                  <a:schemeClr val="bg2"/>
                </a:solidFill>
              </a:defRPr>
            </a:lvl1pPr>
          </a:lstStyle>
          <a:p>
            <a:pPr algn="r" defTabSz="1463004">
              <a:defRPr/>
            </a:pPr>
            <a:r>
              <a:rPr lang="it-IT">
                <a:solidFill>
                  <a:srgbClr val="717073"/>
                </a:solidFill>
              </a:rPr>
              <a:t>Investimenti sicilia - Agosto 2023</a:t>
            </a:r>
            <a:endParaRPr dirty="0">
              <a:solidFill>
                <a:srgbClr val="717073"/>
              </a:solidFill>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318466756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439672"/>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10929968" y="6402493"/>
            <a:ext cx="654025" cy="147733"/>
          </a:xfrm>
          <a:prstGeom prst="rect">
            <a:avLst/>
          </a:prstGeom>
        </p:spPr>
        <p:txBody>
          <a:bodyPr/>
          <a:lstStyle/>
          <a:p>
            <a:pPr defTabSz="1219140">
              <a:defRPr/>
            </a:pPr>
            <a:endParaRPr lang="it-IT" sz="2400">
              <a:solidFill>
                <a:srgbClr val="000000"/>
              </a:solidFill>
            </a:endParaRPr>
          </a:p>
        </p:txBody>
      </p:sp>
      <p:sp>
        <p:nvSpPr>
          <p:cNvPr id="5" name="Segnaposto piè di pagina 4"/>
          <p:cNvSpPr>
            <a:spLocks noGrp="1"/>
          </p:cNvSpPr>
          <p:nvPr>
            <p:ph type="ftr" sz="quarter" idx="11"/>
          </p:nvPr>
        </p:nvSpPr>
        <p:spPr>
          <a:xfrm>
            <a:off x="3118761" y="6552000"/>
            <a:ext cx="8465703" cy="147733"/>
          </a:xfrm>
          <a:prstGeom prst="rect">
            <a:avLst/>
          </a:prstGeom>
        </p:spPr>
        <p:txBody>
          <a:bodyPr/>
          <a:lstStyle/>
          <a:p>
            <a:pPr defTabSz="1219140">
              <a:defRPr/>
            </a:pPr>
            <a:r>
              <a:rPr lang="it-IT" sz="2400">
                <a:solidFill>
                  <a:srgbClr val="000000"/>
                </a:solidFill>
              </a:rPr>
              <a:t>Investimenti sicilia - Agosto 2023</a:t>
            </a:r>
          </a:p>
        </p:txBody>
      </p:sp>
      <p:sp>
        <p:nvSpPr>
          <p:cNvPr id="6" name="Segnaposto numero diapositiva 5"/>
          <p:cNvSpPr>
            <a:spLocks noGrp="1"/>
          </p:cNvSpPr>
          <p:nvPr>
            <p:ph type="sldNum" sz="quarter" idx="12"/>
          </p:nvPr>
        </p:nvSpPr>
        <p:spPr>
          <a:xfrm>
            <a:off x="8737600" y="6356352"/>
            <a:ext cx="2844800" cy="365125"/>
          </a:xfrm>
          <a:prstGeom prst="rect">
            <a:avLst/>
          </a:prstGeom>
        </p:spPr>
        <p:txBody>
          <a:bodyPr/>
          <a:lstStyle/>
          <a:p>
            <a:pPr defTabSz="1219140">
              <a:defRPr/>
            </a:pPr>
            <a:fld id="{56703010-7027-4E9F-8F4D-C51631745DB1}" type="slidenum">
              <a:rPr lang="it-IT" sz="2400" smtClean="0">
                <a:solidFill>
                  <a:srgbClr val="000000"/>
                </a:solidFill>
              </a:rPr>
              <a:pPr defTabSz="1219140">
                <a:defRPr/>
              </a:pPr>
              <a:t>‹N›</a:t>
            </a:fld>
            <a:endParaRPr lang="it-IT" sz="2400">
              <a:solidFill>
                <a:srgbClr val="000000"/>
              </a:solidFill>
            </a:endParaRPr>
          </a:p>
        </p:txBody>
      </p:sp>
    </p:spTree>
    <p:extLst>
      <p:ext uri="{BB962C8B-B14F-4D97-AF65-F5344CB8AC3E}">
        <p14:creationId xmlns:p14="http://schemas.microsoft.com/office/powerpoint/2010/main" val="12470179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lide Interna Testo 2 colonne - Blu">
    <p:spTree>
      <p:nvGrpSpPr>
        <p:cNvPr id="1" name=""/>
        <p:cNvGrpSpPr/>
        <p:nvPr/>
      </p:nvGrpSpPr>
      <p:grpSpPr>
        <a:xfrm>
          <a:off x="0" y="0"/>
          <a:ext cx="0" cy="0"/>
          <a:chOff x="0" y="0"/>
          <a:chExt cx="0" cy="0"/>
        </a:xfrm>
      </p:grpSpPr>
      <p:pic>
        <p:nvPicPr>
          <p:cNvPr id="22" name="Immagin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13" y="0"/>
            <a:ext cx="12192000" cy="6858000"/>
          </a:xfrm>
          <a:prstGeom prst="rect">
            <a:avLst/>
          </a:prstGeom>
        </p:spPr>
      </p:pic>
      <p:sp>
        <p:nvSpPr>
          <p:cNvPr id="2" name="Title 1"/>
          <p:cNvSpPr>
            <a:spLocks noGrp="1"/>
          </p:cNvSpPr>
          <p:nvPr>
            <p:ph type="title"/>
          </p:nvPr>
        </p:nvSpPr>
        <p:spPr>
          <a:xfrm>
            <a:off x="2" y="1"/>
            <a:ext cx="10431207" cy="495300"/>
          </a:xfrm>
        </p:spPr>
        <p:txBody>
          <a:bodyPr>
            <a:normAutofit/>
          </a:bodyPr>
          <a:lstStyle>
            <a:lvl1pPr>
              <a:defRPr sz="2400" b="1">
                <a:solidFill>
                  <a:srgbClr val="0033A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it-IT"/>
              <a:t>Fare clic per modificare stile</a:t>
            </a:r>
            <a:endParaRPr lang="en-US" dirty="0"/>
          </a:p>
        </p:txBody>
      </p:sp>
      <p:sp>
        <p:nvSpPr>
          <p:cNvPr id="11" name="Rettangolo 10">
            <a:extLst>
              <a:ext uri="{FF2B5EF4-FFF2-40B4-BE49-F238E27FC236}">
                <a16:creationId xmlns:a16="http://schemas.microsoft.com/office/drawing/2014/main" id="{7466584B-8BD1-48B2-BD0C-DC7DD5380BEF}"/>
              </a:ext>
            </a:extLst>
          </p:cNvPr>
          <p:cNvSpPr/>
          <p:nvPr userDrawn="1"/>
        </p:nvSpPr>
        <p:spPr>
          <a:xfrm>
            <a:off x="11716869" y="1"/>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880">
              <a:solidFill>
                <a:srgbClr val="FFFFFF"/>
              </a:solidFill>
            </a:endParaRPr>
          </a:p>
        </p:txBody>
      </p:sp>
      <p:grpSp>
        <p:nvGrpSpPr>
          <p:cNvPr id="14"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78429" y="120571"/>
            <a:ext cx="346160" cy="234428"/>
            <a:chOff x="-560" y="-1287"/>
            <a:chExt cx="6379" cy="4320"/>
          </a:xfrm>
        </p:grpSpPr>
        <p:sp>
          <p:nvSpPr>
            <p:cNvPr id="15"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6"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7"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8"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19"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sp>
          <p:nvSpPr>
            <p:cNvPr id="20"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880">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6872" y="6589650"/>
            <a:ext cx="472885" cy="231172"/>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62967">
              <a:defRPr/>
            </a:pPr>
            <a:fld id="{B9D7DBFB-DCE9-42BC-A361-A0671D12ADFC}" type="slidenum">
              <a:rPr lang="it-IT" sz="1200">
                <a:solidFill>
                  <a:srgbClr val="FFFFFF"/>
                </a:solidFill>
              </a:rPr>
              <a:pPr defTabSz="1462967">
                <a:defRPr/>
              </a:pPr>
              <a:t>‹N›</a:t>
            </a:fld>
            <a:endParaRPr lang="it-IT" sz="1200" dirty="0">
              <a:solidFill>
                <a:srgbClr val="FFFFFF"/>
              </a:solidFill>
            </a:endParaRPr>
          </a:p>
        </p:txBody>
      </p:sp>
      <p:pic>
        <p:nvPicPr>
          <p:cNvPr id="13" name="Immagin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072769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Slide Interna Testo - Blu">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7466584B-8BD1-48B2-BD0C-DC7DD5380BEF}"/>
              </a:ext>
            </a:extLst>
          </p:cNvPr>
          <p:cNvSpPr/>
          <p:nvPr/>
        </p:nvSpPr>
        <p:spPr>
          <a:xfrm>
            <a:off x="11719112" y="0"/>
            <a:ext cx="472888" cy="6858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1350">
              <a:solidFill>
                <a:srgbClr val="FFFFFF"/>
              </a:solidFill>
            </a:endParaRPr>
          </a:p>
        </p:txBody>
      </p:sp>
      <p:grpSp>
        <p:nvGrpSpPr>
          <p:cNvPr id="13" name="Group 4">
            <a:extLst>
              <a:ext uri="{FF2B5EF4-FFF2-40B4-BE49-F238E27FC236}">
                <a16:creationId xmlns:a16="http://schemas.microsoft.com/office/drawing/2014/main" id="{E93527B5-7425-47AC-89C0-2B32AE601683}"/>
              </a:ext>
            </a:extLst>
          </p:cNvPr>
          <p:cNvGrpSpPr>
            <a:grpSpLocks noChangeAspect="1"/>
          </p:cNvGrpSpPr>
          <p:nvPr/>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sp>
          <p:nvSpPr>
            <p:cNvPr id="1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1350">
                <a:solidFill>
                  <a:srgbClr val="000000"/>
                </a:solidFill>
              </a:endParaRPr>
            </a:p>
          </p:txBody>
        </p:sp>
      </p:grpSp>
      <p:sp>
        <p:nvSpPr>
          <p:cNvPr id="20" name="Segnaposto numero diapositiva 5">
            <a:extLst>
              <a:ext uri="{FF2B5EF4-FFF2-40B4-BE49-F238E27FC236}">
                <a16:creationId xmlns:a16="http://schemas.microsoft.com/office/drawing/2014/main" id="{79A77BD1-CC86-49F8-A7FD-E0EB30E9AA60}"/>
              </a:ext>
            </a:extLst>
          </p:cNvPr>
          <p:cNvSpPr txBox="1">
            <a:spLocks/>
          </p:cNvSpPr>
          <p:nvPr/>
        </p:nvSpPr>
        <p:spPr>
          <a:xfrm>
            <a:off x="11718171" y="6495910"/>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fld id="{B9D7DBFB-DCE9-42BC-A361-A0671D12ADFC}" type="slidenum">
              <a:rPr lang="it-IT" sz="750">
                <a:solidFill>
                  <a:srgbClr val="FFFFFF"/>
                </a:solidFill>
              </a:rPr>
              <a:pPr defTabSz="914378">
                <a:defRPr/>
              </a:pPr>
              <a:t>‹N›</a:t>
            </a:fld>
            <a:endParaRPr lang="it-IT" sz="750" dirty="0">
              <a:solidFill>
                <a:srgbClr val="FFFFFF"/>
              </a:solidFill>
            </a:endParaRPr>
          </a:p>
        </p:txBody>
      </p:sp>
      <p:pic>
        <p:nvPicPr>
          <p:cNvPr id="21" name="Immagin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90" y="6117519"/>
            <a:ext cx="948455" cy="537285"/>
          </a:xfrm>
          <a:prstGeom prst="rect">
            <a:avLst/>
          </a:prstGeom>
        </p:spPr>
      </p:pic>
      <p:pic>
        <p:nvPicPr>
          <p:cNvPr id="22" name="Immagine 21"/>
          <p:cNvPicPr>
            <a:picLocks noChangeAspect="1"/>
          </p:cNvPicPr>
          <p:nvPr userDrawn="1"/>
        </p:nvPicPr>
        <p:blipFill rotWithShape="1">
          <a:blip r:embed="rId3">
            <a:extLst>
              <a:ext uri="{28A0092B-C50C-407E-A947-70E740481C1C}">
                <a14:useLocalDpi xmlns:a14="http://schemas.microsoft.com/office/drawing/2010/main" val="0"/>
              </a:ext>
            </a:extLst>
          </a:blip>
          <a:srcRect l="4478"/>
          <a:stretch/>
        </p:blipFill>
        <p:spPr>
          <a:xfrm>
            <a:off x="68239" y="13648"/>
            <a:ext cx="11646090" cy="6832948"/>
          </a:xfrm>
          <a:prstGeom prst="rect">
            <a:avLst/>
          </a:prstGeom>
        </p:spPr>
      </p:pic>
      <p:pic>
        <p:nvPicPr>
          <p:cNvPr id="23" name="Immagin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696733052"/>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grpSp>
        <p:nvGrpSpPr>
          <p:cNvPr id="12" name="Gruppo 11"/>
          <p:cNvGrpSpPr/>
          <p:nvPr userDrawn="1"/>
        </p:nvGrpSpPr>
        <p:grpSpPr>
          <a:xfrm>
            <a:off x="11717445" y="0"/>
            <a:ext cx="473339" cy="6858000"/>
            <a:chOff x="11718175" y="-1"/>
            <a:chExt cx="489769" cy="7093266"/>
          </a:xfrm>
        </p:grpSpPr>
        <p:sp>
          <p:nvSpPr>
            <p:cNvPr id="3" name="Rettangolo 2">
              <a:extLst>
                <a:ext uri="{FF2B5EF4-FFF2-40B4-BE49-F238E27FC236}">
                  <a16:creationId xmlns:a16="http://schemas.microsoft.com/office/drawing/2014/main" id="{7466584B-8BD1-48B2-BD0C-DC7DD5380BEF}"/>
                </a:ext>
              </a:extLst>
            </p:cNvPr>
            <p:cNvSpPr/>
            <p:nvPr userDrawn="1"/>
          </p:nvSpPr>
          <p:spPr>
            <a:xfrm>
              <a:off x="11718175" y="-1"/>
              <a:ext cx="489769" cy="7093266"/>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it-IT">
                <a:solidFill>
                  <a:srgbClr val="FBFBFB"/>
                </a:solidFill>
              </a:endParaRPr>
            </a:p>
          </p:txBody>
        </p:sp>
        <p:grpSp>
          <p:nvGrpSpPr>
            <p:cNvPr id="4"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5"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63">
                  <a:defRPr/>
                </a:pPr>
                <a:endParaRPr lang="it-IT">
                  <a:solidFill>
                    <a:srgbClr val="171717"/>
                  </a:solidFill>
                </a:endParaRPr>
              </a:p>
            </p:txBody>
          </p:sp>
          <p:sp>
            <p:nvSpPr>
              <p:cNvPr id="6"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63">
                  <a:defRPr/>
                </a:pPr>
                <a:endParaRPr lang="it-IT">
                  <a:solidFill>
                    <a:srgbClr val="171717"/>
                  </a:solidFill>
                </a:endParaRPr>
              </a:p>
            </p:txBody>
          </p:sp>
        </p:grpSp>
      </p:grpSp>
      <p:grpSp>
        <p:nvGrpSpPr>
          <p:cNvPr id="13"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4"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5"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6"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7"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8"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sp>
          <p:nvSpPr>
            <p:cNvPr id="19"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217">
                <a:defRPr/>
              </a:pPr>
              <a:endParaRPr lang="it-IT">
                <a:solidFill>
                  <a:srgbClr val="000000"/>
                </a:solidFill>
              </a:endParaRPr>
            </a:p>
          </p:txBody>
        </p:sp>
      </p:grpSp>
      <p:sp>
        <p:nvSpPr>
          <p:cNvPr id="20" name="Rettangolo 19"/>
          <p:cNvSpPr/>
          <p:nvPr userDrawn="1"/>
        </p:nvSpPr>
        <p:spPr>
          <a:xfrm>
            <a:off x="0" y="0"/>
            <a:ext cx="11721551"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it-IT">
              <a:solidFill>
                <a:srgbClr val="FBFBFB"/>
              </a:solidFill>
            </a:endParaRPr>
          </a:p>
        </p:txBody>
      </p:sp>
      <p:sp>
        <p:nvSpPr>
          <p:cNvPr id="23"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848351" y="6667500"/>
            <a:ext cx="236413" cy="115587"/>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463">
              <a:defRPr/>
            </a:pPr>
            <a:fld id="{01BE6FC7-1306-4697-914D-404F3D35FF22}" type="slidenum">
              <a:rPr lang="it-IT" sz="900">
                <a:solidFill>
                  <a:srgbClr val="FBFBFB"/>
                </a:solidFill>
              </a:rPr>
              <a:pPr defTabSz="609463">
                <a:defRPr/>
              </a:pPr>
              <a:t>‹N›</a:t>
            </a:fld>
            <a:endParaRPr lang="it-IT" sz="900" dirty="0">
              <a:solidFill>
                <a:srgbClr val="FBFBFB"/>
              </a:solidFill>
            </a:endParaRPr>
          </a:p>
        </p:txBody>
      </p:sp>
      <p:sp>
        <p:nvSpPr>
          <p:cNvPr id="24" name="Titolo 23"/>
          <p:cNvSpPr>
            <a:spLocks noGrp="1"/>
          </p:cNvSpPr>
          <p:nvPr>
            <p:ph type="title" hasCustomPrompt="1"/>
          </p:nvPr>
        </p:nvSpPr>
        <p:spPr>
          <a:xfrm>
            <a:off x="153174" y="114300"/>
            <a:ext cx="10515818" cy="282575"/>
          </a:xfrm>
          <a:prstGeom prst="rect">
            <a:avLst/>
          </a:prstGeom>
        </p:spPr>
        <p:txBody>
          <a:bodyPr/>
          <a:lstStyle>
            <a:lvl1pPr>
              <a:defRPr sz="2000">
                <a:solidFill>
                  <a:srgbClr val="DC002E"/>
                </a:solidFill>
                <a:latin typeface="Raleway" panose="020B0503030101060003"/>
              </a:defRPr>
            </a:lvl1pPr>
          </a:lstStyle>
          <a:p>
            <a:r>
              <a:rPr lang="it-IT" dirty="0"/>
              <a:t>TITOLO SLIDE</a:t>
            </a:r>
          </a:p>
        </p:txBody>
      </p:sp>
      <p:pic>
        <p:nvPicPr>
          <p:cNvPr id="22" name="Immagin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594394168"/>
      </p:ext>
    </p:extLst>
  </p:cSld>
  <p:clrMapOvr>
    <a:masterClrMapping/>
  </p:clrMapOvr>
  <p:extLst>
    <p:ext uri="{DCECCB84-F9BA-43D5-87BE-67443E8EF086}">
      <p15:sldGuideLst xmlns:p15="http://schemas.microsoft.com/office/powerpoint/2012/main">
        <p15:guide id="1" pos="7681">
          <p15:clr>
            <a:srgbClr val="FBAE40"/>
          </p15:clr>
        </p15:guide>
        <p15:guide id="2" pos="311">
          <p15:clr>
            <a:srgbClr val="FBAE40"/>
          </p15:clr>
        </p15:guide>
        <p15:guide id="3" orient="horz" pos="4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a:xfrm>
            <a:off x="11144765" y="6414801"/>
            <a:ext cx="439223" cy="123111"/>
          </a:xfrm>
          <a:prstGeom prst="rect">
            <a:avLst/>
          </a:prstGeom>
        </p:spPr>
        <p:txBody>
          <a:bodyPr/>
          <a:lstStyle/>
          <a:p>
            <a:pPr defTabSz="1219140">
              <a:defRPr/>
            </a:pPr>
            <a:endParaRPr lang="en-US" sz="2400">
              <a:solidFill>
                <a:srgbClr val="000000"/>
              </a:solidFill>
            </a:endParaRPr>
          </a:p>
        </p:txBody>
      </p:sp>
      <p:sp>
        <p:nvSpPr>
          <p:cNvPr id="5" name="Footer Placeholder 4"/>
          <p:cNvSpPr>
            <a:spLocks noGrp="1"/>
          </p:cNvSpPr>
          <p:nvPr>
            <p:ph type="ftr" sz="quarter" idx="11"/>
          </p:nvPr>
        </p:nvSpPr>
        <p:spPr>
          <a:xfrm>
            <a:off x="3118757" y="6551995"/>
            <a:ext cx="8465702" cy="123111"/>
          </a:xfrm>
          <a:prstGeom prst="rect">
            <a:avLst/>
          </a:prstGeom>
        </p:spPr>
        <p:txBody>
          <a:bodyPr/>
          <a:lstStyle/>
          <a:p>
            <a:pPr defTabSz="1219140">
              <a:defRPr/>
            </a:pPr>
            <a:r>
              <a:rPr lang="en-US" sz="2400">
                <a:solidFill>
                  <a:srgbClr val="000000"/>
                </a:solidFill>
              </a:rPr>
              <a:t>Investimenti sicilia - Agosto 2023</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1219140">
              <a:defRPr/>
            </a:pPr>
            <a:fld id="{7DF00B3C-E975-FC4F-8A3C-DD3763EBAB4D}" type="slidenum">
              <a:rPr lang="en-US" sz="2400" smtClean="0">
                <a:solidFill>
                  <a:srgbClr val="000000"/>
                </a:solidFill>
              </a:rPr>
              <a:pPr defTabSz="1219140">
                <a:defRPr/>
              </a:pPr>
              <a:t>‹N›</a:t>
            </a:fld>
            <a:endParaRPr lang="en-US" sz="2400">
              <a:solidFill>
                <a:srgbClr val="000000"/>
              </a:solidFill>
            </a:endParaRPr>
          </a:p>
        </p:txBody>
      </p:sp>
      <p:sp>
        <p:nvSpPr>
          <p:cNvPr id="7" name="Rettangolo 6"/>
          <p:cNvSpPr/>
          <p:nvPr userDrawn="1"/>
        </p:nvSpPr>
        <p:spPr>
          <a:xfrm>
            <a:off x="0" y="0"/>
            <a:ext cx="11723077" cy="68580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sp>
        <p:nvSpPr>
          <p:cNvPr id="9" name="Rettangolo 8">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it-IT" sz="2400">
              <a:solidFill>
                <a:srgbClr val="FFFFFF"/>
              </a:solidFill>
            </a:endParaRPr>
          </a:p>
        </p:txBody>
      </p:sp>
      <p:grpSp>
        <p:nvGrpSpPr>
          <p:cNvPr id="10"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1"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2"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3"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4"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5"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sp>
          <p:nvSpPr>
            <p:cNvPr id="16"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40">
                <a:defRPr/>
              </a:pPr>
              <a:endParaRPr lang="it-IT" sz="2400">
                <a:solidFill>
                  <a:srgbClr val="000000"/>
                </a:solidFill>
              </a:endParaRPr>
            </a:p>
          </p:txBody>
        </p:sp>
      </p:grpSp>
      <p:sp>
        <p:nvSpPr>
          <p:cNvPr id="17"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6185171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007224743"/>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1965884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spTree>
    <p:extLst>
      <p:ext uri="{BB962C8B-B14F-4D97-AF65-F5344CB8AC3E}">
        <p14:creationId xmlns:p14="http://schemas.microsoft.com/office/powerpoint/2010/main" val="554153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47401190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81991485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8101925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34549792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893301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628695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7576469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31021258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830129870"/>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353656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6160956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6740618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738599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30315590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36325471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DC002E"/>
                </a:solidFill>
              </a:rPr>
              <a:pPr defTabSz="1219170">
                <a:defRPr/>
              </a:pPr>
              <a:t>‹N›</a:t>
            </a:fld>
            <a:endParaRPr lang="it-IT" dirty="0">
              <a:solidFill>
                <a:srgbClr val="DC002E"/>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defRPr/>
            </a:pPr>
            <a:endParaRPr dirty="0">
              <a:solidFill>
                <a:srgbClr val="FFFFFF"/>
              </a:solidFill>
            </a:endParaRP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defRPr/>
            </a:pPr>
            <a:r>
              <a:rPr lang="en-GB">
                <a:solidFill>
                  <a:srgbClr val="FFFFFF"/>
                </a:solidFill>
              </a:rPr>
              <a:t>Investimenti sicilia - Agosto 2023</a:t>
            </a:r>
            <a:endParaRPr lang="en-GB" dirty="0">
              <a:solidFill>
                <a:srgbClr val="FFFFFF"/>
              </a:solidFill>
            </a:endParaRP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2711254163"/>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12000" dirty="0">
              <a:solidFill>
                <a:srgbClr val="FFFFFF"/>
              </a:solidFill>
            </a:endParaRPr>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DC002E"/>
                </a:solidFill>
              </a:rPr>
              <a:pPr defTabSz="1219170">
                <a:defRPr/>
              </a:pPr>
              <a:t>‹N›</a:t>
            </a:fld>
            <a:endParaRPr lang="it-IT" dirty="0">
              <a:solidFill>
                <a:srgbClr val="DC002E"/>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defRPr/>
            </a:pPr>
            <a:endParaRPr dirty="0">
              <a:solidFill>
                <a:srgbClr val="FFFFFF"/>
              </a:solidFill>
            </a:endParaRP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defRPr/>
            </a:pPr>
            <a:r>
              <a:rPr lang="en-GB">
                <a:solidFill>
                  <a:srgbClr val="FFFFFF"/>
                </a:solidFill>
              </a:rPr>
              <a:t>Investimenti sicilia - Agosto 2023</a:t>
            </a:r>
            <a:endParaRPr lang="en-GB" dirty="0">
              <a:solidFill>
                <a:srgbClr val="FFFFFF"/>
              </a:solidFill>
            </a:endParaRPr>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515439590"/>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Intermezzo">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3" name="Segnaposto testo 2"/>
          <p:cNvSpPr>
            <a:spLocks noGrp="1"/>
          </p:cNvSpPr>
          <p:nvPr>
            <p:ph type="body" sz="quarter" idx="10" hasCustomPrompt="1"/>
          </p:nvPr>
        </p:nvSpPr>
        <p:spPr>
          <a:xfrm>
            <a:off x="407989" y="866367"/>
            <a:ext cx="10914168" cy="4458668"/>
          </a:xfrm>
          <a:prstGeom prst="rect">
            <a:avLst/>
          </a:prstGeom>
        </p:spPr>
        <p:txBody>
          <a:bodyPr anchor="ctr" anchorCtr="0"/>
          <a:lstStyle>
            <a:lvl1pPr algn="r">
              <a:defRPr sz="4000"/>
            </a:lvl1pPr>
            <a:lvl2pPr algn="r">
              <a:defRPr sz="3600"/>
            </a:lvl2pPr>
            <a:lvl3pPr algn="r">
              <a:defRPr sz="2800"/>
            </a:lvl3pPr>
            <a:lvl4pPr algn="r">
              <a:defRPr sz="2000"/>
            </a:lvl4pPr>
            <a:lvl5pPr algn="r">
              <a:defRPr sz="1600"/>
            </a:lvl5pPr>
          </a:lstStyle>
          <a:p>
            <a:pPr lvl="0"/>
            <a:r>
              <a:rPr lang="it-IT" dirty="0"/>
              <a:t>Modifica gli stili del testo dello schema 40pt</a:t>
            </a:r>
          </a:p>
          <a:p>
            <a:pPr lvl="1"/>
            <a:r>
              <a:rPr lang="it-IT" dirty="0"/>
              <a:t>Secondo livello 36pt</a:t>
            </a:r>
          </a:p>
          <a:p>
            <a:pPr lvl="2"/>
            <a:r>
              <a:rPr lang="it-IT" dirty="0"/>
              <a:t>Terzo livello 28pt</a:t>
            </a:r>
          </a:p>
          <a:p>
            <a:pPr lvl="3"/>
            <a:r>
              <a:rPr lang="it-IT" dirty="0"/>
              <a:t>Quarto livello 20 </a:t>
            </a:r>
            <a:r>
              <a:rPr lang="it-IT" dirty="0" err="1"/>
              <a:t>pt</a:t>
            </a:r>
            <a:endParaRPr lang="it-IT" dirty="0"/>
          </a:p>
          <a:p>
            <a:pPr lvl="4"/>
            <a:r>
              <a:rPr lang="it-IT" dirty="0"/>
              <a:t>Quinto livello 16 </a:t>
            </a:r>
            <a:r>
              <a:rPr lang="it-IT" dirty="0" err="1"/>
              <a:t>pt</a:t>
            </a:r>
            <a:endParaRPr lang="it-IT" dirty="0"/>
          </a:p>
        </p:txBody>
      </p:sp>
      <p:sp>
        <p:nvSpPr>
          <p:cNvPr id="1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spTree>
    <p:extLst>
      <p:ext uri="{BB962C8B-B14F-4D97-AF65-F5344CB8AC3E}">
        <p14:creationId xmlns:p14="http://schemas.microsoft.com/office/powerpoint/2010/main" val="3562221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98825620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279474691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148934324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tags" Target="../tags/tag28.xml"/><Relationship Id="rId39" Type="http://schemas.openxmlformats.org/officeDocument/2006/relationships/image" Target="../media/image5.emf"/><Relationship Id="rId21" Type="http://schemas.openxmlformats.org/officeDocument/2006/relationships/tags" Target="../tags/tag23.xml"/><Relationship Id="rId34" Type="http://schemas.openxmlformats.org/officeDocument/2006/relationships/tags" Target="../tags/tag36.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oleObject" Target="../embeddings/oleObject5.bin"/><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10" Type="http://schemas.openxmlformats.org/officeDocument/2006/relationships/slideLayout" Target="../slideLayouts/slideLayout124.xml"/><Relationship Id="rId19" Type="http://schemas.openxmlformats.org/officeDocument/2006/relationships/theme" Target="../theme/theme10.xml"/><Relationship Id="rId31" Type="http://schemas.openxmlformats.org/officeDocument/2006/relationships/tags" Target="../tags/tag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8" Type="http://schemas.openxmlformats.org/officeDocument/2006/relationships/slideLayout" Target="../slideLayouts/slideLayout122.xml"/><Relationship Id="rId3"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image" Target="../media/image1.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theme" Target="../theme/theme1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image" Target="../media/image16.emf"/><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oleObject" Target="../embeddings/oleObject9.bin"/><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image" Target="../media/image1.png"/><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tags" Target="../tags/tag43.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theme" Target="../theme/theme12.xml"/><Relationship Id="rId27" Type="http://schemas.openxmlformats.org/officeDocument/2006/relationships/image" Target="../media/image12.emf"/></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26" Type="http://schemas.openxmlformats.org/officeDocument/2006/relationships/tags" Target="../tags/tag48.xml"/><Relationship Id="rId39" Type="http://schemas.openxmlformats.org/officeDocument/2006/relationships/tags" Target="../tags/tag61.xml"/><Relationship Id="rId21" Type="http://schemas.openxmlformats.org/officeDocument/2006/relationships/theme" Target="../theme/theme13.xml"/><Relationship Id="rId34" Type="http://schemas.openxmlformats.org/officeDocument/2006/relationships/tags" Target="../tags/tag56.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29" Type="http://schemas.openxmlformats.org/officeDocument/2006/relationships/tags" Target="../tags/tag51.xml"/><Relationship Id="rId41" Type="http://schemas.openxmlformats.org/officeDocument/2006/relationships/image" Target="../media/image5.emf"/><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tags" Target="../tags/tag59.xml"/><Relationship Id="rId40" Type="http://schemas.openxmlformats.org/officeDocument/2006/relationships/oleObject" Target="../embeddings/oleObject10.bin"/><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31" Type="http://schemas.openxmlformats.org/officeDocument/2006/relationships/tags" Target="../tags/tag53.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 Id="rId8" Type="http://schemas.openxmlformats.org/officeDocument/2006/relationships/slideLayout" Target="../slideLayouts/slideLayout179.xml"/><Relationship Id="rId3" Type="http://schemas.openxmlformats.org/officeDocument/2006/relationships/slideLayout" Target="../slideLayouts/slideLayout174.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tags" Target="../tags/tag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tags" Target="../tags/tag1.xml"/><Relationship Id="rId26" Type="http://schemas.openxmlformats.org/officeDocument/2006/relationships/tags" Target="../tags/tag9.xml"/><Relationship Id="rId21" Type="http://schemas.openxmlformats.org/officeDocument/2006/relationships/tags" Target="../tags/tag4.xml"/><Relationship Id="rId34" Type="http://schemas.openxmlformats.org/officeDocument/2006/relationships/tags" Target="../tags/tag17.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7.xml"/><Relationship Id="rId25" Type="http://schemas.openxmlformats.org/officeDocument/2006/relationships/tags" Target="../tags/tag8.xml"/><Relationship Id="rId33" Type="http://schemas.openxmlformats.org/officeDocument/2006/relationships/tags" Target="../tags/tag1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ags" Target="../tags/tag3.xml"/><Relationship Id="rId29" Type="http://schemas.openxmlformats.org/officeDocument/2006/relationships/tags" Target="../tags/tag1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7.xml"/><Relationship Id="rId32" Type="http://schemas.openxmlformats.org/officeDocument/2006/relationships/tags" Target="../tags/tag15.xml"/><Relationship Id="rId37" Type="http://schemas.openxmlformats.org/officeDocument/2006/relationships/image" Target="../media/image5.emf"/><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6.xml"/><Relationship Id="rId28" Type="http://schemas.openxmlformats.org/officeDocument/2006/relationships/tags" Target="../tags/tag11.xml"/><Relationship Id="rId36" Type="http://schemas.openxmlformats.org/officeDocument/2006/relationships/oleObject" Target="../embeddings/oleObject1.bin"/><Relationship Id="rId10" Type="http://schemas.openxmlformats.org/officeDocument/2006/relationships/slideLayout" Target="../slideLayouts/slideLayout71.xml"/><Relationship Id="rId19" Type="http://schemas.openxmlformats.org/officeDocument/2006/relationships/tags" Target="../tags/tag2.xml"/><Relationship Id="rId31" Type="http://schemas.openxmlformats.org/officeDocument/2006/relationships/tags" Target="../tags/tag1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5.xml"/><Relationship Id="rId27" Type="http://schemas.openxmlformats.org/officeDocument/2006/relationships/tags" Target="../tags/tag10.xml"/><Relationship Id="rId30" Type="http://schemas.openxmlformats.org/officeDocument/2006/relationships/tags" Target="../tags/tag13.xml"/><Relationship Id="rId35" Type="http://schemas.openxmlformats.org/officeDocument/2006/relationships/tags" Target="../tags/tag18.xml"/><Relationship Id="rId8" Type="http://schemas.openxmlformats.org/officeDocument/2006/relationships/slideLayout" Target="../slideLayouts/slideLayout69.xml"/><Relationship Id="rId3"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image" Target="../media/image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8.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1.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theme" Target="../theme/theme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it-IT" dirty="0"/>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Investimenti sicilia - Agosto 2023</a:t>
            </a:r>
            <a:endParaRPr lang="en-GB" dirty="0"/>
          </a:p>
        </p:txBody>
      </p:sp>
      <p:pic>
        <p:nvPicPr>
          <p:cNvPr id="3" name="Immagine 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137779750"/>
      </p:ext>
    </p:extLst>
  </p:cSld>
  <p:clrMap bg1="lt1" tx1="dk1" bg2="lt2" tx2="dk2" accent1="accent1" accent2="accent2" accent3="accent3" accent4="accent4" accent5="accent5" accent6="accent6" hlink="hlink" folHlink="folHlink"/>
  <p:sldLayoutIdLst>
    <p:sldLayoutId id="2147483811" r:id="rId1"/>
    <p:sldLayoutId id="2147483745" r:id="rId2"/>
    <p:sldLayoutId id="2147483821" r:id="rId3"/>
    <p:sldLayoutId id="2147483790" r:id="rId4"/>
    <p:sldLayoutId id="2147483789" r:id="rId5"/>
    <p:sldLayoutId id="2147483794" r:id="rId6"/>
    <p:sldLayoutId id="2147483740" r:id="rId7"/>
    <p:sldLayoutId id="2147483812" r:id="rId8"/>
    <p:sldLayoutId id="2147483804" r:id="rId9"/>
    <p:sldLayoutId id="2147483805" r:id="rId10"/>
    <p:sldLayoutId id="2147483791" r:id="rId11"/>
    <p:sldLayoutId id="2147483793" r:id="rId12"/>
    <p:sldLayoutId id="2147483744" r:id="rId13"/>
    <p:sldLayoutId id="2147483814" r:id="rId14"/>
    <p:sldLayoutId id="2147483815" r:id="rId15"/>
    <p:sldLayoutId id="2147483816" r:id="rId16"/>
    <p:sldLayoutId id="2147483739" r:id="rId17"/>
    <p:sldLayoutId id="2147483806" r:id="rId18"/>
    <p:sldLayoutId id="2147483956" r:id="rId19"/>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8" imgW="360" imgH="360" progId="">
                  <p:embed/>
                </p:oleObj>
              </mc:Choice>
              <mc:Fallback>
                <p:oleObj name="think-cell Slide" r:id="rId38" imgW="360" imgH="360" progId="">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1"/>
            </p:custDataLst>
          </p:nvPr>
        </p:nvSpPr>
        <p:spPr>
          <a:xfrm>
            <a:off x="0" y="0"/>
            <a:ext cx="161977" cy="1619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32962" fontAlgn="base">
              <a:spcBef>
                <a:spcPct val="0"/>
              </a:spcBef>
              <a:spcAft>
                <a:spcPct val="0"/>
              </a:spcAft>
              <a:defRPr/>
            </a:pPr>
            <a:endParaRPr lang="en-US" sz="2857" b="1" dirty="0" err="1">
              <a:solidFill>
                <a:srgbClr val="FFFFFF"/>
              </a:solidFill>
              <a:sym typeface="Calibri" panose="020F0502020204030204" pitchFamily="34" charset="0"/>
            </a:endParaRPr>
          </a:p>
        </p:txBody>
      </p:sp>
      <p:sp>
        <p:nvSpPr>
          <p:cNvPr id="19" name="Title Placeholder 2"/>
          <p:cNvSpPr>
            <a:spLocks noGrp="1" noChangeArrowheads="1"/>
          </p:cNvSpPr>
          <p:nvPr>
            <p:ph type="title"/>
          </p:nvPr>
        </p:nvSpPr>
        <p:spPr bwMode="auto">
          <a:xfrm>
            <a:off x="328417" y="210488"/>
            <a:ext cx="11156771"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auto">
          <a:xfrm>
            <a:off x="328417" y="77304"/>
            <a:ext cx="492312"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962" fontAlgn="base">
              <a:spcBef>
                <a:spcPct val="0"/>
              </a:spcBef>
              <a:spcAft>
                <a:spcPct val="0"/>
              </a:spcAft>
              <a:defRPr/>
            </a:pPr>
            <a:r>
              <a:rPr lang="en-US" sz="1020" cap="all" dirty="0">
                <a:solidFill>
                  <a:srgbClr val="FFFFFF">
                    <a:lumMod val="50000"/>
                  </a:srgbClr>
                </a:solidFill>
                <a:sym typeface="Calibri" panose="020F0502020204030204" pitchFamily="34" charset="0"/>
              </a:rPr>
              <a:t>TRACKER</a:t>
            </a:r>
          </a:p>
        </p:txBody>
      </p:sp>
      <p:sp>
        <p:nvSpPr>
          <p:cNvPr id="11" name="3. Unit of measure" hidden="1"/>
          <p:cNvSpPr txBox="1">
            <a:spLocks noChangeArrowheads="1"/>
          </p:cNvSpPr>
          <p:nvPr/>
        </p:nvSpPr>
        <p:spPr bwMode="auto">
          <a:xfrm>
            <a:off x="328417" y="712932"/>
            <a:ext cx="1144117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lang="en-US" sz="2041" dirty="0">
                <a:solidFill>
                  <a:srgbClr val="7F7F7F"/>
                </a:solidFill>
                <a:latin typeface="Calibri" panose="020F0502020204030204" pitchFamily="34" charset="0"/>
                <a:sym typeface="Calibri" panose="020F0502020204030204" pitchFamily="34" charset="0"/>
              </a:rPr>
              <a:t>Unit of measure</a:t>
            </a:r>
          </a:p>
        </p:txBody>
      </p:sp>
      <p:sp>
        <p:nvSpPr>
          <p:cNvPr id="3" name="Text Placeholder 2"/>
          <p:cNvSpPr>
            <a:spLocks noGrp="1"/>
          </p:cNvSpPr>
          <p:nvPr>
            <p:ph type="body" idx="1"/>
          </p:nvPr>
        </p:nvSpPr>
        <p:spPr bwMode="auto">
          <a:xfrm>
            <a:off x="1976208" y="2028851"/>
            <a:ext cx="7091258" cy="146156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ACET" hidden="1"/>
          <p:cNvGrpSpPr>
            <a:grpSpLocks/>
          </p:cNvGrpSpPr>
          <p:nvPr/>
        </p:nvGrpSpPr>
        <p:grpSpPr bwMode="auto">
          <a:xfrm>
            <a:off x="1976207" y="1356361"/>
            <a:ext cx="7091259" cy="596064"/>
            <a:chOff x="915" y="662"/>
            <a:chExt cx="2686" cy="368"/>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32962" fontAlgn="base">
                <a:spcBef>
                  <a:spcPct val="0"/>
                </a:spcBef>
                <a:spcAft>
                  <a:spcPct val="0"/>
                </a:spcAft>
                <a:defRPr/>
              </a:pPr>
              <a:r>
                <a:rPr lang="en-US" sz="1837" b="1" dirty="0">
                  <a:solidFill>
                    <a:srgbClr val="D90000"/>
                  </a:solidFill>
                  <a:sym typeface="Calibri" panose="020F0502020204030204" pitchFamily="34" charset="0"/>
                </a:rPr>
                <a:t>Title</a:t>
              </a:r>
            </a:p>
            <a:p>
              <a:pPr defTabSz="932962" fontAlgn="base">
                <a:spcBef>
                  <a:spcPct val="0"/>
                </a:spcBef>
                <a:spcAft>
                  <a:spcPct val="0"/>
                </a:spcAft>
                <a:defRPr/>
              </a:pPr>
              <a:r>
                <a:rPr lang="en-US" sz="1837" dirty="0">
                  <a:solidFill>
                    <a:srgbClr val="7F7F7F"/>
                  </a:solidFill>
                  <a:sym typeface="Calibri" panose="020F0502020204030204" pitchFamily="34" charset="0"/>
                </a:rPr>
                <a:t>Unit of measure</a:t>
              </a:r>
            </a:p>
          </p:txBody>
        </p:sp>
      </p:grpSp>
      <p:grpSp>
        <p:nvGrpSpPr>
          <p:cNvPr id="26" name="LegendBoxes" hidden="1"/>
          <p:cNvGrpSpPr/>
          <p:nvPr/>
        </p:nvGrpSpPr>
        <p:grpSpPr bwMode="auto">
          <a:xfrm>
            <a:off x="10464774" y="1289634"/>
            <a:ext cx="841109" cy="1017727"/>
            <a:chOff x="7835905" y="279400"/>
            <a:chExt cx="862953" cy="997468"/>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1" name="Legend1"/>
            <p:cNvSpPr>
              <a:spLocks noChangeArrowheads="1"/>
            </p:cNvSpPr>
            <p:nvPr/>
          </p:nvSpPr>
          <p:spPr bwMode="auto">
            <a:xfrm>
              <a:off x="8089904" y="279400"/>
              <a:ext cx="6089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2" name="Legend2"/>
            <p:cNvSpPr>
              <a:spLocks noChangeArrowheads="1"/>
            </p:cNvSpPr>
            <p:nvPr/>
          </p:nvSpPr>
          <p:spPr bwMode="auto">
            <a:xfrm>
              <a:off x="8089905" y="549275"/>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3" name="Legend3"/>
            <p:cNvSpPr>
              <a:spLocks noChangeArrowheads="1"/>
            </p:cNvSpPr>
            <p:nvPr/>
          </p:nvSpPr>
          <p:spPr bwMode="auto">
            <a:xfrm>
              <a:off x="8089905" y="820738"/>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4" name="Legend4"/>
            <p:cNvSpPr>
              <a:spLocks noChangeArrowheads="1"/>
            </p:cNvSpPr>
            <p:nvPr/>
          </p:nvSpPr>
          <p:spPr bwMode="auto">
            <a:xfrm>
              <a:off x="8089905" y="1092202"/>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35" name="LegendLines" hidden="1"/>
          <p:cNvGrpSpPr/>
          <p:nvPr/>
        </p:nvGrpSpPr>
        <p:grpSpPr bwMode="auto">
          <a:xfrm>
            <a:off x="10554469" y="1259469"/>
            <a:ext cx="812631" cy="745610"/>
            <a:chOff x="7540629" y="279400"/>
            <a:chExt cx="1380280" cy="730767"/>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9" name="Legend1"/>
            <p:cNvSpPr>
              <a:spLocks noChangeArrowheads="1"/>
            </p:cNvSpPr>
            <p:nvPr/>
          </p:nvSpPr>
          <p:spPr bwMode="auto">
            <a:xfrm>
              <a:off x="8102604" y="279400"/>
              <a:ext cx="8183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0" name="Legend2"/>
            <p:cNvSpPr>
              <a:spLocks noChangeArrowheads="1"/>
            </p:cNvSpPr>
            <p:nvPr/>
          </p:nvSpPr>
          <p:spPr bwMode="auto">
            <a:xfrm>
              <a:off x="8102604" y="546100"/>
              <a:ext cx="8183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1" name="Legend3"/>
            <p:cNvSpPr>
              <a:spLocks noChangeArrowheads="1"/>
            </p:cNvSpPr>
            <p:nvPr/>
          </p:nvSpPr>
          <p:spPr bwMode="auto">
            <a:xfrm>
              <a:off x="8102604" y="825501"/>
              <a:ext cx="8183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42" name="LegendMoons" hidden="1"/>
          <p:cNvGrpSpPr/>
          <p:nvPr/>
        </p:nvGrpSpPr>
        <p:grpSpPr bwMode="auto">
          <a:xfrm>
            <a:off x="10444027" y="1345316"/>
            <a:ext cx="790423" cy="1333054"/>
            <a:chOff x="7769196" y="250825"/>
            <a:chExt cx="763228" cy="1306516"/>
          </a:xfrm>
        </p:grpSpPr>
        <p:grpSp>
          <p:nvGrpSpPr>
            <p:cNvPr id="43" name="MoonLegend1"/>
            <p:cNvGrpSpPr>
              <a:grpSpLocks noChangeAspect="1"/>
            </p:cNvGrpSpPr>
            <p:nvPr>
              <p:custDataLst>
                <p:tags r:id="rId23"/>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36"/>
                </p:custDataLst>
              </p:nvPr>
            </p:nvSpPr>
            <p:spPr bwMode="auto">
              <a:xfrm>
                <a:off x="4533" y="183"/>
                <a:ext cx="144" cy="144"/>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62" name="Arc 39"/>
              <p:cNvSpPr>
                <a:spLocks noChangeAspect="1"/>
              </p:cNvSpPr>
              <p:nvPr>
                <p:custDataLst>
                  <p:tags r:id="rId37"/>
                </p:custDataLst>
              </p:nvPr>
            </p:nvSpPr>
            <p:spPr bwMode="auto">
              <a:xfrm>
                <a:off x="4533" y="183"/>
                <a:ext cx="144" cy="144"/>
              </a:xfrm>
              <a:prstGeom prst="arc">
                <a:avLst>
                  <a:gd name="adj1" fmla="val 16200000"/>
                  <a:gd name="adj2" fmla="val 54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4" name="MoonLegend2"/>
            <p:cNvGrpSpPr>
              <a:grpSpLocks noChangeAspect="1"/>
            </p:cNvGrpSpPr>
            <p:nvPr>
              <p:custDataLst>
                <p:tags r:id="rId24"/>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34"/>
                </p:custDataLst>
              </p:nvPr>
            </p:nvSpPr>
            <p:spPr bwMode="auto">
              <a:xfrm>
                <a:off x="1694" y="2044"/>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60" name="Arc 42"/>
              <p:cNvSpPr>
                <a:spLocks noChangeAspect="1"/>
              </p:cNvSpPr>
              <p:nvPr>
                <p:custDataLst>
                  <p:tags r:id="rId35"/>
                </p:custDataLst>
              </p:nvPr>
            </p:nvSpPr>
            <p:spPr bwMode="auto">
              <a:xfrm>
                <a:off x="1694" y="2044"/>
                <a:ext cx="160" cy="160"/>
              </a:xfrm>
              <a:prstGeom prst="arc">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5" name="MoonLegend4"/>
            <p:cNvGrpSpPr>
              <a:grpSpLocks noChangeAspect="1"/>
            </p:cNvGrpSpPr>
            <p:nvPr>
              <p:custDataLst>
                <p:tags r:id="rId25"/>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32"/>
                </p:custDataLst>
              </p:nvPr>
            </p:nvSpPr>
            <p:spPr bwMode="auto">
              <a:xfrm>
                <a:off x="4495" y="1198"/>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8" name="Arc 48"/>
              <p:cNvSpPr>
                <a:spLocks noChangeAspect="1"/>
              </p:cNvSpPr>
              <p:nvPr>
                <p:custDataLst>
                  <p:tags r:id="rId33"/>
                </p:custDataLst>
              </p:nvPr>
            </p:nvSpPr>
            <p:spPr bwMode="auto">
              <a:xfrm>
                <a:off x="4495" y="1198"/>
                <a:ext cx="160" cy="160"/>
              </a:xfrm>
              <a:prstGeom prst="arc">
                <a:avLst>
                  <a:gd name="adj1" fmla="val 16200000"/>
                  <a:gd name="adj2" fmla="val 108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6" name="MoonLegend5"/>
            <p:cNvGrpSpPr>
              <a:grpSpLocks noChangeAspect="1"/>
            </p:cNvGrpSpPr>
            <p:nvPr>
              <p:custDataLst>
                <p:tags r:id="rId26"/>
              </p:custDataLst>
            </p:nvPr>
          </p:nvGrpSpPr>
          <p:grpSpPr bwMode="auto">
            <a:xfrm>
              <a:off x="7769196" y="1347790"/>
              <a:ext cx="209549" cy="209551"/>
              <a:chOff x="4495" y="1440"/>
              <a:chExt cx="160" cy="160"/>
            </a:xfrm>
          </p:grpSpPr>
          <p:sp>
            <p:nvSpPr>
              <p:cNvPr id="55" name="Oval 50"/>
              <p:cNvSpPr>
                <a:spLocks noChangeAspect="1" noChangeArrowheads="1"/>
              </p:cNvSpPr>
              <p:nvPr>
                <p:custDataLst>
                  <p:tags r:id="rId30"/>
                </p:custDataLst>
              </p:nvPr>
            </p:nvSpPr>
            <p:spPr bwMode="auto">
              <a:xfrm>
                <a:off x="4495" y="1440"/>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6" name="Oval 51"/>
              <p:cNvSpPr>
                <a:spLocks noChangeAspect="1" noChangeArrowheads="1"/>
              </p:cNvSpPr>
              <p:nvPr>
                <p:custDataLst>
                  <p:tags r:id="rId31"/>
                </p:custDataLst>
              </p:nvPr>
            </p:nvSpPr>
            <p:spPr bwMode="auto">
              <a:xfrm>
                <a:off x="4495" y="1440"/>
                <a:ext cx="160" cy="160"/>
              </a:xfrm>
              <a:prstGeom prst="arc">
                <a:avLst>
                  <a:gd name="adj1" fmla="val 16200000"/>
                  <a:gd name="adj2" fmla="val 162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7" name="MoonLegend3"/>
            <p:cNvGrpSpPr>
              <a:grpSpLocks noChangeAspect="1"/>
            </p:cNvGrpSpPr>
            <p:nvPr>
              <p:custDataLst>
                <p:tags r:id="rId27"/>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28"/>
                </p:custDataLst>
              </p:nvPr>
            </p:nvSpPr>
            <p:spPr bwMode="auto">
              <a:xfrm>
                <a:off x="4495" y="1198"/>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4" name="Arc 48"/>
              <p:cNvSpPr>
                <a:spLocks noChangeAspect="1"/>
              </p:cNvSpPr>
              <p:nvPr>
                <p:custDataLst>
                  <p:tags r:id="rId29"/>
                </p:custDataLst>
              </p:nvPr>
            </p:nvSpPr>
            <p:spPr bwMode="auto">
              <a:xfrm>
                <a:off x="4495" y="1198"/>
                <a:ext cx="160" cy="160"/>
              </a:xfrm>
              <a:prstGeom prst="arc">
                <a:avLst>
                  <a:gd name="adj1" fmla="val 16200000"/>
                  <a:gd name="adj2" fmla="val 54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sp>
          <p:nvSpPr>
            <p:cNvPr id="48" name="Legend1"/>
            <p:cNvSpPr>
              <a:spLocks noChangeArrowheads="1"/>
            </p:cNvSpPr>
            <p:nvPr/>
          </p:nvSpPr>
          <p:spPr bwMode="auto">
            <a:xfrm>
              <a:off x="8089900" y="263525"/>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9" name="Legend2"/>
            <p:cNvSpPr>
              <a:spLocks noChangeArrowheads="1"/>
            </p:cNvSpPr>
            <p:nvPr/>
          </p:nvSpPr>
          <p:spPr bwMode="auto">
            <a:xfrm>
              <a:off x="8089900" y="538163"/>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0" name="Legend3"/>
            <p:cNvSpPr>
              <a:spLocks noChangeArrowheads="1"/>
            </p:cNvSpPr>
            <p:nvPr/>
          </p:nvSpPr>
          <p:spPr bwMode="auto">
            <a:xfrm>
              <a:off x="8089900" y="812802"/>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1" name="Legend4"/>
            <p:cNvSpPr>
              <a:spLocks noChangeArrowheads="1"/>
            </p:cNvSpPr>
            <p:nvPr/>
          </p:nvSpPr>
          <p:spPr bwMode="auto">
            <a:xfrm>
              <a:off x="8089900" y="1084265"/>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2" name="Legend5"/>
            <p:cNvSpPr>
              <a:spLocks noChangeArrowheads="1"/>
            </p:cNvSpPr>
            <p:nvPr/>
          </p:nvSpPr>
          <p:spPr bwMode="auto">
            <a:xfrm>
              <a:off x="8089900" y="1360490"/>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67" name="Moon" hidden="1"/>
          <p:cNvGrpSpPr/>
          <p:nvPr>
            <p:custDataLst>
              <p:tags r:id="rId22"/>
            </p:custDataLst>
          </p:nvPr>
        </p:nvGrpSpPr>
        <p:grpSpPr bwMode="auto">
          <a:xfrm>
            <a:off x="9727220" y="1547062"/>
            <a:ext cx="251941" cy="254000"/>
            <a:chOff x="762000" y="1270000"/>
            <a:chExt cx="254000" cy="254000"/>
          </a:xfrm>
        </p:grpSpPr>
        <p:sp>
          <p:nvSpPr>
            <p:cNvPr id="68" name="Oval 67"/>
            <p:cNvSpPr/>
            <p:nvPr/>
          </p:nvSpPr>
          <p:spPr bwMode="auto">
            <a:xfrm>
              <a:off x="762000" y="1270000"/>
              <a:ext cx="254000" cy="254000"/>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32962" fontAlgn="base">
                <a:spcBef>
                  <a:spcPct val="0"/>
                </a:spcBef>
                <a:spcAft>
                  <a:spcPct val="0"/>
                </a:spcAft>
                <a:defRPr/>
              </a:pPr>
              <a:endParaRPr lang="en-US" sz="1400" dirty="0">
                <a:solidFill>
                  <a:srgbClr val="FFFFFF"/>
                </a:solidFill>
                <a:sym typeface="Calibri" panose="020F0502020204030204" pitchFamily="34" charset="0"/>
              </a:endParaRPr>
            </a:p>
          </p:txBody>
        </p:sp>
        <p:sp>
          <p:nvSpPr>
            <p:cNvPr id="69" name="Arc 68"/>
            <p:cNvSpPr/>
            <p:nvPr/>
          </p:nvSpPr>
          <p:spPr bwMode="auto">
            <a:xfrm>
              <a:off x="762000" y="1270000"/>
              <a:ext cx="254000" cy="254000"/>
            </a:xfrm>
            <a:prstGeom prst="arc">
              <a:avLst/>
            </a:prstGeom>
            <a:solidFill>
              <a:schemeClr val="bg2"/>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962" fontAlgn="base">
                <a:spcBef>
                  <a:spcPct val="0"/>
                </a:spcBef>
                <a:spcAft>
                  <a:spcPct val="0"/>
                </a:spcAft>
                <a:defRPr/>
              </a:pPr>
              <a:endParaRPr lang="en-US" sz="1600" dirty="0">
                <a:solidFill>
                  <a:srgbClr val="000000"/>
                </a:solidFill>
                <a:sym typeface="Calibri" panose="020F0502020204030204" pitchFamily="34" charset="0"/>
              </a:endParaRPr>
            </a:p>
          </p:txBody>
        </p:sp>
      </p:grpSp>
      <p:grpSp>
        <p:nvGrpSpPr>
          <p:cNvPr id="4" name="Slide Elements" hidden="1"/>
          <p:cNvGrpSpPr>
            <a:grpSpLocks/>
          </p:cNvGrpSpPr>
          <p:nvPr/>
        </p:nvGrpSpPr>
        <p:grpSpPr bwMode="auto">
          <a:xfrm>
            <a:off x="1639349" y="6393381"/>
            <a:ext cx="9791505" cy="316534"/>
            <a:chOff x="119063" y="6439662"/>
            <a:chExt cx="8618537" cy="191722"/>
          </a:xfrm>
        </p:grpSpPr>
        <p:sp>
          <p:nvSpPr>
            <p:cNvPr id="13" name="4. Footnote"/>
            <p:cNvSpPr txBox="1">
              <a:spLocks noChangeArrowheads="1"/>
            </p:cNvSpPr>
            <p:nvPr/>
          </p:nvSpPr>
          <p:spPr bwMode="auto">
            <a:xfrm>
              <a:off x="119063" y="6439662"/>
              <a:ext cx="8618537" cy="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1437" indent="-71437" fontAlgn="base">
                <a:spcBef>
                  <a:spcPct val="0"/>
                </a:spcBef>
                <a:spcAft>
                  <a:spcPct val="0"/>
                </a:spcAft>
                <a:defRPr lang="x-none"/>
              </a:pPr>
              <a:r>
                <a:rPr lang="en-US" sz="918" dirty="0">
                  <a:solidFill>
                    <a:srgbClr val="000000"/>
                  </a:solidFill>
                  <a:latin typeface="Calibri" panose="020F0502020204030204" pitchFamily="34" charset="0"/>
                  <a:sym typeface="Calibri" panose="020F0502020204030204" pitchFamily="34" charset="0"/>
                </a:rPr>
                <a:t>1 Footnote</a:t>
              </a:r>
            </a:p>
          </p:txBody>
        </p:sp>
        <p:sp>
          <p:nvSpPr>
            <p:cNvPr id="14" name="5. Source"/>
            <p:cNvSpPr>
              <a:spLocks noChangeArrowheads="1"/>
            </p:cNvSpPr>
            <p:nvPr/>
          </p:nvSpPr>
          <p:spPr bwMode="auto">
            <a:xfrm>
              <a:off x="119063" y="6544088"/>
              <a:ext cx="8618365" cy="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00048" indent="-400048" defTabSz="895347" fontAlgn="base">
                <a:spcBef>
                  <a:spcPct val="0"/>
                </a:spcBef>
                <a:spcAft>
                  <a:spcPct val="0"/>
                </a:spcAft>
                <a:tabLst>
                  <a:tab pos="612773" algn="l"/>
                </a:tabLst>
                <a:defRPr/>
              </a:pPr>
              <a:r>
                <a:rPr lang="en-US" sz="918" dirty="0">
                  <a:solidFill>
                    <a:srgbClr val="000000"/>
                  </a:solidFill>
                  <a:sym typeface="Calibri" panose="020F0502020204030204" pitchFamily="34" charset="0"/>
                </a:rPr>
                <a:t>SOURCE : Source</a:t>
              </a:r>
            </a:p>
          </p:txBody>
        </p:sp>
      </p:grpSp>
      <p:sp>
        <p:nvSpPr>
          <p:cNvPr id="86" name="Rettangolo 9">
            <a:extLst>
              <a:ext uri="{FF2B5EF4-FFF2-40B4-BE49-F238E27FC236}">
                <a16:creationId xmlns:a16="http://schemas.microsoft.com/office/drawing/2014/main" id="{F1399F1A-6F8D-423F-8125-8D4847A42AFF}"/>
              </a:ext>
            </a:extLst>
          </p:cNvPr>
          <p:cNvSpPr/>
          <p:nvPr/>
        </p:nvSpPr>
        <p:spPr>
          <a:xfrm>
            <a:off x="11711119"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98" name="Group 4">
            <a:extLst>
              <a:ext uri="{FF2B5EF4-FFF2-40B4-BE49-F238E27FC236}">
                <a16:creationId xmlns:a16="http://schemas.microsoft.com/office/drawing/2014/main" id="{4F66F3EB-1150-47DF-B924-796E77377D7B}"/>
              </a:ext>
            </a:extLst>
          </p:cNvPr>
          <p:cNvGrpSpPr>
            <a:grpSpLocks noChangeAspect="1"/>
          </p:cNvGrpSpPr>
          <p:nvPr/>
        </p:nvGrpSpPr>
        <p:grpSpPr bwMode="auto">
          <a:xfrm>
            <a:off x="11780403" y="92264"/>
            <a:ext cx="353196" cy="239190"/>
            <a:chOff x="-560" y="-1287"/>
            <a:chExt cx="6379" cy="4320"/>
          </a:xfrm>
        </p:grpSpPr>
        <p:sp>
          <p:nvSpPr>
            <p:cNvPr id="99" name="AutoShape 3">
              <a:extLst>
                <a:ext uri="{FF2B5EF4-FFF2-40B4-BE49-F238E27FC236}">
                  <a16:creationId xmlns:a16="http://schemas.microsoft.com/office/drawing/2014/main" id="{D40E63AC-5A9B-4521-B5CA-C9ED04BA2B79}"/>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0" name="Rectangle 5">
              <a:extLst>
                <a:ext uri="{FF2B5EF4-FFF2-40B4-BE49-F238E27FC236}">
                  <a16:creationId xmlns:a16="http://schemas.microsoft.com/office/drawing/2014/main" id="{9094E444-D7D0-46C8-A505-6D59A303380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1" name="Freeform 6">
              <a:extLst>
                <a:ext uri="{FF2B5EF4-FFF2-40B4-BE49-F238E27FC236}">
                  <a16:creationId xmlns:a16="http://schemas.microsoft.com/office/drawing/2014/main" id="{00BA6BE2-B07B-45C1-A24C-772387F5B351}"/>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2" name="Freeform 7">
              <a:extLst>
                <a:ext uri="{FF2B5EF4-FFF2-40B4-BE49-F238E27FC236}">
                  <a16:creationId xmlns:a16="http://schemas.microsoft.com/office/drawing/2014/main" id="{EA246AE0-C69D-4C47-92BD-7C9E1654AAD6}"/>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3" name="Freeform 8">
              <a:extLst>
                <a:ext uri="{FF2B5EF4-FFF2-40B4-BE49-F238E27FC236}">
                  <a16:creationId xmlns:a16="http://schemas.microsoft.com/office/drawing/2014/main" id="{8452FB28-BA78-4BCA-A413-C9B485A6B6B7}"/>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4" name="Freeform 9">
              <a:extLst>
                <a:ext uri="{FF2B5EF4-FFF2-40B4-BE49-F238E27FC236}">
                  <a16:creationId xmlns:a16="http://schemas.microsoft.com/office/drawing/2014/main" id="{5CBF253E-2D8E-4BD1-B1A9-97B9B1A6FBEF}"/>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
        <p:nvSpPr>
          <p:cNvPr id="63" name="Slide Number"/>
          <p:cNvSpPr txBox="1">
            <a:spLocks/>
          </p:cNvSpPr>
          <p:nvPr/>
        </p:nvSpPr>
        <p:spPr bwMode="auto">
          <a:xfrm>
            <a:off x="11780403" y="6551327"/>
            <a:ext cx="306520" cy="160154"/>
          </a:xfrm>
          <a:prstGeom prst="rect">
            <a:avLst/>
          </a:prstGeom>
        </p:spPr>
        <p:txBody>
          <a:bodyPr vert="horz" wrap="square" lIns="0" tIns="0" rIns="0" bIns="0" rtlCol="0" anchor="ctr">
            <a:spAutoFit/>
          </a:bodyPr>
          <a:lstStyle>
            <a:defPPr>
              <a:defRPr lang="x-none"/>
            </a:defPPr>
            <a:lvl1pPr>
              <a:defRPr lang="x-none" sz="1000" baseline="0">
                <a:latin typeface="+mn-lt"/>
              </a:defRPr>
            </a:lvl1pPr>
          </a:lstStyle>
          <a:p>
            <a:pPr algn="ctr" defTabSz="932962" fontAlgn="base">
              <a:spcBef>
                <a:spcPct val="0"/>
              </a:spcBef>
              <a:spcAft>
                <a:spcPct val="0"/>
              </a:spcAft>
              <a:defRPr/>
            </a:pPr>
            <a:fld id="{42C328C1-A84F-4A39-A664-DBA00541A8C6}" type="slidenum">
              <a:rPr lang="en-US" sz="1020" smtClean="0">
                <a:solidFill>
                  <a:srgbClr val="FFFFFF"/>
                </a:solidFill>
                <a:sym typeface="Calibri" panose="020F0502020204030204" pitchFamily="34" charset="0"/>
              </a:rPr>
              <a:pPr algn="ctr" defTabSz="932962" fontAlgn="base">
                <a:spcBef>
                  <a:spcPct val="0"/>
                </a:spcBef>
                <a:spcAft>
                  <a:spcPct val="0"/>
                </a:spcAft>
                <a:defRPr/>
              </a:pPr>
              <a:t>‹N›</a:t>
            </a:fld>
            <a:endParaRPr lang="en-US" sz="1020" dirty="0">
              <a:solidFill>
                <a:srgbClr val="FFFFFF"/>
              </a:solidFill>
              <a:sym typeface="Calibri" panose="020F0502020204030204" pitchFamily="34" charset="0"/>
            </a:endParaRPr>
          </a:p>
        </p:txBody>
      </p:sp>
      <p:grpSp>
        <p:nvGrpSpPr>
          <p:cNvPr id="66" name="McKSticker" hidden="1">
            <a:extLst>
              <a:ext uri="{FF2B5EF4-FFF2-40B4-BE49-F238E27FC236}">
                <a16:creationId xmlns:a16="http://schemas.microsoft.com/office/drawing/2014/main" id="{96625DAE-DA2D-43E7-BAEE-4AFB00A5EB38}"/>
              </a:ext>
            </a:extLst>
          </p:cNvPr>
          <p:cNvGrpSpPr/>
          <p:nvPr/>
        </p:nvGrpSpPr>
        <p:grpSpPr bwMode="gray">
          <a:xfrm>
            <a:off x="10915253" y="240864"/>
            <a:ext cx="553810" cy="220474"/>
            <a:chOff x="8197998" y="285750"/>
            <a:chExt cx="542777" cy="216085"/>
          </a:xfrm>
        </p:grpSpPr>
        <p:sp>
          <p:nvSpPr>
            <p:cNvPr id="70" name="StickerRectangle">
              <a:extLst>
                <a:ext uri="{FF2B5EF4-FFF2-40B4-BE49-F238E27FC236}">
                  <a16:creationId xmlns:a16="http://schemas.microsoft.com/office/drawing/2014/main" id="{9707832B-8320-4CDF-AB5F-F49F45384AB7}"/>
                </a:ext>
              </a:extLst>
            </p:cNvPr>
            <p:cNvSpPr>
              <a:spLocks noChangeArrowheads="1"/>
            </p:cNvSpPr>
            <p:nvPr/>
          </p:nvSpPr>
          <p:spPr bwMode="gray">
            <a:xfrm>
              <a:off x="8197998" y="285750"/>
              <a:ext cx="542777"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2960"/>
                </a:buClr>
                <a:defRPr/>
              </a:pPr>
              <a:r>
                <a:rPr lang="en-US" sz="1224" dirty="0">
                  <a:solidFill>
                    <a:srgbClr val="7F7F7F"/>
                  </a:solidFill>
                </a:rPr>
                <a:t>STICKER</a:t>
              </a:r>
            </a:p>
          </p:txBody>
        </p:sp>
        <p:cxnSp>
          <p:nvCxnSpPr>
            <p:cNvPr id="71" name="AutoShape 31">
              <a:extLst>
                <a:ext uri="{FF2B5EF4-FFF2-40B4-BE49-F238E27FC236}">
                  <a16:creationId xmlns:a16="http://schemas.microsoft.com/office/drawing/2014/main" id="{453502E3-738F-4254-ACA5-09A60681DD29}"/>
                </a:ext>
              </a:extLst>
            </p:cNvPr>
            <p:cNvCxnSpPr>
              <a:cxnSpLocks noChangeShapeType="1"/>
              <a:stCxn id="70" idx="2"/>
              <a:endCxn id="70" idx="4"/>
            </p:cNvCxnSpPr>
            <p:nvPr/>
          </p:nvCxnSpPr>
          <p:spPr bwMode="gray">
            <a:xfrm>
              <a:off x="8197998" y="285750"/>
              <a:ext cx="0" cy="216085"/>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72" name="AutoShape 32">
              <a:extLst>
                <a:ext uri="{FF2B5EF4-FFF2-40B4-BE49-F238E27FC236}">
                  <a16:creationId xmlns:a16="http://schemas.microsoft.com/office/drawing/2014/main" id="{C985702B-FF3A-46C5-832A-F1BDF19A86D1}"/>
                </a:ext>
              </a:extLst>
            </p:cNvPr>
            <p:cNvCxnSpPr>
              <a:cxnSpLocks noChangeShapeType="1"/>
              <a:stCxn id="70" idx="4"/>
              <a:endCxn id="70" idx="6"/>
            </p:cNvCxnSpPr>
            <p:nvPr/>
          </p:nvCxnSpPr>
          <p:spPr bwMode="gray">
            <a:xfrm>
              <a:off x="8197998" y="501835"/>
              <a:ext cx="542777"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7964162"/>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9" r:id="rId17"/>
    <p:sldLayoutId id="2147484212" r:id="rId18"/>
  </p:sldLayoutIdLst>
  <p:hf sldNum="0" hdr="0" dt="0"/>
  <p:txStyles>
    <p:titleStyle>
      <a:lvl1pPr algn="l" defTabSz="895347" rtl="0" eaLnBrk="1" fontAlgn="base" hangingPunct="1">
        <a:spcBef>
          <a:spcPct val="0"/>
        </a:spcBef>
        <a:spcAft>
          <a:spcPct val="0"/>
        </a:spcAft>
        <a:tabLst>
          <a:tab pos="269873" algn="l"/>
        </a:tabLst>
        <a:defRPr lang="x-none" sz="2857" b="1" baseline="0">
          <a:solidFill>
            <a:schemeClr val="tx2"/>
          </a:solidFill>
          <a:latin typeface="Calibri" panose="020F0502020204030204" pitchFamily="34" charset="0"/>
          <a:ea typeface="+mj-ea"/>
          <a:cs typeface="+mj-cs"/>
          <a:sym typeface="Calibri" panose="020F0502020204030204" pitchFamily="34" charset="0"/>
        </a:defRPr>
      </a:lvl1pPr>
      <a:lvl2pPr algn="l" defTabSz="895347" rtl="0" eaLnBrk="1" fontAlgn="base" hangingPunct="1">
        <a:spcBef>
          <a:spcPct val="0"/>
        </a:spcBef>
        <a:spcAft>
          <a:spcPct val="0"/>
        </a:spcAft>
        <a:defRPr lang="x-none" sz="1900" b="1">
          <a:solidFill>
            <a:schemeClr val="tx2"/>
          </a:solidFill>
          <a:latin typeface="Arial" charset="0"/>
        </a:defRPr>
      </a:lvl2pPr>
      <a:lvl3pPr algn="l" defTabSz="895347" rtl="0" eaLnBrk="1" fontAlgn="base" hangingPunct="1">
        <a:spcBef>
          <a:spcPct val="0"/>
        </a:spcBef>
        <a:spcAft>
          <a:spcPct val="0"/>
        </a:spcAft>
        <a:defRPr lang="x-none" sz="1900" b="1">
          <a:solidFill>
            <a:schemeClr val="tx2"/>
          </a:solidFill>
          <a:latin typeface="Arial" charset="0"/>
        </a:defRPr>
      </a:lvl3pPr>
      <a:lvl4pPr algn="l" defTabSz="895347" rtl="0" eaLnBrk="1" fontAlgn="base" hangingPunct="1">
        <a:spcBef>
          <a:spcPct val="0"/>
        </a:spcBef>
        <a:spcAft>
          <a:spcPct val="0"/>
        </a:spcAft>
        <a:defRPr lang="x-none" sz="1900" b="1">
          <a:solidFill>
            <a:schemeClr val="tx2"/>
          </a:solidFill>
          <a:latin typeface="Arial" charset="0"/>
        </a:defRPr>
      </a:lvl4pPr>
      <a:lvl5pPr algn="l" defTabSz="895347" rtl="0" eaLnBrk="1" fontAlgn="base" hangingPunct="1">
        <a:spcBef>
          <a:spcPct val="0"/>
        </a:spcBef>
        <a:spcAft>
          <a:spcPct val="0"/>
        </a:spcAft>
        <a:defRPr lang="x-none" sz="1900" b="1">
          <a:solidFill>
            <a:schemeClr val="tx2"/>
          </a:solidFill>
          <a:latin typeface="Arial" charset="0"/>
        </a:defRPr>
      </a:lvl5pPr>
      <a:lvl6pPr marL="457198" algn="l" defTabSz="895347" rtl="0" eaLnBrk="1" fontAlgn="base" hangingPunct="1">
        <a:spcBef>
          <a:spcPct val="0"/>
        </a:spcBef>
        <a:spcAft>
          <a:spcPct val="0"/>
        </a:spcAft>
        <a:defRPr lang="x-none" sz="1900" b="1">
          <a:solidFill>
            <a:schemeClr val="tx2"/>
          </a:solidFill>
          <a:latin typeface="Arial" charset="0"/>
        </a:defRPr>
      </a:lvl6pPr>
      <a:lvl7pPr marL="914396" algn="l" defTabSz="895347" rtl="0" eaLnBrk="1" fontAlgn="base" hangingPunct="1">
        <a:spcBef>
          <a:spcPct val="0"/>
        </a:spcBef>
        <a:spcAft>
          <a:spcPct val="0"/>
        </a:spcAft>
        <a:defRPr lang="x-none" sz="1900" b="1">
          <a:solidFill>
            <a:schemeClr val="tx2"/>
          </a:solidFill>
          <a:latin typeface="Arial" charset="0"/>
        </a:defRPr>
      </a:lvl7pPr>
      <a:lvl8pPr marL="1371594" algn="l" defTabSz="895347" rtl="0" eaLnBrk="1" fontAlgn="base" hangingPunct="1">
        <a:spcBef>
          <a:spcPct val="0"/>
        </a:spcBef>
        <a:spcAft>
          <a:spcPct val="0"/>
        </a:spcAft>
        <a:defRPr lang="x-none" sz="1900" b="1">
          <a:solidFill>
            <a:schemeClr val="tx2"/>
          </a:solidFill>
          <a:latin typeface="Arial" charset="0"/>
        </a:defRPr>
      </a:lvl8pPr>
      <a:lvl9pPr marL="1828793" algn="l" defTabSz="895347" rtl="0" eaLnBrk="1" fontAlgn="base" hangingPunct="1">
        <a:spcBef>
          <a:spcPct val="0"/>
        </a:spcBef>
        <a:spcAft>
          <a:spcPct val="0"/>
        </a:spcAft>
        <a:defRPr lang="x-none" sz="1900" b="1">
          <a:solidFill>
            <a:schemeClr val="tx2"/>
          </a:solidFill>
          <a:latin typeface="Arial" charset="0"/>
        </a:defRPr>
      </a:lvl9pPr>
    </p:titleStyle>
    <p:bodyStyle>
      <a:lvl1pPr marL="0" indent="0" algn="l" defTabSz="913526" rtl="0" eaLnBrk="1" fontAlgn="base" latinLnBrk="0" hangingPunct="1">
        <a:lnSpc>
          <a:spcPct val="95000"/>
        </a:lnSpc>
        <a:spcBef>
          <a:spcPct val="0"/>
        </a:spcBef>
        <a:spcAft>
          <a:spcPct val="0"/>
        </a:spcAft>
        <a:buClr>
          <a:schemeClr val="tx2"/>
        </a:buClr>
        <a:buSzPct val="100000"/>
        <a:defRPr lang="en-US" sz="1837" baseline="0" dirty="0">
          <a:solidFill>
            <a:schemeClr val="tx1"/>
          </a:solidFill>
          <a:latin typeface="Calibri" panose="020F0502020204030204" pitchFamily="34" charset="0"/>
          <a:ea typeface="+mn-ea"/>
          <a:cs typeface="+mn-cs"/>
          <a:sym typeface="Calibri" panose="020F0502020204030204" pitchFamily="34" charset="0"/>
        </a:defRPr>
      </a:lvl1pPr>
      <a:lvl2pPr marL="182880" indent="-182880" algn="l" defTabSz="913526" rtl="0" eaLnBrk="1" fontAlgn="base" latinLnBrk="0" hangingPunct="1">
        <a:lnSpc>
          <a:spcPct val="95000"/>
        </a:lnSpc>
        <a:spcBef>
          <a:spcPct val="0"/>
        </a:spcBef>
        <a:spcAft>
          <a:spcPct val="0"/>
        </a:spcAft>
        <a:buClr>
          <a:schemeClr val="tx2"/>
        </a:buClr>
        <a:buSzPct val="100000"/>
        <a:buFont typeface="Arial" panose="020B060402020202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2pPr>
      <a:lvl3pPr marL="356614" indent="-182880" algn="l" defTabSz="913526" rtl="0" eaLnBrk="1" fontAlgn="base" latinLnBrk="0" hangingPunct="1">
        <a:lnSpc>
          <a:spcPct val="95000"/>
        </a:lnSpc>
        <a:spcBef>
          <a:spcPct val="0"/>
        </a:spcBef>
        <a:spcAft>
          <a:spcPct val="0"/>
        </a:spcAft>
        <a:buClr>
          <a:schemeClr val="tx2"/>
        </a:buClr>
        <a:buSzPct val="100000"/>
        <a:buFont typeface="Calibri" panose="020F050202020403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3pPr>
      <a:lvl4pPr marL="539494" indent="-182880" algn="l" defTabSz="913526" rtl="0" eaLnBrk="1" fontAlgn="base" latinLnBrk="0" hangingPunct="1">
        <a:lnSpc>
          <a:spcPct val="95000"/>
        </a:lnSpc>
        <a:spcBef>
          <a:spcPct val="0"/>
        </a:spcBef>
        <a:spcAft>
          <a:spcPct val="0"/>
        </a:spcAft>
        <a:buClr>
          <a:schemeClr val="tx2"/>
        </a:buClr>
        <a:buSzPct val="100000"/>
        <a:buFont typeface="Arial" panose="020B060402020202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4pPr>
      <a:lvl5pPr marL="722373" indent="-182880" algn="l" defTabSz="913526" rtl="0" eaLnBrk="1" fontAlgn="base" latinLnBrk="0" hangingPunct="1">
        <a:lnSpc>
          <a:spcPct val="95000"/>
        </a:lnSpc>
        <a:spcBef>
          <a:spcPct val="0"/>
        </a:spcBef>
        <a:spcAft>
          <a:spcPct val="0"/>
        </a:spcAft>
        <a:buClr>
          <a:schemeClr val="tx2"/>
        </a:buClr>
        <a:buSzPct val="100000"/>
        <a:buFont typeface="Calibri" panose="020F050202020403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5pPr>
      <a:lvl6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396" rtl="0" eaLnBrk="1" latinLnBrk="0" hangingPunct="1">
        <a:defRPr lang="x-none" sz="1800" kern="1200">
          <a:solidFill>
            <a:schemeClr val="tx1"/>
          </a:solidFill>
          <a:latin typeface="+mn-lt"/>
          <a:ea typeface="+mn-ea"/>
          <a:cs typeface="+mn-cs"/>
        </a:defRPr>
      </a:lvl1pPr>
      <a:lvl2pPr marL="457198" algn="l" defTabSz="914396" rtl="0" eaLnBrk="1" latinLnBrk="0" hangingPunct="1">
        <a:defRPr lang="x-none" sz="1800" kern="1200">
          <a:solidFill>
            <a:schemeClr val="tx1"/>
          </a:solidFill>
          <a:latin typeface="+mn-lt"/>
          <a:ea typeface="+mn-ea"/>
          <a:cs typeface="+mn-cs"/>
        </a:defRPr>
      </a:lvl2pPr>
      <a:lvl3pPr marL="914396" algn="l" defTabSz="914396" rtl="0" eaLnBrk="1" latinLnBrk="0" hangingPunct="1">
        <a:defRPr lang="x-none" sz="1800" kern="1200">
          <a:solidFill>
            <a:schemeClr val="tx1"/>
          </a:solidFill>
          <a:latin typeface="+mn-lt"/>
          <a:ea typeface="+mn-ea"/>
          <a:cs typeface="+mn-cs"/>
        </a:defRPr>
      </a:lvl3pPr>
      <a:lvl4pPr marL="1371594" algn="l" defTabSz="914396" rtl="0" eaLnBrk="1" latinLnBrk="0" hangingPunct="1">
        <a:defRPr lang="x-none" sz="1800" kern="1200">
          <a:solidFill>
            <a:schemeClr val="tx1"/>
          </a:solidFill>
          <a:latin typeface="+mn-lt"/>
          <a:ea typeface="+mn-ea"/>
          <a:cs typeface="+mn-cs"/>
        </a:defRPr>
      </a:lvl4pPr>
      <a:lvl5pPr marL="1828793" algn="l" defTabSz="914396" rtl="0" eaLnBrk="1" latinLnBrk="0" hangingPunct="1">
        <a:defRPr lang="x-none" sz="1800" kern="1200">
          <a:solidFill>
            <a:schemeClr val="tx1"/>
          </a:solidFill>
          <a:latin typeface="+mn-lt"/>
          <a:ea typeface="+mn-ea"/>
          <a:cs typeface="+mn-cs"/>
        </a:defRPr>
      </a:lvl5pPr>
      <a:lvl6pPr marL="2285991" algn="l" defTabSz="914396" rtl="0" eaLnBrk="1" latinLnBrk="0" hangingPunct="1">
        <a:defRPr lang="x-none" sz="1800" kern="1200">
          <a:solidFill>
            <a:schemeClr val="tx1"/>
          </a:solidFill>
          <a:latin typeface="+mn-lt"/>
          <a:ea typeface="+mn-ea"/>
          <a:cs typeface="+mn-cs"/>
        </a:defRPr>
      </a:lvl6pPr>
      <a:lvl7pPr marL="2743189" algn="l" defTabSz="914396" rtl="0" eaLnBrk="1" latinLnBrk="0" hangingPunct="1">
        <a:defRPr lang="x-none" sz="1800" kern="1200">
          <a:solidFill>
            <a:schemeClr val="tx1"/>
          </a:solidFill>
          <a:latin typeface="+mn-lt"/>
          <a:ea typeface="+mn-ea"/>
          <a:cs typeface="+mn-cs"/>
        </a:defRPr>
      </a:lvl7pPr>
      <a:lvl8pPr marL="3200387" algn="l" defTabSz="914396" rtl="0" eaLnBrk="1" latinLnBrk="0" hangingPunct="1">
        <a:defRPr lang="x-none" sz="1800" kern="1200">
          <a:solidFill>
            <a:schemeClr val="tx1"/>
          </a:solidFill>
          <a:latin typeface="+mn-lt"/>
          <a:ea typeface="+mn-ea"/>
          <a:cs typeface="+mn-cs"/>
        </a:defRPr>
      </a:lvl8pPr>
      <a:lvl9pPr marL="3657586" algn="l" defTabSz="914396"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FFFFFF"/>
                </a:solidFill>
              </a:rPr>
              <a:pPr defTabSz="1219170"/>
              <a:t>‹N›</a:t>
            </a:fld>
            <a:endParaRPr lang="it-IT" dirty="0">
              <a:solidFill>
                <a:srgbClr val="FFFFFF"/>
              </a:solidFill>
            </a:endParaRPr>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pic>
        <p:nvPicPr>
          <p:cNvPr id="3" name="Immagine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7683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FFFFFF"/>
                </a:solidFill>
              </a:rPr>
              <a:pPr defTabSz="1219170"/>
              <a:t>‹N›</a:t>
            </a:fld>
            <a:endParaRPr lang="it-IT" dirty="0">
              <a:solidFill>
                <a:srgbClr val="FFFFFF"/>
              </a:solidFill>
            </a:endParaRPr>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pic>
        <p:nvPicPr>
          <p:cNvPr id="3" name="Immagin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graphicFrame>
        <p:nvGraphicFramePr>
          <p:cNvPr id="18" name="Oggetto 17" hidden="1"/>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25" imgW="470" imgH="469" progId="TCLayout.ActiveDocument.1">
                  <p:embed/>
                </p:oleObj>
              </mc:Choice>
              <mc:Fallback>
                <p:oleObj name="Diapositiva think-cell" r:id="rId25" imgW="470" imgH="469"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pic>
        <p:nvPicPr>
          <p:cNvPr id="19" name="Immagine 18"/>
          <p:cNvPicPr>
            <a:picLocks noChangeAspect="1"/>
          </p:cNvPicPr>
          <p:nvPr userDrawn="1"/>
        </p:nvPicPr>
        <p:blipFill>
          <a:blip r:embed="rId27"/>
          <a:stretch>
            <a:fillRect/>
          </a:stretch>
        </p:blipFill>
        <p:spPr>
          <a:xfrm>
            <a:off x="-28282" y="4032501"/>
            <a:ext cx="11908093" cy="2120669"/>
          </a:xfrm>
          <a:prstGeom prst="rect">
            <a:avLst/>
          </a:prstGeom>
        </p:spPr>
      </p:pic>
      <p:sp>
        <p:nvSpPr>
          <p:cNvPr id="22" name="Rettangolo 21">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Tree>
    <p:extLst>
      <p:ext uri="{BB962C8B-B14F-4D97-AF65-F5344CB8AC3E}">
        <p14:creationId xmlns:p14="http://schemas.microsoft.com/office/powerpoint/2010/main" val="25823549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2"/>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40" imgW="360" imgH="360" progId="">
                  <p:embed/>
                </p:oleObj>
              </mc:Choice>
              <mc:Fallback>
                <p:oleObj name="think-cell Slide" r:id="rId40" imgW="360" imgH="360" progId="">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3"/>
            </p:custDataLst>
          </p:nvPr>
        </p:nvSpPr>
        <p:spPr>
          <a:xfrm>
            <a:off x="0" y="0"/>
            <a:ext cx="161977" cy="1619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32962" fontAlgn="base">
              <a:spcBef>
                <a:spcPct val="0"/>
              </a:spcBef>
              <a:spcAft>
                <a:spcPct val="0"/>
              </a:spcAft>
              <a:defRPr/>
            </a:pPr>
            <a:endParaRPr lang="en-US" sz="2857" b="1" dirty="0" err="1">
              <a:solidFill>
                <a:srgbClr val="FFFFFF"/>
              </a:solidFill>
              <a:sym typeface="Calibri" panose="020F0502020204030204" pitchFamily="34" charset="0"/>
            </a:endParaRPr>
          </a:p>
        </p:txBody>
      </p:sp>
      <p:sp>
        <p:nvSpPr>
          <p:cNvPr id="19" name="Title Placeholder 2"/>
          <p:cNvSpPr>
            <a:spLocks noGrp="1" noChangeArrowheads="1"/>
          </p:cNvSpPr>
          <p:nvPr>
            <p:ph type="title"/>
          </p:nvPr>
        </p:nvSpPr>
        <p:spPr bwMode="auto">
          <a:xfrm>
            <a:off x="328417" y="210488"/>
            <a:ext cx="11156771"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auto">
          <a:xfrm>
            <a:off x="328417" y="77304"/>
            <a:ext cx="492312"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962" fontAlgn="base">
              <a:spcBef>
                <a:spcPct val="0"/>
              </a:spcBef>
              <a:spcAft>
                <a:spcPct val="0"/>
              </a:spcAft>
              <a:defRPr/>
            </a:pPr>
            <a:r>
              <a:rPr lang="en-US" sz="1020" cap="all" dirty="0">
                <a:solidFill>
                  <a:srgbClr val="FFFFFF">
                    <a:lumMod val="50000"/>
                  </a:srgbClr>
                </a:solidFill>
                <a:sym typeface="Calibri" panose="020F0502020204030204" pitchFamily="34" charset="0"/>
              </a:rPr>
              <a:t>TRACKER</a:t>
            </a:r>
          </a:p>
        </p:txBody>
      </p:sp>
      <p:sp>
        <p:nvSpPr>
          <p:cNvPr id="11" name="3. Unit of measure" hidden="1"/>
          <p:cNvSpPr txBox="1">
            <a:spLocks noChangeArrowheads="1"/>
          </p:cNvSpPr>
          <p:nvPr/>
        </p:nvSpPr>
        <p:spPr bwMode="auto">
          <a:xfrm>
            <a:off x="328417" y="712932"/>
            <a:ext cx="1144117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lang="en-US" sz="2041" dirty="0">
                <a:solidFill>
                  <a:srgbClr val="7F7F7F"/>
                </a:solidFill>
                <a:latin typeface="Calibri" panose="020F0502020204030204" pitchFamily="34" charset="0"/>
                <a:sym typeface="Calibri" panose="020F0502020204030204" pitchFamily="34" charset="0"/>
              </a:rPr>
              <a:t>Unit of measure</a:t>
            </a:r>
          </a:p>
        </p:txBody>
      </p:sp>
      <p:sp>
        <p:nvSpPr>
          <p:cNvPr id="3" name="Text Placeholder 2"/>
          <p:cNvSpPr>
            <a:spLocks noGrp="1"/>
          </p:cNvSpPr>
          <p:nvPr>
            <p:ph type="body" idx="1"/>
          </p:nvPr>
        </p:nvSpPr>
        <p:spPr bwMode="auto">
          <a:xfrm>
            <a:off x="1976208" y="2028851"/>
            <a:ext cx="7091258" cy="146156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ACET" hidden="1"/>
          <p:cNvGrpSpPr>
            <a:grpSpLocks/>
          </p:cNvGrpSpPr>
          <p:nvPr/>
        </p:nvGrpSpPr>
        <p:grpSpPr bwMode="auto">
          <a:xfrm>
            <a:off x="1976207" y="1356361"/>
            <a:ext cx="7091259" cy="596064"/>
            <a:chOff x="915" y="662"/>
            <a:chExt cx="2686" cy="368"/>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32962" fontAlgn="base">
                <a:spcBef>
                  <a:spcPct val="0"/>
                </a:spcBef>
                <a:spcAft>
                  <a:spcPct val="0"/>
                </a:spcAft>
                <a:defRPr/>
              </a:pPr>
              <a:r>
                <a:rPr lang="en-US" sz="1837" b="1" dirty="0">
                  <a:solidFill>
                    <a:srgbClr val="D90000"/>
                  </a:solidFill>
                  <a:sym typeface="Calibri" panose="020F0502020204030204" pitchFamily="34" charset="0"/>
                </a:rPr>
                <a:t>Title</a:t>
              </a:r>
            </a:p>
            <a:p>
              <a:pPr defTabSz="932962" fontAlgn="base">
                <a:spcBef>
                  <a:spcPct val="0"/>
                </a:spcBef>
                <a:spcAft>
                  <a:spcPct val="0"/>
                </a:spcAft>
                <a:defRPr/>
              </a:pPr>
              <a:r>
                <a:rPr lang="en-US" sz="1837" dirty="0">
                  <a:solidFill>
                    <a:srgbClr val="7F7F7F"/>
                  </a:solidFill>
                  <a:sym typeface="Calibri" panose="020F0502020204030204" pitchFamily="34" charset="0"/>
                </a:rPr>
                <a:t>Unit of measure</a:t>
              </a:r>
            </a:p>
          </p:txBody>
        </p:sp>
      </p:grpSp>
      <p:grpSp>
        <p:nvGrpSpPr>
          <p:cNvPr id="26" name="LegendBoxes" hidden="1"/>
          <p:cNvGrpSpPr/>
          <p:nvPr/>
        </p:nvGrpSpPr>
        <p:grpSpPr bwMode="auto">
          <a:xfrm>
            <a:off x="10464774" y="1289634"/>
            <a:ext cx="841109" cy="1017727"/>
            <a:chOff x="7835905" y="279400"/>
            <a:chExt cx="862953" cy="997468"/>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1" name="Legend1"/>
            <p:cNvSpPr>
              <a:spLocks noChangeArrowheads="1"/>
            </p:cNvSpPr>
            <p:nvPr/>
          </p:nvSpPr>
          <p:spPr bwMode="auto">
            <a:xfrm>
              <a:off x="8089904" y="279400"/>
              <a:ext cx="6089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2" name="Legend2"/>
            <p:cNvSpPr>
              <a:spLocks noChangeArrowheads="1"/>
            </p:cNvSpPr>
            <p:nvPr/>
          </p:nvSpPr>
          <p:spPr bwMode="auto">
            <a:xfrm>
              <a:off x="8089905" y="549275"/>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3" name="Legend3"/>
            <p:cNvSpPr>
              <a:spLocks noChangeArrowheads="1"/>
            </p:cNvSpPr>
            <p:nvPr/>
          </p:nvSpPr>
          <p:spPr bwMode="auto">
            <a:xfrm>
              <a:off x="8089905" y="820738"/>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4" name="Legend4"/>
            <p:cNvSpPr>
              <a:spLocks noChangeArrowheads="1"/>
            </p:cNvSpPr>
            <p:nvPr/>
          </p:nvSpPr>
          <p:spPr bwMode="auto">
            <a:xfrm>
              <a:off x="8089905" y="1092202"/>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35" name="LegendLines" hidden="1"/>
          <p:cNvGrpSpPr/>
          <p:nvPr/>
        </p:nvGrpSpPr>
        <p:grpSpPr bwMode="auto">
          <a:xfrm>
            <a:off x="10554469" y="1259469"/>
            <a:ext cx="812631" cy="745610"/>
            <a:chOff x="7540629" y="279400"/>
            <a:chExt cx="1380280" cy="730767"/>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9" name="Legend1"/>
            <p:cNvSpPr>
              <a:spLocks noChangeArrowheads="1"/>
            </p:cNvSpPr>
            <p:nvPr/>
          </p:nvSpPr>
          <p:spPr bwMode="auto">
            <a:xfrm>
              <a:off x="8102604" y="279400"/>
              <a:ext cx="8183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0" name="Legend2"/>
            <p:cNvSpPr>
              <a:spLocks noChangeArrowheads="1"/>
            </p:cNvSpPr>
            <p:nvPr/>
          </p:nvSpPr>
          <p:spPr bwMode="auto">
            <a:xfrm>
              <a:off x="8102604" y="546100"/>
              <a:ext cx="8183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1" name="Legend3"/>
            <p:cNvSpPr>
              <a:spLocks noChangeArrowheads="1"/>
            </p:cNvSpPr>
            <p:nvPr/>
          </p:nvSpPr>
          <p:spPr bwMode="auto">
            <a:xfrm>
              <a:off x="8102604" y="825501"/>
              <a:ext cx="8183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42" name="LegendMoons" hidden="1"/>
          <p:cNvGrpSpPr/>
          <p:nvPr/>
        </p:nvGrpSpPr>
        <p:grpSpPr bwMode="auto">
          <a:xfrm>
            <a:off x="10444027" y="1345316"/>
            <a:ext cx="790423" cy="1333054"/>
            <a:chOff x="7769196" y="250825"/>
            <a:chExt cx="763228" cy="1306516"/>
          </a:xfrm>
        </p:grpSpPr>
        <p:grpSp>
          <p:nvGrpSpPr>
            <p:cNvPr id="43" name="MoonLegend1"/>
            <p:cNvGrpSpPr>
              <a:grpSpLocks noChangeAspect="1"/>
            </p:cNvGrpSpPr>
            <p:nvPr>
              <p:custDataLst>
                <p:tags r:id="rId25"/>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38"/>
                </p:custDataLst>
              </p:nvPr>
            </p:nvSpPr>
            <p:spPr bwMode="auto">
              <a:xfrm>
                <a:off x="4533" y="183"/>
                <a:ext cx="144" cy="144"/>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62" name="Arc 39"/>
              <p:cNvSpPr>
                <a:spLocks noChangeAspect="1"/>
              </p:cNvSpPr>
              <p:nvPr>
                <p:custDataLst>
                  <p:tags r:id="rId39"/>
                </p:custDataLst>
              </p:nvPr>
            </p:nvSpPr>
            <p:spPr bwMode="auto">
              <a:xfrm>
                <a:off x="4533" y="183"/>
                <a:ext cx="144" cy="144"/>
              </a:xfrm>
              <a:prstGeom prst="arc">
                <a:avLst>
                  <a:gd name="adj1" fmla="val 16200000"/>
                  <a:gd name="adj2" fmla="val 54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4" name="MoonLegend2"/>
            <p:cNvGrpSpPr>
              <a:grpSpLocks noChangeAspect="1"/>
            </p:cNvGrpSpPr>
            <p:nvPr>
              <p:custDataLst>
                <p:tags r:id="rId26"/>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36"/>
                </p:custDataLst>
              </p:nvPr>
            </p:nvSpPr>
            <p:spPr bwMode="auto">
              <a:xfrm>
                <a:off x="1694" y="2044"/>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60" name="Arc 42"/>
              <p:cNvSpPr>
                <a:spLocks noChangeAspect="1"/>
              </p:cNvSpPr>
              <p:nvPr>
                <p:custDataLst>
                  <p:tags r:id="rId37"/>
                </p:custDataLst>
              </p:nvPr>
            </p:nvSpPr>
            <p:spPr bwMode="auto">
              <a:xfrm>
                <a:off x="1694" y="2044"/>
                <a:ext cx="160" cy="160"/>
              </a:xfrm>
              <a:prstGeom prst="arc">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5" name="MoonLegend4"/>
            <p:cNvGrpSpPr>
              <a:grpSpLocks noChangeAspect="1"/>
            </p:cNvGrpSpPr>
            <p:nvPr>
              <p:custDataLst>
                <p:tags r:id="rId27"/>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8" name="Arc 48"/>
              <p:cNvSpPr>
                <a:spLocks noChangeAspect="1"/>
              </p:cNvSpPr>
              <p:nvPr>
                <p:custDataLst>
                  <p:tags r:id="rId35"/>
                </p:custDataLst>
              </p:nvPr>
            </p:nvSpPr>
            <p:spPr bwMode="auto">
              <a:xfrm>
                <a:off x="4495" y="1198"/>
                <a:ext cx="160" cy="160"/>
              </a:xfrm>
              <a:prstGeom prst="arc">
                <a:avLst>
                  <a:gd name="adj1" fmla="val 16200000"/>
                  <a:gd name="adj2" fmla="val 108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6" name="MoonLegend5"/>
            <p:cNvGrpSpPr>
              <a:grpSpLocks noChangeAspect="1"/>
            </p:cNvGrpSpPr>
            <p:nvPr>
              <p:custDataLst>
                <p:tags r:id="rId28"/>
              </p:custDataLst>
            </p:nvPr>
          </p:nvGrpSpPr>
          <p:grpSpPr bwMode="auto">
            <a:xfrm>
              <a:off x="7769196" y="1347790"/>
              <a:ext cx="209549" cy="209551"/>
              <a:chOff x="4495" y="1440"/>
              <a:chExt cx="160" cy="160"/>
            </a:xfrm>
          </p:grpSpPr>
          <p:sp>
            <p:nvSpPr>
              <p:cNvPr id="55" name="Oval 50"/>
              <p:cNvSpPr>
                <a:spLocks noChangeAspect="1" noChangeArrowheads="1"/>
              </p:cNvSpPr>
              <p:nvPr>
                <p:custDataLst>
                  <p:tags r:id="rId32"/>
                </p:custDataLst>
              </p:nvPr>
            </p:nvSpPr>
            <p:spPr bwMode="auto">
              <a:xfrm>
                <a:off x="4495" y="1440"/>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6" name="Oval 51"/>
              <p:cNvSpPr>
                <a:spLocks noChangeAspect="1" noChangeArrowheads="1"/>
              </p:cNvSpPr>
              <p:nvPr>
                <p:custDataLst>
                  <p:tags r:id="rId33"/>
                </p:custDataLst>
              </p:nvPr>
            </p:nvSpPr>
            <p:spPr bwMode="auto">
              <a:xfrm>
                <a:off x="4495" y="1440"/>
                <a:ext cx="160" cy="160"/>
              </a:xfrm>
              <a:prstGeom prst="arc">
                <a:avLst>
                  <a:gd name="adj1" fmla="val 16200000"/>
                  <a:gd name="adj2" fmla="val 162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7" name="MoonLegend3"/>
            <p:cNvGrpSpPr>
              <a:grpSpLocks noChangeAspect="1"/>
            </p:cNvGrpSpPr>
            <p:nvPr>
              <p:custDataLst>
                <p:tags r:id="rId29"/>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30"/>
                </p:custDataLst>
              </p:nvPr>
            </p:nvSpPr>
            <p:spPr bwMode="auto">
              <a:xfrm>
                <a:off x="4495" y="1198"/>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4" name="Arc 48"/>
              <p:cNvSpPr>
                <a:spLocks noChangeAspect="1"/>
              </p:cNvSpPr>
              <p:nvPr>
                <p:custDataLst>
                  <p:tags r:id="rId31"/>
                </p:custDataLst>
              </p:nvPr>
            </p:nvSpPr>
            <p:spPr bwMode="auto">
              <a:xfrm>
                <a:off x="4495" y="1198"/>
                <a:ext cx="160" cy="160"/>
              </a:xfrm>
              <a:prstGeom prst="arc">
                <a:avLst>
                  <a:gd name="adj1" fmla="val 16200000"/>
                  <a:gd name="adj2" fmla="val 54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sp>
          <p:nvSpPr>
            <p:cNvPr id="48" name="Legend1"/>
            <p:cNvSpPr>
              <a:spLocks noChangeArrowheads="1"/>
            </p:cNvSpPr>
            <p:nvPr/>
          </p:nvSpPr>
          <p:spPr bwMode="auto">
            <a:xfrm>
              <a:off x="8089900" y="263525"/>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9" name="Legend2"/>
            <p:cNvSpPr>
              <a:spLocks noChangeArrowheads="1"/>
            </p:cNvSpPr>
            <p:nvPr/>
          </p:nvSpPr>
          <p:spPr bwMode="auto">
            <a:xfrm>
              <a:off x="8089900" y="538163"/>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0" name="Legend3"/>
            <p:cNvSpPr>
              <a:spLocks noChangeArrowheads="1"/>
            </p:cNvSpPr>
            <p:nvPr/>
          </p:nvSpPr>
          <p:spPr bwMode="auto">
            <a:xfrm>
              <a:off x="8089900" y="812802"/>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1" name="Legend4"/>
            <p:cNvSpPr>
              <a:spLocks noChangeArrowheads="1"/>
            </p:cNvSpPr>
            <p:nvPr/>
          </p:nvSpPr>
          <p:spPr bwMode="auto">
            <a:xfrm>
              <a:off x="8089900" y="1084265"/>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2" name="Legend5"/>
            <p:cNvSpPr>
              <a:spLocks noChangeArrowheads="1"/>
            </p:cNvSpPr>
            <p:nvPr/>
          </p:nvSpPr>
          <p:spPr bwMode="auto">
            <a:xfrm>
              <a:off x="8089900" y="1360490"/>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67" name="Moon" hidden="1"/>
          <p:cNvGrpSpPr/>
          <p:nvPr>
            <p:custDataLst>
              <p:tags r:id="rId24"/>
            </p:custDataLst>
          </p:nvPr>
        </p:nvGrpSpPr>
        <p:grpSpPr bwMode="auto">
          <a:xfrm>
            <a:off x="9727220" y="1547062"/>
            <a:ext cx="251941" cy="254000"/>
            <a:chOff x="762000" y="1270000"/>
            <a:chExt cx="254000" cy="254000"/>
          </a:xfrm>
        </p:grpSpPr>
        <p:sp>
          <p:nvSpPr>
            <p:cNvPr id="68" name="Oval 67"/>
            <p:cNvSpPr/>
            <p:nvPr/>
          </p:nvSpPr>
          <p:spPr bwMode="auto">
            <a:xfrm>
              <a:off x="762000" y="1270000"/>
              <a:ext cx="254000" cy="254000"/>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32962" fontAlgn="base">
                <a:spcBef>
                  <a:spcPct val="0"/>
                </a:spcBef>
                <a:spcAft>
                  <a:spcPct val="0"/>
                </a:spcAft>
                <a:defRPr/>
              </a:pPr>
              <a:endParaRPr lang="en-US" sz="1400" dirty="0">
                <a:solidFill>
                  <a:srgbClr val="FFFFFF"/>
                </a:solidFill>
                <a:sym typeface="Calibri" panose="020F0502020204030204" pitchFamily="34" charset="0"/>
              </a:endParaRPr>
            </a:p>
          </p:txBody>
        </p:sp>
        <p:sp>
          <p:nvSpPr>
            <p:cNvPr id="69" name="Arc 68"/>
            <p:cNvSpPr/>
            <p:nvPr/>
          </p:nvSpPr>
          <p:spPr bwMode="auto">
            <a:xfrm>
              <a:off x="762000" y="1270000"/>
              <a:ext cx="254000" cy="254000"/>
            </a:xfrm>
            <a:prstGeom prst="arc">
              <a:avLst/>
            </a:prstGeom>
            <a:solidFill>
              <a:schemeClr val="bg2"/>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962" fontAlgn="base">
                <a:spcBef>
                  <a:spcPct val="0"/>
                </a:spcBef>
                <a:spcAft>
                  <a:spcPct val="0"/>
                </a:spcAft>
                <a:defRPr/>
              </a:pPr>
              <a:endParaRPr lang="en-US" sz="1600" dirty="0">
                <a:solidFill>
                  <a:srgbClr val="000000"/>
                </a:solidFill>
                <a:sym typeface="Calibri" panose="020F0502020204030204" pitchFamily="34" charset="0"/>
              </a:endParaRPr>
            </a:p>
          </p:txBody>
        </p:sp>
      </p:grpSp>
      <p:grpSp>
        <p:nvGrpSpPr>
          <p:cNvPr id="4" name="Slide Elements" hidden="1"/>
          <p:cNvGrpSpPr>
            <a:grpSpLocks/>
          </p:cNvGrpSpPr>
          <p:nvPr/>
        </p:nvGrpSpPr>
        <p:grpSpPr bwMode="auto">
          <a:xfrm>
            <a:off x="1639349" y="6393381"/>
            <a:ext cx="9791505" cy="316534"/>
            <a:chOff x="119063" y="6439662"/>
            <a:chExt cx="8618537" cy="191722"/>
          </a:xfrm>
        </p:grpSpPr>
        <p:sp>
          <p:nvSpPr>
            <p:cNvPr id="13" name="4. Footnote"/>
            <p:cNvSpPr txBox="1">
              <a:spLocks noChangeArrowheads="1"/>
            </p:cNvSpPr>
            <p:nvPr/>
          </p:nvSpPr>
          <p:spPr bwMode="auto">
            <a:xfrm>
              <a:off x="119063" y="6439662"/>
              <a:ext cx="8618537" cy="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1437" indent="-71437" fontAlgn="base">
                <a:spcBef>
                  <a:spcPct val="0"/>
                </a:spcBef>
                <a:spcAft>
                  <a:spcPct val="0"/>
                </a:spcAft>
                <a:defRPr lang="x-none"/>
              </a:pPr>
              <a:r>
                <a:rPr lang="en-US" sz="918" dirty="0">
                  <a:solidFill>
                    <a:srgbClr val="000000"/>
                  </a:solidFill>
                  <a:latin typeface="Calibri" panose="020F0502020204030204" pitchFamily="34" charset="0"/>
                  <a:sym typeface="Calibri" panose="020F0502020204030204" pitchFamily="34" charset="0"/>
                </a:rPr>
                <a:t>1 Footnote</a:t>
              </a:r>
            </a:p>
          </p:txBody>
        </p:sp>
        <p:sp>
          <p:nvSpPr>
            <p:cNvPr id="14" name="5. Source"/>
            <p:cNvSpPr>
              <a:spLocks noChangeArrowheads="1"/>
            </p:cNvSpPr>
            <p:nvPr/>
          </p:nvSpPr>
          <p:spPr bwMode="auto">
            <a:xfrm>
              <a:off x="119063" y="6544088"/>
              <a:ext cx="8618365" cy="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00048" indent="-400048" defTabSz="895347" fontAlgn="base">
                <a:spcBef>
                  <a:spcPct val="0"/>
                </a:spcBef>
                <a:spcAft>
                  <a:spcPct val="0"/>
                </a:spcAft>
                <a:tabLst>
                  <a:tab pos="612773" algn="l"/>
                </a:tabLst>
                <a:defRPr/>
              </a:pPr>
              <a:r>
                <a:rPr lang="en-US" sz="918" dirty="0">
                  <a:solidFill>
                    <a:srgbClr val="000000"/>
                  </a:solidFill>
                  <a:sym typeface="Calibri" panose="020F0502020204030204" pitchFamily="34" charset="0"/>
                </a:rPr>
                <a:t>SOURCE : Source</a:t>
              </a:r>
            </a:p>
          </p:txBody>
        </p:sp>
      </p:grpSp>
      <p:sp>
        <p:nvSpPr>
          <p:cNvPr id="86" name="Rettangolo 9">
            <a:extLst>
              <a:ext uri="{FF2B5EF4-FFF2-40B4-BE49-F238E27FC236}">
                <a16:creationId xmlns:a16="http://schemas.microsoft.com/office/drawing/2014/main" id="{F1399F1A-6F8D-423F-8125-8D4847A42AFF}"/>
              </a:ext>
            </a:extLst>
          </p:cNvPr>
          <p:cNvSpPr/>
          <p:nvPr/>
        </p:nvSpPr>
        <p:spPr>
          <a:xfrm>
            <a:off x="11711119"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98" name="Group 4">
            <a:extLst>
              <a:ext uri="{FF2B5EF4-FFF2-40B4-BE49-F238E27FC236}">
                <a16:creationId xmlns:a16="http://schemas.microsoft.com/office/drawing/2014/main" id="{4F66F3EB-1150-47DF-B924-796E77377D7B}"/>
              </a:ext>
            </a:extLst>
          </p:cNvPr>
          <p:cNvGrpSpPr>
            <a:grpSpLocks noChangeAspect="1"/>
          </p:cNvGrpSpPr>
          <p:nvPr/>
        </p:nvGrpSpPr>
        <p:grpSpPr bwMode="auto">
          <a:xfrm>
            <a:off x="11780403" y="92264"/>
            <a:ext cx="353196" cy="239190"/>
            <a:chOff x="-560" y="-1287"/>
            <a:chExt cx="6379" cy="4320"/>
          </a:xfrm>
        </p:grpSpPr>
        <p:sp>
          <p:nvSpPr>
            <p:cNvPr id="99" name="AutoShape 3">
              <a:extLst>
                <a:ext uri="{FF2B5EF4-FFF2-40B4-BE49-F238E27FC236}">
                  <a16:creationId xmlns:a16="http://schemas.microsoft.com/office/drawing/2014/main" id="{D40E63AC-5A9B-4521-B5CA-C9ED04BA2B79}"/>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0" name="Rectangle 5">
              <a:extLst>
                <a:ext uri="{FF2B5EF4-FFF2-40B4-BE49-F238E27FC236}">
                  <a16:creationId xmlns:a16="http://schemas.microsoft.com/office/drawing/2014/main" id="{9094E444-D7D0-46C8-A505-6D59A303380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1" name="Freeform 6">
              <a:extLst>
                <a:ext uri="{FF2B5EF4-FFF2-40B4-BE49-F238E27FC236}">
                  <a16:creationId xmlns:a16="http://schemas.microsoft.com/office/drawing/2014/main" id="{00BA6BE2-B07B-45C1-A24C-772387F5B351}"/>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2" name="Freeform 7">
              <a:extLst>
                <a:ext uri="{FF2B5EF4-FFF2-40B4-BE49-F238E27FC236}">
                  <a16:creationId xmlns:a16="http://schemas.microsoft.com/office/drawing/2014/main" id="{EA246AE0-C69D-4C47-92BD-7C9E1654AAD6}"/>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3" name="Freeform 8">
              <a:extLst>
                <a:ext uri="{FF2B5EF4-FFF2-40B4-BE49-F238E27FC236}">
                  <a16:creationId xmlns:a16="http://schemas.microsoft.com/office/drawing/2014/main" id="{8452FB28-BA78-4BCA-A413-C9B485A6B6B7}"/>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4" name="Freeform 9">
              <a:extLst>
                <a:ext uri="{FF2B5EF4-FFF2-40B4-BE49-F238E27FC236}">
                  <a16:creationId xmlns:a16="http://schemas.microsoft.com/office/drawing/2014/main" id="{5CBF253E-2D8E-4BD1-B1A9-97B9B1A6FBEF}"/>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
        <p:nvSpPr>
          <p:cNvPr id="63" name="Slide Number"/>
          <p:cNvSpPr txBox="1">
            <a:spLocks/>
          </p:cNvSpPr>
          <p:nvPr/>
        </p:nvSpPr>
        <p:spPr bwMode="auto">
          <a:xfrm>
            <a:off x="11780403" y="6551327"/>
            <a:ext cx="306520" cy="160154"/>
          </a:xfrm>
          <a:prstGeom prst="rect">
            <a:avLst/>
          </a:prstGeom>
        </p:spPr>
        <p:txBody>
          <a:bodyPr vert="horz" wrap="square" lIns="0" tIns="0" rIns="0" bIns="0" rtlCol="0" anchor="ctr">
            <a:spAutoFit/>
          </a:bodyPr>
          <a:lstStyle>
            <a:defPPr>
              <a:defRPr lang="x-none"/>
            </a:defPPr>
            <a:lvl1pPr>
              <a:defRPr lang="x-none" sz="1000" baseline="0">
                <a:latin typeface="+mn-lt"/>
              </a:defRPr>
            </a:lvl1pPr>
          </a:lstStyle>
          <a:p>
            <a:pPr algn="ctr" defTabSz="932962" fontAlgn="base">
              <a:spcBef>
                <a:spcPct val="0"/>
              </a:spcBef>
              <a:spcAft>
                <a:spcPct val="0"/>
              </a:spcAft>
              <a:defRPr/>
            </a:pPr>
            <a:fld id="{42C328C1-A84F-4A39-A664-DBA00541A8C6}" type="slidenum">
              <a:rPr lang="en-US" sz="1020" smtClean="0">
                <a:solidFill>
                  <a:srgbClr val="FFFFFF"/>
                </a:solidFill>
                <a:sym typeface="Calibri" panose="020F0502020204030204" pitchFamily="34" charset="0"/>
              </a:rPr>
              <a:pPr algn="ctr" defTabSz="932962" fontAlgn="base">
                <a:spcBef>
                  <a:spcPct val="0"/>
                </a:spcBef>
                <a:spcAft>
                  <a:spcPct val="0"/>
                </a:spcAft>
                <a:defRPr/>
              </a:pPr>
              <a:t>‹N›</a:t>
            </a:fld>
            <a:endParaRPr lang="en-US" sz="1020" dirty="0">
              <a:solidFill>
                <a:srgbClr val="FFFFFF"/>
              </a:solidFill>
              <a:sym typeface="Calibri" panose="020F0502020204030204" pitchFamily="34" charset="0"/>
            </a:endParaRPr>
          </a:p>
        </p:txBody>
      </p:sp>
      <p:grpSp>
        <p:nvGrpSpPr>
          <p:cNvPr id="66" name="McKSticker" hidden="1">
            <a:extLst>
              <a:ext uri="{FF2B5EF4-FFF2-40B4-BE49-F238E27FC236}">
                <a16:creationId xmlns:a16="http://schemas.microsoft.com/office/drawing/2014/main" id="{96625DAE-DA2D-43E7-BAEE-4AFB00A5EB38}"/>
              </a:ext>
            </a:extLst>
          </p:cNvPr>
          <p:cNvGrpSpPr/>
          <p:nvPr/>
        </p:nvGrpSpPr>
        <p:grpSpPr bwMode="gray">
          <a:xfrm>
            <a:off x="10915253" y="240864"/>
            <a:ext cx="553810" cy="220474"/>
            <a:chOff x="8197998" y="285750"/>
            <a:chExt cx="542777" cy="216085"/>
          </a:xfrm>
        </p:grpSpPr>
        <p:sp>
          <p:nvSpPr>
            <p:cNvPr id="70" name="StickerRectangle">
              <a:extLst>
                <a:ext uri="{FF2B5EF4-FFF2-40B4-BE49-F238E27FC236}">
                  <a16:creationId xmlns:a16="http://schemas.microsoft.com/office/drawing/2014/main" id="{9707832B-8320-4CDF-AB5F-F49F45384AB7}"/>
                </a:ext>
              </a:extLst>
            </p:cNvPr>
            <p:cNvSpPr>
              <a:spLocks noChangeArrowheads="1"/>
            </p:cNvSpPr>
            <p:nvPr/>
          </p:nvSpPr>
          <p:spPr bwMode="gray">
            <a:xfrm>
              <a:off x="8197998" y="285750"/>
              <a:ext cx="542777"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2960"/>
                </a:buClr>
                <a:defRPr/>
              </a:pPr>
              <a:r>
                <a:rPr lang="en-US" sz="1224" dirty="0">
                  <a:solidFill>
                    <a:srgbClr val="7F7F7F"/>
                  </a:solidFill>
                </a:rPr>
                <a:t>STICKER</a:t>
              </a:r>
            </a:p>
          </p:txBody>
        </p:sp>
        <p:cxnSp>
          <p:nvCxnSpPr>
            <p:cNvPr id="71" name="AutoShape 31">
              <a:extLst>
                <a:ext uri="{FF2B5EF4-FFF2-40B4-BE49-F238E27FC236}">
                  <a16:creationId xmlns:a16="http://schemas.microsoft.com/office/drawing/2014/main" id="{453502E3-738F-4254-ACA5-09A60681DD29}"/>
                </a:ext>
              </a:extLst>
            </p:cNvPr>
            <p:cNvCxnSpPr>
              <a:cxnSpLocks noChangeShapeType="1"/>
              <a:stCxn id="70" idx="2"/>
              <a:endCxn id="70" idx="4"/>
            </p:cNvCxnSpPr>
            <p:nvPr/>
          </p:nvCxnSpPr>
          <p:spPr bwMode="gray">
            <a:xfrm>
              <a:off x="8197998" y="285750"/>
              <a:ext cx="0" cy="216085"/>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72" name="AutoShape 32">
              <a:extLst>
                <a:ext uri="{FF2B5EF4-FFF2-40B4-BE49-F238E27FC236}">
                  <a16:creationId xmlns:a16="http://schemas.microsoft.com/office/drawing/2014/main" id="{C985702B-FF3A-46C5-832A-F1BDF19A86D1}"/>
                </a:ext>
              </a:extLst>
            </p:cNvPr>
            <p:cNvCxnSpPr>
              <a:cxnSpLocks noChangeShapeType="1"/>
              <a:stCxn id="70" idx="4"/>
              <a:endCxn id="70" idx="6"/>
            </p:cNvCxnSpPr>
            <p:nvPr/>
          </p:nvCxnSpPr>
          <p:spPr bwMode="gray">
            <a:xfrm>
              <a:off x="8197998" y="501835"/>
              <a:ext cx="542777"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4353901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3" r:id="rId19"/>
    <p:sldLayoutId id="2147484214" r:id="rId20"/>
  </p:sldLayoutIdLst>
  <p:hf sldNum="0" hdr="0" dt="0"/>
  <p:txStyles>
    <p:titleStyle>
      <a:lvl1pPr algn="l" defTabSz="895347" rtl="0" eaLnBrk="1" fontAlgn="base" hangingPunct="1">
        <a:spcBef>
          <a:spcPct val="0"/>
        </a:spcBef>
        <a:spcAft>
          <a:spcPct val="0"/>
        </a:spcAft>
        <a:tabLst>
          <a:tab pos="269873" algn="l"/>
        </a:tabLst>
        <a:defRPr lang="x-none" sz="2857" b="1" baseline="0">
          <a:solidFill>
            <a:schemeClr val="tx2"/>
          </a:solidFill>
          <a:latin typeface="Calibri" panose="020F0502020204030204" pitchFamily="34" charset="0"/>
          <a:ea typeface="+mj-ea"/>
          <a:cs typeface="+mj-cs"/>
          <a:sym typeface="Calibri" panose="020F0502020204030204" pitchFamily="34" charset="0"/>
        </a:defRPr>
      </a:lvl1pPr>
      <a:lvl2pPr algn="l" defTabSz="895347" rtl="0" eaLnBrk="1" fontAlgn="base" hangingPunct="1">
        <a:spcBef>
          <a:spcPct val="0"/>
        </a:spcBef>
        <a:spcAft>
          <a:spcPct val="0"/>
        </a:spcAft>
        <a:defRPr lang="x-none" sz="1900" b="1">
          <a:solidFill>
            <a:schemeClr val="tx2"/>
          </a:solidFill>
          <a:latin typeface="Arial" charset="0"/>
        </a:defRPr>
      </a:lvl2pPr>
      <a:lvl3pPr algn="l" defTabSz="895347" rtl="0" eaLnBrk="1" fontAlgn="base" hangingPunct="1">
        <a:spcBef>
          <a:spcPct val="0"/>
        </a:spcBef>
        <a:spcAft>
          <a:spcPct val="0"/>
        </a:spcAft>
        <a:defRPr lang="x-none" sz="1900" b="1">
          <a:solidFill>
            <a:schemeClr val="tx2"/>
          </a:solidFill>
          <a:latin typeface="Arial" charset="0"/>
        </a:defRPr>
      </a:lvl3pPr>
      <a:lvl4pPr algn="l" defTabSz="895347" rtl="0" eaLnBrk="1" fontAlgn="base" hangingPunct="1">
        <a:spcBef>
          <a:spcPct val="0"/>
        </a:spcBef>
        <a:spcAft>
          <a:spcPct val="0"/>
        </a:spcAft>
        <a:defRPr lang="x-none" sz="1900" b="1">
          <a:solidFill>
            <a:schemeClr val="tx2"/>
          </a:solidFill>
          <a:latin typeface="Arial" charset="0"/>
        </a:defRPr>
      </a:lvl4pPr>
      <a:lvl5pPr algn="l" defTabSz="895347" rtl="0" eaLnBrk="1" fontAlgn="base" hangingPunct="1">
        <a:spcBef>
          <a:spcPct val="0"/>
        </a:spcBef>
        <a:spcAft>
          <a:spcPct val="0"/>
        </a:spcAft>
        <a:defRPr lang="x-none" sz="1900" b="1">
          <a:solidFill>
            <a:schemeClr val="tx2"/>
          </a:solidFill>
          <a:latin typeface="Arial" charset="0"/>
        </a:defRPr>
      </a:lvl5pPr>
      <a:lvl6pPr marL="457198" algn="l" defTabSz="895347" rtl="0" eaLnBrk="1" fontAlgn="base" hangingPunct="1">
        <a:spcBef>
          <a:spcPct val="0"/>
        </a:spcBef>
        <a:spcAft>
          <a:spcPct val="0"/>
        </a:spcAft>
        <a:defRPr lang="x-none" sz="1900" b="1">
          <a:solidFill>
            <a:schemeClr val="tx2"/>
          </a:solidFill>
          <a:latin typeface="Arial" charset="0"/>
        </a:defRPr>
      </a:lvl6pPr>
      <a:lvl7pPr marL="914396" algn="l" defTabSz="895347" rtl="0" eaLnBrk="1" fontAlgn="base" hangingPunct="1">
        <a:spcBef>
          <a:spcPct val="0"/>
        </a:spcBef>
        <a:spcAft>
          <a:spcPct val="0"/>
        </a:spcAft>
        <a:defRPr lang="x-none" sz="1900" b="1">
          <a:solidFill>
            <a:schemeClr val="tx2"/>
          </a:solidFill>
          <a:latin typeface="Arial" charset="0"/>
        </a:defRPr>
      </a:lvl7pPr>
      <a:lvl8pPr marL="1371594" algn="l" defTabSz="895347" rtl="0" eaLnBrk="1" fontAlgn="base" hangingPunct="1">
        <a:spcBef>
          <a:spcPct val="0"/>
        </a:spcBef>
        <a:spcAft>
          <a:spcPct val="0"/>
        </a:spcAft>
        <a:defRPr lang="x-none" sz="1900" b="1">
          <a:solidFill>
            <a:schemeClr val="tx2"/>
          </a:solidFill>
          <a:latin typeface="Arial" charset="0"/>
        </a:defRPr>
      </a:lvl8pPr>
      <a:lvl9pPr marL="1828793" algn="l" defTabSz="895347" rtl="0" eaLnBrk="1" fontAlgn="base" hangingPunct="1">
        <a:spcBef>
          <a:spcPct val="0"/>
        </a:spcBef>
        <a:spcAft>
          <a:spcPct val="0"/>
        </a:spcAft>
        <a:defRPr lang="x-none" sz="1900" b="1">
          <a:solidFill>
            <a:schemeClr val="tx2"/>
          </a:solidFill>
          <a:latin typeface="Arial" charset="0"/>
        </a:defRPr>
      </a:lvl9pPr>
    </p:titleStyle>
    <p:bodyStyle>
      <a:lvl1pPr marL="0" indent="0" algn="l" defTabSz="913526" rtl="0" eaLnBrk="1" fontAlgn="base" latinLnBrk="0" hangingPunct="1">
        <a:lnSpc>
          <a:spcPct val="95000"/>
        </a:lnSpc>
        <a:spcBef>
          <a:spcPct val="0"/>
        </a:spcBef>
        <a:spcAft>
          <a:spcPct val="0"/>
        </a:spcAft>
        <a:buClr>
          <a:schemeClr val="tx2"/>
        </a:buClr>
        <a:buSzPct val="100000"/>
        <a:defRPr lang="en-US" sz="1837" baseline="0" dirty="0">
          <a:solidFill>
            <a:schemeClr val="tx1"/>
          </a:solidFill>
          <a:latin typeface="Calibri" panose="020F0502020204030204" pitchFamily="34" charset="0"/>
          <a:ea typeface="+mn-ea"/>
          <a:cs typeface="+mn-cs"/>
          <a:sym typeface="Calibri" panose="020F0502020204030204" pitchFamily="34" charset="0"/>
        </a:defRPr>
      </a:lvl1pPr>
      <a:lvl2pPr marL="182880" indent="-182880" algn="l" defTabSz="913526" rtl="0" eaLnBrk="1" fontAlgn="base" latinLnBrk="0" hangingPunct="1">
        <a:lnSpc>
          <a:spcPct val="95000"/>
        </a:lnSpc>
        <a:spcBef>
          <a:spcPct val="0"/>
        </a:spcBef>
        <a:spcAft>
          <a:spcPct val="0"/>
        </a:spcAft>
        <a:buClr>
          <a:schemeClr val="tx2"/>
        </a:buClr>
        <a:buSzPct val="100000"/>
        <a:buFont typeface="Arial" panose="020B060402020202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2pPr>
      <a:lvl3pPr marL="356614" indent="-182880" algn="l" defTabSz="913526" rtl="0" eaLnBrk="1" fontAlgn="base" latinLnBrk="0" hangingPunct="1">
        <a:lnSpc>
          <a:spcPct val="95000"/>
        </a:lnSpc>
        <a:spcBef>
          <a:spcPct val="0"/>
        </a:spcBef>
        <a:spcAft>
          <a:spcPct val="0"/>
        </a:spcAft>
        <a:buClr>
          <a:schemeClr val="tx2"/>
        </a:buClr>
        <a:buSzPct val="100000"/>
        <a:buFont typeface="Calibri" panose="020F050202020403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3pPr>
      <a:lvl4pPr marL="539494" indent="-182880" algn="l" defTabSz="913526" rtl="0" eaLnBrk="1" fontAlgn="base" latinLnBrk="0" hangingPunct="1">
        <a:lnSpc>
          <a:spcPct val="95000"/>
        </a:lnSpc>
        <a:spcBef>
          <a:spcPct val="0"/>
        </a:spcBef>
        <a:spcAft>
          <a:spcPct val="0"/>
        </a:spcAft>
        <a:buClr>
          <a:schemeClr val="tx2"/>
        </a:buClr>
        <a:buSzPct val="100000"/>
        <a:buFont typeface="Arial" panose="020B060402020202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4pPr>
      <a:lvl5pPr marL="722373" indent="-182880" algn="l" defTabSz="913526" rtl="0" eaLnBrk="1" fontAlgn="base" latinLnBrk="0" hangingPunct="1">
        <a:lnSpc>
          <a:spcPct val="95000"/>
        </a:lnSpc>
        <a:spcBef>
          <a:spcPct val="0"/>
        </a:spcBef>
        <a:spcAft>
          <a:spcPct val="0"/>
        </a:spcAft>
        <a:buClr>
          <a:schemeClr val="tx2"/>
        </a:buClr>
        <a:buSzPct val="100000"/>
        <a:buFont typeface="Calibri" panose="020F050202020403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5pPr>
      <a:lvl6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396" rtl="0" eaLnBrk="1" latinLnBrk="0" hangingPunct="1">
        <a:defRPr lang="x-none" sz="1800" kern="1200">
          <a:solidFill>
            <a:schemeClr val="tx1"/>
          </a:solidFill>
          <a:latin typeface="+mn-lt"/>
          <a:ea typeface="+mn-ea"/>
          <a:cs typeface="+mn-cs"/>
        </a:defRPr>
      </a:lvl1pPr>
      <a:lvl2pPr marL="457198" algn="l" defTabSz="914396" rtl="0" eaLnBrk="1" latinLnBrk="0" hangingPunct="1">
        <a:defRPr lang="x-none" sz="1800" kern="1200">
          <a:solidFill>
            <a:schemeClr val="tx1"/>
          </a:solidFill>
          <a:latin typeface="+mn-lt"/>
          <a:ea typeface="+mn-ea"/>
          <a:cs typeface="+mn-cs"/>
        </a:defRPr>
      </a:lvl2pPr>
      <a:lvl3pPr marL="914396" algn="l" defTabSz="914396" rtl="0" eaLnBrk="1" latinLnBrk="0" hangingPunct="1">
        <a:defRPr lang="x-none" sz="1800" kern="1200">
          <a:solidFill>
            <a:schemeClr val="tx1"/>
          </a:solidFill>
          <a:latin typeface="+mn-lt"/>
          <a:ea typeface="+mn-ea"/>
          <a:cs typeface="+mn-cs"/>
        </a:defRPr>
      </a:lvl3pPr>
      <a:lvl4pPr marL="1371594" algn="l" defTabSz="914396" rtl="0" eaLnBrk="1" latinLnBrk="0" hangingPunct="1">
        <a:defRPr lang="x-none" sz="1800" kern="1200">
          <a:solidFill>
            <a:schemeClr val="tx1"/>
          </a:solidFill>
          <a:latin typeface="+mn-lt"/>
          <a:ea typeface="+mn-ea"/>
          <a:cs typeface="+mn-cs"/>
        </a:defRPr>
      </a:lvl4pPr>
      <a:lvl5pPr marL="1828793" algn="l" defTabSz="914396" rtl="0" eaLnBrk="1" latinLnBrk="0" hangingPunct="1">
        <a:defRPr lang="x-none" sz="1800" kern="1200">
          <a:solidFill>
            <a:schemeClr val="tx1"/>
          </a:solidFill>
          <a:latin typeface="+mn-lt"/>
          <a:ea typeface="+mn-ea"/>
          <a:cs typeface="+mn-cs"/>
        </a:defRPr>
      </a:lvl5pPr>
      <a:lvl6pPr marL="2285991" algn="l" defTabSz="914396" rtl="0" eaLnBrk="1" latinLnBrk="0" hangingPunct="1">
        <a:defRPr lang="x-none" sz="1800" kern="1200">
          <a:solidFill>
            <a:schemeClr val="tx1"/>
          </a:solidFill>
          <a:latin typeface="+mn-lt"/>
          <a:ea typeface="+mn-ea"/>
          <a:cs typeface="+mn-cs"/>
        </a:defRPr>
      </a:lvl6pPr>
      <a:lvl7pPr marL="2743189" algn="l" defTabSz="914396" rtl="0" eaLnBrk="1" latinLnBrk="0" hangingPunct="1">
        <a:defRPr lang="x-none" sz="1800" kern="1200">
          <a:solidFill>
            <a:schemeClr val="tx1"/>
          </a:solidFill>
          <a:latin typeface="+mn-lt"/>
          <a:ea typeface="+mn-ea"/>
          <a:cs typeface="+mn-cs"/>
        </a:defRPr>
      </a:lvl7pPr>
      <a:lvl8pPr marL="3200387" algn="l" defTabSz="914396" rtl="0" eaLnBrk="1" latinLnBrk="0" hangingPunct="1">
        <a:defRPr lang="x-none" sz="1800" kern="1200">
          <a:solidFill>
            <a:schemeClr val="tx1"/>
          </a:solidFill>
          <a:latin typeface="+mn-lt"/>
          <a:ea typeface="+mn-ea"/>
          <a:cs typeface="+mn-cs"/>
        </a:defRPr>
      </a:lvl8pPr>
      <a:lvl9pPr marL="3657586" algn="l" defTabSz="914396"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pic>
        <p:nvPicPr>
          <p:cNvPr id="24" name="Immagine 23"/>
          <p:cNvPicPr>
            <a:picLocks noChangeAspect="1"/>
          </p:cNvPicPr>
          <p:nvPr userDrawn="1"/>
        </p:nvPicPr>
        <p:blipFill rotWithShape="1">
          <a:blip r:embed="rId5"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4157622732"/>
      </p:ext>
    </p:extLst>
  </p:cSld>
  <p:clrMap bg1="lt1" tx1="dk1" bg2="lt2" tx2="dk2" accent1="accent1" accent2="accent2" accent3="accent3" accent4="accent4" accent5="accent5" accent6="accent6" hlink="hlink" folHlink="folHlink"/>
  <p:sldLayoutIdLst>
    <p:sldLayoutId id="2147483799" r:id="rId1"/>
    <p:sldLayoutId id="2147483820" r:id="rId2"/>
    <p:sldLayoutId id="2147483802" r:id="rId3"/>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21" name="Immagine 20"/>
          <p:cNvPicPr>
            <a:picLocks noChangeAspect="1"/>
          </p:cNvPicPr>
          <p:nvPr userDrawn="1"/>
        </p:nvPicPr>
        <p:blipFill rotWithShape="1">
          <a:blip r:embed="rId3"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8" name="Rettangolo 17"/>
          <p:cNvSpPr/>
          <p:nvPr userDrawn="1"/>
        </p:nvSpPr>
        <p:spPr>
          <a:xfrm>
            <a:off x="-40456" y="3429000"/>
            <a:ext cx="12232455" cy="3429000"/>
          </a:xfrm>
          <a:prstGeom prst="rect">
            <a:avLst/>
          </a:pr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9"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Tree>
    <p:extLst>
      <p:ext uri="{BB962C8B-B14F-4D97-AF65-F5344CB8AC3E}">
        <p14:creationId xmlns:p14="http://schemas.microsoft.com/office/powerpoint/2010/main" val="1516851676"/>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pic>
        <p:nvPicPr>
          <p:cNvPr id="18" name="Immagine 17"/>
          <p:cNvPicPr>
            <a:picLocks noChangeAspect="1"/>
          </p:cNvPicPr>
          <p:nvPr userDrawn="1"/>
        </p:nvPicPr>
        <p:blipFill rotWithShape="1">
          <a:blip r:embed="rId4"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Tree>
    <p:extLst>
      <p:ext uri="{BB962C8B-B14F-4D97-AF65-F5344CB8AC3E}">
        <p14:creationId xmlns:p14="http://schemas.microsoft.com/office/powerpoint/2010/main" val="3498835300"/>
      </p:ext>
    </p:extLst>
  </p:cSld>
  <p:clrMap bg1="lt1" tx1="dk1" bg2="lt2" tx2="dk2" accent1="accent1" accent2="accent2" accent3="accent3" accent4="accent4" accent5="accent5" accent6="accent6" hlink="hlink" folHlink="folHlink"/>
  <p:sldLayoutIdLst>
    <p:sldLayoutId id="2147483817" r:id="rId1"/>
    <p:sldLayoutId id="2147483803" r:id="rId2"/>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FFFFFF"/>
                </a:solidFill>
              </a:rPr>
              <a:pPr defTabSz="1219170"/>
              <a:t>‹N›</a:t>
            </a:fld>
            <a:endParaRPr lang="it-IT" dirty="0">
              <a:solidFill>
                <a:srgbClr val="FFFFFF"/>
              </a:solidFill>
            </a:endParaRPr>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it-IT" dirty="0">
              <a:solidFill>
                <a:srgbClr val="DC002E"/>
              </a:solidFill>
            </a:endParaRPr>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pic>
        <p:nvPicPr>
          <p:cNvPr id="3" name="Immagine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132868912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FFFFFF"/>
                </a:solidFill>
              </a:rPr>
              <a:pPr defTabSz="1219170"/>
              <a:t>‹N›</a:t>
            </a:fld>
            <a:endParaRPr lang="it-IT" dirty="0">
              <a:solidFill>
                <a:srgbClr val="FFFFFF"/>
              </a:solidFill>
            </a:endParaRPr>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lang="en-GB" dirty="0">
              <a:solidFill>
                <a:srgbClr val="DC002E"/>
              </a:solidFill>
            </a:endParaRPr>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pic>
        <p:nvPicPr>
          <p:cNvPr id="3" name="Immagine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427189715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8"/>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6" imgW="360" imgH="360" progId="">
                  <p:embed/>
                </p:oleObj>
              </mc:Choice>
              <mc:Fallback>
                <p:oleObj name="think-cell Slide" r:id="rId36" imgW="360" imgH="360" progId="">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19"/>
            </p:custDataLst>
          </p:nvPr>
        </p:nvSpPr>
        <p:spPr>
          <a:xfrm>
            <a:off x="0" y="0"/>
            <a:ext cx="161977" cy="1619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32962" fontAlgn="base">
              <a:spcBef>
                <a:spcPct val="0"/>
              </a:spcBef>
              <a:spcAft>
                <a:spcPct val="0"/>
              </a:spcAft>
              <a:defRPr/>
            </a:pPr>
            <a:endParaRPr lang="en-US" sz="2857" b="1" dirty="0" err="1">
              <a:solidFill>
                <a:srgbClr val="FFFFFF"/>
              </a:solidFill>
              <a:sym typeface="Calibri" panose="020F0502020204030204" pitchFamily="34" charset="0"/>
            </a:endParaRPr>
          </a:p>
        </p:txBody>
      </p:sp>
      <p:sp>
        <p:nvSpPr>
          <p:cNvPr id="19" name="Title Placeholder 2"/>
          <p:cNvSpPr>
            <a:spLocks noGrp="1" noChangeArrowheads="1"/>
          </p:cNvSpPr>
          <p:nvPr>
            <p:ph type="title"/>
          </p:nvPr>
        </p:nvSpPr>
        <p:spPr bwMode="auto">
          <a:xfrm>
            <a:off x="328417" y="210488"/>
            <a:ext cx="11156771"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auto">
          <a:xfrm>
            <a:off x="328417" y="77304"/>
            <a:ext cx="492312"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962" fontAlgn="base">
              <a:spcBef>
                <a:spcPct val="0"/>
              </a:spcBef>
              <a:spcAft>
                <a:spcPct val="0"/>
              </a:spcAft>
              <a:defRPr/>
            </a:pPr>
            <a:r>
              <a:rPr lang="en-US" sz="1020" cap="all" dirty="0">
                <a:solidFill>
                  <a:srgbClr val="FFFFFF">
                    <a:lumMod val="50000"/>
                  </a:srgbClr>
                </a:solidFill>
                <a:sym typeface="Calibri" panose="020F0502020204030204" pitchFamily="34" charset="0"/>
              </a:rPr>
              <a:t>TRACKER</a:t>
            </a:r>
          </a:p>
        </p:txBody>
      </p:sp>
      <p:sp>
        <p:nvSpPr>
          <p:cNvPr id="11" name="3. Unit of measure" hidden="1"/>
          <p:cNvSpPr txBox="1">
            <a:spLocks noChangeArrowheads="1"/>
          </p:cNvSpPr>
          <p:nvPr/>
        </p:nvSpPr>
        <p:spPr bwMode="auto">
          <a:xfrm>
            <a:off x="328417" y="712932"/>
            <a:ext cx="1144117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fontAlgn="base">
              <a:spcBef>
                <a:spcPct val="0"/>
              </a:spcBef>
              <a:spcAft>
                <a:spcPct val="0"/>
              </a:spcAft>
              <a:defRPr lang="x-none"/>
            </a:pPr>
            <a:r>
              <a:rPr lang="en-US" sz="2041" dirty="0">
                <a:solidFill>
                  <a:srgbClr val="7F7F7F"/>
                </a:solidFill>
                <a:latin typeface="Calibri" panose="020F0502020204030204" pitchFamily="34" charset="0"/>
                <a:sym typeface="Calibri" panose="020F0502020204030204" pitchFamily="34" charset="0"/>
              </a:rPr>
              <a:t>Unit of measure</a:t>
            </a:r>
          </a:p>
        </p:txBody>
      </p:sp>
      <p:sp>
        <p:nvSpPr>
          <p:cNvPr id="3" name="Text Placeholder 2"/>
          <p:cNvSpPr>
            <a:spLocks noGrp="1"/>
          </p:cNvSpPr>
          <p:nvPr>
            <p:ph type="body" idx="1"/>
          </p:nvPr>
        </p:nvSpPr>
        <p:spPr bwMode="auto">
          <a:xfrm>
            <a:off x="1976208" y="2028851"/>
            <a:ext cx="7091258" cy="146156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ACET" hidden="1"/>
          <p:cNvGrpSpPr>
            <a:grpSpLocks/>
          </p:cNvGrpSpPr>
          <p:nvPr/>
        </p:nvGrpSpPr>
        <p:grpSpPr bwMode="auto">
          <a:xfrm>
            <a:off x="1976207" y="1356361"/>
            <a:ext cx="7091259" cy="596064"/>
            <a:chOff x="915" y="662"/>
            <a:chExt cx="2686" cy="368"/>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32962" fontAlgn="base">
                <a:spcBef>
                  <a:spcPct val="0"/>
                </a:spcBef>
                <a:spcAft>
                  <a:spcPct val="0"/>
                </a:spcAft>
                <a:defRPr/>
              </a:pPr>
              <a:r>
                <a:rPr lang="en-US" sz="1837" b="1" dirty="0">
                  <a:solidFill>
                    <a:srgbClr val="D90000"/>
                  </a:solidFill>
                  <a:sym typeface="Calibri" panose="020F0502020204030204" pitchFamily="34" charset="0"/>
                </a:rPr>
                <a:t>Title</a:t>
              </a:r>
            </a:p>
            <a:p>
              <a:pPr defTabSz="932962" fontAlgn="base">
                <a:spcBef>
                  <a:spcPct val="0"/>
                </a:spcBef>
                <a:spcAft>
                  <a:spcPct val="0"/>
                </a:spcAft>
                <a:defRPr/>
              </a:pPr>
              <a:r>
                <a:rPr lang="en-US" sz="1837" dirty="0">
                  <a:solidFill>
                    <a:srgbClr val="7F7F7F"/>
                  </a:solidFill>
                  <a:sym typeface="Calibri" panose="020F0502020204030204" pitchFamily="34" charset="0"/>
                </a:rPr>
                <a:t>Unit of measure</a:t>
              </a:r>
            </a:p>
          </p:txBody>
        </p:sp>
      </p:grpSp>
      <p:grpSp>
        <p:nvGrpSpPr>
          <p:cNvPr id="26" name="LegendBoxes" hidden="1"/>
          <p:cNvGrpSpPr/>
          <p:nvPr/>
        </p:nvGrpSpPr>
        <p:grpSpPr bwMode="auto">
          <a:xfrm>
            <a:off x="10464774" y="1289634"/>
            <a:ext cx="841109" cy="1017727"/>
            <a:chOff x="7835905" y="279400"/>
            <a:chExt cx="862953" cy="997468"/>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1" name="Legend1"/>
            <p:cNvSpPr>
              <a:spLocks noChangeArrowheads="1"/>
            </p:cNvSpPr>
            <p:nvPr/>
          </p:nvSpPr>
          <p:spPr bwMode="auto">
            <a:xfrm>
              <a:off x="8089904" y="279400"/>
              <a:ext cx="6089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2" name="Legend2"/>
            <p:cNvSpPr>
              <a:spLocks noChangeArrowheads="1"/>
            </p:cNvSpPr>
            <p:nvPr/>
          </p:nvSpPr>
          <p:spPr bwMode="auto">
            <a:xfrm>
              <a:off x="8089905" y="549275"/>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3" name="Legend3"/>
            <p:cNvSpPr>
              <a:spLocks noChangeArrowheads="1"/>
            </p:cNvSpPr>
            <p:nvPr/>
          </p:nvSpPr>
          <p:spPr bwMode="auto">
            <a:xfrm>
              <a:off x="8089905" y="820738"/>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34" name="Legend4"/>
            <p:cNvSpPr>
              <a:spLocks noChangeArrowheads="1"/>
            </p:cNvSpPr>
            <p:nvPr/>
          </p:nvSpPr>
          <p:spPr bwMode="auto">
            <a:xfrm>
              <a:off x="8089905" y="1092202"/>
              <a:ext cx="6089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35" name="LegendLines" hidden="1"/>
          <p:cNvGrpSpPr/>
          <p:nvPr/>
        </p:nvGrpSpPr>
        <p:grpSpPr bwMode="auto">
          <a:xfrm>
            <a:off x="10554469" y="1259469"/>
            <a:ext cx="812631" cy="745610"/>
            <a:chOff x="7540629" y="279400"/>
            <a:chExt cx="1380280" cy="730767"/>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39" name="Legend1"/>
            <p:cNvSpPr>
              <a:spLocks noChangeArrowheads="1"/>
            </p:cNvSpPr>
            <p:nvPr/>
          </p:nvSpPr>
          <p:spPr bwMode="auto">
            <a:xfrm>
              <a:off x="8102604" y="279400"/>
              <a:ext cx="8183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0" name="Legend2"/>
            <p:cNvSpPr>
              <a:spLocks noChangeArrowheads="1"/>
            </p:cNvSpPr>
            <p:nvPr/>
          </p:nvSpPr>
          <p:spPr bwMode="auto">
            <a:xfrm>
              <a:off x="8102604" y="546100"/>
              <a:ext cx="8183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1" name="Legend3"/>
            <p:cNvSpPr>
              <a:spLocks noChangeArrowheads="1"/>
            </p:cNvSpPr>
            <p:nvPr/>
          </p:nvSpPr>
          <p:spPr bwMode="auto">
            <a:xfrm>
              <a:off x="8102604" y="825501"/>
              <a:ext cx="8183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42" name="LegendMoons" hidden="1"/>
          <p:cNvGrpSpPr/>
          <p:nvPr/>
        </p:nvGrpSpPr>
        <p:grpSpPr bwMode="auto">
          <a:xfrm>
            <a:off x="10444027" y="1345316"/>
            <a:ext cx="790423" cy="1333054"/>
            <a:chOff x="7769196" y="250825"/>
            <a:chExt cx="763228" cy="1306516"/>
          </a:xfrm>
        </p:grpSpPr>
        <p:grpSp>
          <p:nvGrpSpPr>
            <p:cNvPr id="43" name="MoonLegend1"/>
            <p:cNvGrpSpPr>
              <a:grpSpLocks noChangeAspect="1"/>
            </p:cNvGrpSpPr>
            <p:nvPr>
              <p:custDataLst>
                <p:tags r:id="rId21"/>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34"/>
                </p:custDataLst>
              </p:nvPr>
            </p:nvSpPr>
            <p:spPr bwMode="auto">
              <a:xfrm>
                <a:off x="4533" y="183"/>
                <a:ext cx="144" cy="144"/>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62" name="Arc 39"/>
              <p:cNvSpPr>
                <a:spLocks noChangeAspect="1"/>
              </p:cNvSpPr>
              <p:nvPr>
                <p:custDataLst>
                  <p:tags r:id="rId35"/>
                </p:custDataLst>
              </p:nvPr>
            </p:nvSpPr>
            <p:spPr bwMode="auto">
              <a:xfrm>
                <a:off x="4533" y="183"/>
                <a:ext cx="144" cy="144"/>
              </a:xfrm>
              <a:prstGeom prst="arc">
                <a:avLst>
                  <a:gd name="adj1" fmla="val 16200000"/>
                  <a:gd name="adj2" fmla="val 54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4" name="MoonLegend2"/>
            <p:cNvGrpSpPr>
              <a:grpSpLocks noChangeAspect="1"/>
            </p:cNvGrpSpPr>
            <p:nvPr>
              <p:custDataLst>
                <p:tags r:id="rId22"/>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32"/>
                </p:custDataLst>
              </p:nvPr>
            </p:nvSpPr>
            <p:spPr bwMode="auto">
              <a:xfrm>
                <a:off x="1694" y="2044"/>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60" name="Arc 42"/>
              <p:cNvSpPr>
                <a:spLocks noChangeAspect="1"/>
              </p:cNvSpPr>
              <p:nvPr>
                <p:custDataLst>
                  <p:tags r:id="rId33"/>
                </p:custDataLst>
              </p:nvPr>
            </p:nvSpPr>
            <p:spPr bwMode="auto">
              <a:xfrm>
                <a:off x="1694" y="2044"/>
                <a:ext cx="160" cy="160"/>
              </a:xfrm>
              <a:prstGeom prst="arc">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5" name="MoonLegend4"/>
            <p:cNvGrpSpPr>
              <a:grpSpLocks noChangeAspect="1"/>
            </p:cNvGrpSpPr>
            <p:nvPr>
              <p:custDataLst>
                <p:tags r:id="rId23"/>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30"/>
                </p:custDataLst>
              </p:nvPr>
            </p:nvSpPr>
            <p:spPr bwMode="auto">
              <a:xfrm>
                <a:off x="4495" y="1198"/>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8" name="Arc 48"/>
              <p:cNvSpPr>
                <a:spLocks noChangeAspect="1"/>
              </p:cNvSpPr>
              <p:nvPr>
                <p:custDataLst>
                  <p:tags r:id="rId31"/>
                </p:custDataLst>
              </p:nvPr>
            </p:nvSpPr>
            <p:spPr bwMode="auto">
              <a:xfrm>
                <a:off x="4495" y="1198"/>
                <a:ext cx="160" cy="160"/>
              </a:xfrm>
              <a:prstGeom prst="arc">
                <a:avLst>
                  <a:gd name="adj1" fmla="val 16200000"/>
                  <a:gd name="adj2" fmla="val 108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6" name="MoonLegend5"/>
            <p:cNvGrpSpPr>
              <a:grpSpLocks noChangeAspect="1"/>
            </p:cNvGrpSpPr>
            <p:nvPr>
              <p:custDataLst>
                <p:tags r:id="rId24"/>
              </p:custDataLst>
            </p:nvPr>
          </p:nvGrpSpPr>
          <p:grpSpPr bwMode="auto">
            <a:xfrm>
              <a:off x="7769196" y="1347790"/>
              <a:ext cx="209549" cy="209551"/>
              <a:chOff x="4495" y="1440"/>
              <a:chExt cx="160" cy="160"/>
            </a:xfrm>
          </p:grpSpPr>
          <p:sp>
            <p:nvSpPr>
              <p:cNvPr id="55" name="Oval 50"/>
              <p:cNvSpPr>
                <a:spLocks noChangeAspect="1" noChangeArrowheads="1"/>
              </p:cNvSpPr>
              <p:nvPr>
                <p:custDataLst>
                  <p:tags r:id="rId28"/>
                </p:custDataLst>
              </p:nvPr>
            </p:nvSpPr>
            <p:spPr bwMode="auto">
              <a:xfrm>
                <a:off x="4495" y="1440"/>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6" name="Oval 51"/>
              <p:cNvSpPr>
                <a:spLocks noChangeAspect="1" noChangeArrowheads="1"/>
              </p:cNvSpPr>
              <p:nvPr>
                <p:custDataLst>
                  <p:tags r:id="rId29"/>
                </p:custDataLst>
              </p:nvPr>
            </p:nvSpPr>
            <p:spPr bwMode="auto">
              <a:xfrm>
                <a:off x="4495" y="1440"/>
                <a:ext cx="160" cy="160"/>
              </a:xfrm>
              <a:prstGeom prst="arc">
                <a:avLst>
                  <a:gd name="adj1" fmla="val 16200000"/>
                  <a:gd name="adj2" fmla="val 162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grpSp>
          <p:nvGrpSpPr>
            <p:cNvPr id="47" name="MoonLegend3"/>
            <p:cNvGrpSpPr>
              <a:grpSpLocks noChangeAspect="1"/>
            </p:cNvGrpSpPr>
            <p:nvPr>
              <p:custDataLst>
                <p:tags r:id="rId25"/>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26"/>
                </p:custDataLst>
              </p:nvPr>
            </p:nvSpPr>
            <p:spPr bwMode="auto">
              <a:xfrm>
                <a:off x="4495" y="1198"/>
                <a:ext cx="160" cy="160"/>
              </a:xfrm>
              <a:prstGeom prst="ellipse">
                <a:avLst/>
              </a:prstGeom>
              <a:solidFill>
                <a:schemeClr val="bg1"/>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sp>
            <p:nvSpPr>
              <p:cNvPr id="54" name="Arc 48"/>
              <p:cNvSpPr>
                <a:spLocks noChangeAspect="1"/>
              </p:cNvSpPr>
              <p:nvPr>
                <p:custDataLst>
                  <p:tags r:id="rId27"/>
                </p:custDataLst>
              </p:nvPr>
            </p:nvSpPr>
            <p:spPr bwMode="auto">
              <a:xfrm>
                <a:off x="4495" y="1198"/>
                <a:ext cx="160" cy="160"/>
              </a:xfrm>
              <a:prstGeom prst="arc">
                <a:avLst>
                  <a:gd name="adj1" fmla="val 16200000"/>
                  <a:gd name="adj2" fmla="val 5400000"/>
                </a:avLst>
              </a:prstGeom>
              <a:solidFill>
                <a:schemeClr val="bg2"/>
              </a:solidFill>
              <a:ln w="9525">
                <a:solidFill>
                  <a:schemeClr val="bg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defRPr/>
                </a:pPr>
                <a:endParaRPr lang="en-US" sz="1632" dirty="0">
                  <a:solidFill>
                    <a:srgbClr val="000000"/>
                  </a:solidFill>
                  <a:sym typeface="Calibri" panose="020F0502020204030204" pitchFamily="34" charset="0"/>
                </a:endParaRPr>
              </a:p>
            </p:txBody>
          </p:sp>
        </p:grpSp>
        <p:sp>
          <p:nvSpPr>
            <p:cNvPr id="48" name="Legend1"/>
            <p:cNvSpPr>
              <a:spLocks noChangeArrowheads="1"/>
            </p:cNvSpPr>
            <p:nvPr/>
          </p:nvSpPr>
          <p:spPr bwMode="auto">
            <a:xfrm>
              <a:off x="8089900" y="263525"/>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49" name="Legend2"/>
            <p:cNvSpPr>
              <a:spLocks noChangeArrowheads="1"/>
            </p:cNvSpPr>
            <p:nvPr/>
          </p:nvSpPr>
          <p:spPr bwMode="auto">
            <a:xfrm>
              <a:off x="8089900" y="538163"/>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0" name="Legend3"/>
            <p:cNvSpPr>
              <a:spLocks noChangeArrowheads="1"/>
            </p:cNvSpPr>
            <p:nvPr/>
          </p:nvSpPr>
          <p:spPr bwMode="auto">
            <a:xfrm>
              <a:off x="8089900" y="812802"/>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1" name="Legend4"/>
            <p:cNvSpPr>
              <a:spLocks noChangeArrowheads="1"/>
            </p:cNvSpPr>
            <p:nvPr/>
          </p:nvSpPr>
          <p:spPr bwMode="auto">
            <a:xfrm>
              <a:off x="8089900" y="1084265"/>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sp>
          <p:nvSpPr>
            <p:cNvPr id="52" name="Legend5"/>
            <p:cNvSpPr>
              <a:spLocks noChangeArrowheads="1"/>
            </p:cNvSpPr>
            <p:nvPr/>
          </p:nvSpPr>
          <p:spPr bwMode="auto">
            <a:xfrm>
              <a:off x="8089900" y="1360490"/>
              <a:ext cx="4425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fontAlgn="base">
                <a:spcBef>
                  <a:spcPct val="0"/>
                </a:spcBef>
                <a:spcAft>
                  <a:spcPct val="0"/>
                </a:spcAft>
                <a:buClr>
                  <a:srgbClr val="D90000"/>
                </a:buClr>
                <a:defRPr/>
              </a:pPr>
              <a:r>
                <a:rPr lang="en-US" sz="1200" dirty="0">
                  <a:solidFill>
                    <a:srgbClr val="000000"/>
                  </a:solidFill>
                  <a:sym typeface="Calibri" panose="020F0502020204030204" pitchFamily="34" charset="0"/>
                </a:rPr>
                <a:t>Legend</a:t>
              </a:r>
            </a:p>
          </p:txBody>
        </p:sp>
      </p:grpSp>
      <p:grpSp>
        <p:nvGrpSpPr>
          <p:cNvPr id="67" name="Moon" hidden="1"/>
          <p:cNvGrpSpPr/>
          <p:nvPr>
            <p:custDataLst>
              <p:tags r:id="rId20"/>
            </p:custDataLst>
          </p:nvPr>
        </p:nvGrpSpPr>
        <p:grpSpPr bwMode="auto">
          <a:xfrm>
            <a:off x="9727220" y="1547062"/>
            <a:ext cx="251941" cy="254000"/>
            <a:chOff x="762000" y="1270000"/>
            <a:chExt cx="254000" cy="254000"/>
          </a:xfrm>
        </p:grpSpPr>
        <p:sp>
          <p:nvSpPr>
            <p:cNvPr id="68" name="Oval 67"/>
            <p:cNvSpPr/>
            <p:nvPr/>
          </p:nvSpPr>
          <p:spPr bwMode="auto">
            <a:xfrm>
              <a:off x="762000" y="1270000"/>
              <a:ext cx="254000" cy="254000"/>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32962" fontAlgn="base">
                <a:spcBef>
                  <a:spcPct val="0"/>
                </a:spcBef>
                <a:spcAft>
                  <a:spcPct val="0"/>
                </a:spcAft>
                <a:defRPr/>
              </a:pPr>
              <a:endParaRPr lang="en-US" sz="1400" dirty="0">
                <a:solidFill>
                  <a:srgbClr val="FFFFFF"/>
                </a:solidFill>
                <a:sym typeface="Calibri" panose="020F0502020204030204" pitchFamily="34" charset="0"/>
              </a:endParaRPr>
            </a:p>
          </p:txBody>
        </p:sp>
        <p:sp>
          <p:nvSpPr>
            <p:cNvPr id="69" name="Arc 68"/>
            <p:cNvSpPr/>
            <p:nvPr/>
          </p:nvSpPr>
          <p:spPr bwMode="auto">
            <a:xfrm>
              <a:off x="762000" y="1270000"/>
              <a:ext cx="254000" cy="254000"/>
            </a:xfrm>
            <a:prstGeom prst="arc">
              <a:avLst/>
            </a:prstGeom>
            <a:solidFill>
              <a:schemeClr val="bg2"/>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962" fontAlgn="base">
                <a:spcBef>
                  <a:spcPct val="0"/>
                </a:spcBef>
                <a:spcAft>
                  <a:spcPct val="0"/>
                </a:spcAft>
                <a:defRPr/>
              </a:pPr>
              <a:endParaRPr lang="en-US" sz="1600" dirty="0">
                <a:solidFill>
                  <a:srgbClr val="000000"/>
                </a:solidFill>
                <a:sym typeface="Calibri" panose="020F0502020204030204" pitchFamily="34" charset="0"/>
              </a:endParaRPr>
            </a:p>
          </p:txBody>
        </p:sp>
      </p:grpSp>
      <p:grpSp>
        <p:nvGrpSpPr>
          <p:cNvPr id="4" name="Slide Elements" hidden="1"/>
          <p:cNvGrpSpPr>
            <a:grpSpLocks/>
          </p:cNvGrpSpPr>
          <p:nvPr/>
        </p:nvGrpSpPr>
        <p:grpSpPr bwMode="auto">
          <a:xfrm>
            <a:off x="1639349" y="6393381"/>
            <a:ext cx="9791505" cy="316534"/>
            <a:chOff x="119063" y="6439662"/>
            <a:chExt cx="8618537" cy="191722"/>
          </a:xfrm>
        </p:grpSpPr>
        <p:sp>
          <p:nvSpPr>
            <p:cNvPr id="13" name="4. Footnote"/>
            <p:cNvSpPr txBox="1">
              <a:spLocks noChangeArrowheads="1"/>
            </p:cNvSpPr>
            <p:nvPr/>
          </p:nvSpPr>
          <p:spPr bwMode="auto">
            <a:xfrm>
              <a:off x="119063" y="6439662"/>
              <a:ext cx="8618537" cy="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1437" indent="-71437" fontAlgn="base">
                <a:spcBef>
                  <a:spcPct val="0"/>
                </a:spcBef>
                <a:spcAft>
                  <a:spcPct val="0"/>
                </a:spcAft>
                <a:defRPr lang="x-none"/>
              </a:pPr>
              <a:r>
                <a:rPr lang="en-US" sz="918" dirty="0">
                  <a:solidFill>
                    <a:srgbClr val="000000"/>
                  </a:solidFill>
                  <a:latin typeface="Calibri" panose="020F0502020204030204" pitchFamily="34" charset="0"/>
                  <a:sym typeface="Calibri" panose="020F0502020204030204" pitchFamily="34" charset="0"/>
                </a:rPr>
                <a:t>1 Footnote</a:t>
              </a:r>
            </a:p>
          </p:txBody>
        </p:sp>
        <p:sp>
          <p:nvSpPr>
            <p:cNvPr id="14" name="5. Source"/>
            <p:cNvSpPr>
              <a:spLocks noChangeArrowheads="1"/>
            </p:cNvSpPr>
            <p:nvPr/>
          </p:nvSpPr>
          <p:spPr bwMode="auto">
            <a:xfrm>
              <a:off x="119063" y="6544088"/>
              <a:ext cx="8618365" cy="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00048" indent="-400048" defTabSz="895347" fontAlgn="base">
                <a:spcBef>
                  <a:spcPct val="0"/>
                </a:spcBef>
                <a:spcAft>
                  <a:spcPct val="0"/>
                </a:spcAft>
                <a:tabLst>
                  <a:tab pos="612773" algn="l"/>
                </a:tabLst>
                <a:defRPr/>
              </a:pPr>
              <a:r>
                <a:rPr lang="en-US" sz="918" dirty="0">
                  <a:solidFill>
                    <a:srgbClr val="000000"/>
                  </a:solidFill>
                  <a:sym typeface="Calibri" panose="020F0502020204030204" pitchFamily="34" charset="0"/>
                </a:rPr>
                <a:t>SOURCE : Source</a:t>
              </a:r>
            </a:p>
          </p:txBody>
        </p:sp>
      </p:grpSp>
      <p:sp>
        <p:nvSpPr>
          <p:cNvPr id="86" name="Rettangolo 9">
            <a:extLst>
              <a:ext uri="{FF2B5EF4-FFF2-40B4-BE49-F238E27FC236}">
                <a16:creationId xmlns:a16="http://schemas.microsoft.com/office/drawing/2014/main" id="{F1399F1A-6F8D-423F-8125-8D4847A42AFF}"/>
              </a:ext>
            </a:extLst>
          </p:cNvPr>
          <p:cNvSpPr/>
          <p:nvPr/>
        </p:nvSpPr>
        <p:spPr>
          <a:xfrm>
            <a:off x="11711119" y="1"/>
            <a:ext cx="482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defRPr/>
            </a:pPr>
            <a:endParaRPr lang="it-IT" sz="1632">
              <a:solidFill>
                <a:srgbClr val="FFFFFF"/>
              </a:solidFill>
            </a:endParaRPr>
          </a:p>
        </p:txBody>
      </p:sp>
      <p:grpSp>
        <p:nvGrpSpPr>
          <p:cNvPr id="98" name="Group 4">
            <a:extLst>
              <a:ext uri="{FF2B5EF4-FFF2-40B4-BE49-F238E27FC236}">
                <a16:creationId xmlns:a16="http://schemas.microsoft.com/office/drawing/2014/main" id="{4F66F3EB-1150-47DF-B924-796E77377D7B}"/>
              </a:ext>
            </a:extLst>
          </p:cNvPr>
          <p:cNvGrpSpPr>
            <a:grpSpLocks noChangeAspect="1"/>
          </p:cNvGrpSpPr>
          <p:nvPr/>
        </p:nvGrpSpPr>
        <p:grpSpPr bwMode="auto">
          <a:xfrm>
            <a:off x="11780403" y="92264"/>
            <a:ext cx="353196" cy="239190"/>
            <a:chOff x="-560" y="-1287"/>
            <a:chExt cx="6379" cy="4320"/>
          </a:xfrm>
        </p:grpSpPr>
        <p:sp>
          <p:nvSpPr>
            <p:cNvPr id="99" name="AutoShape 3">
              <a:extLst>
                <a:ext uri="{FF2B5EF4-FFF2-40B4-BE49-F238E27FC236}">
                  <a16:creationId xmlns:a16="http://schemas.microsoft.com/office/drawing/2014/main" id="{D40E63AC-5A9B-4521-B5CA-C9ED04BA2B79}"/>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0" name="Rectangle 5">
              <a:extLst>
                <a:ext uri="{FF2B5EF4-FFF2-40B4-BE49-F238E27FC236}">
                  <a16:creationId xmlns:a16="http://schemas.microsoft.com/office/drawing/2014/main" id="{9094E444-D7D0-46C8-A505-6D59A303380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1" name="Freeform 6">
              <a:extLst>
                <a:ext uri="{FF2B5EF4-FFF2-40B4-BE49-F238E27FC236}">
                  <a16:creationId xmlns:a16="http://schemas.microsoft.com/office/drawing/2014/main" id="{00BA6BE2-B07B-45C1-A24C-772387F5B351}"/>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2" name="Freeform 7">
              <a:extLst>
                <a:ext uri="{FF2B5EF4-FFF2-40B4-BE49-F238E27FC236}">
                  <a16:creationId xmlns:a16="http://schemas.microsoft.com/office/drawing/2014/main" id="{EA246AE0-C69D-4C47-92BD-7C9E1654AAD6}"/>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3" name="Freeform 8">
              <a:extLst>
                <a:ext uri="{FF2B5EF4-FFF2-40B4-BE49-F238E27FC236}">
                  <a16:creationId xmlns:a16="http://schemas.microsoft.com/office/drawing/2014/main" id="{8452FB28-BA78-4BCA-A413-C9B485A6B6B7}"/>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sp>
          <p:nvSpPr>
            <p:cNvPr id="104" name="Freeform 9">
              <a:extLst>
                <a:ext uri="{FF2B5EF4-FFF2-40B4-BE49-F238E27FC236}">
                  <a16:creationId xmlns:a16="http://schemas.microsoft.com/office/drawing/2014/main" id="{5CBF253E-2D8E-4BD1-B1A9-97B9B1A6FBEF}"/>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32962" fontAlgn="base">
                <a:spcBef>
                  <a:spcPct val="0"/>
                </a:spcBef>
                <a:spcAft>
                  <a:spcPct val="0"/>
                </a:spcAft>
                <a:defRPr/>
              </a:pPr>
              <a:endParaRPr lang="it-IT" sz="1632">
                <a:solidFill>
                  <a:srgbClr val="000000"/>
                </a:solidFill>
                <a:latin typeface="Arial" charset="0"/>
              </a:endParaRPr>
            </a:p>
          </p:txBody>
        </p:sp>
      </p:grpSp>
      <p:sp>
        <p:nvSpPr>
          <p:cNvPr id="63" name="Slide Number"/>
          <p:cNvSpPr txBox="1">
            <a:spLocks/>
          </p:cNvSpPr>
          <p:nvPr/>
        </p:nvSpPr>
        <p:spPr bwMode="auto">
          <a:xfrm>
            <a:off x="11780403" y="6551327"/>
            <a:ext cx="306520" cy="160154"/>
          </a:xfrm>
          <a:prstGeom prst="rect">
            <a:avLst/>
          </a:prstGeom>
        </p:spPr>
        <p:txBody>
          <a:bodyPr vert="horz" wrap="square" lIns="0" tIns="0" rIns="0" bIns="0" rtlCol="0" anchor="ctr">
            <a:spAutoFit/>
          </a:bodyPr>
          <a:lstStyle>
            <a:defPPr>
              <a:defRPr lang="x-none"/>
            </a:defPPr>
            <a:lvl1pPr>
              <a:defRPr lang="x-none" sz="1000" baseline="0">
                <a:latin typeface="+mn-lt"/>
              </a:defRPr>
            </a:lvl1pPr>
          </a:lstStyle>
          <a:p>
            <a:pPr algn="ctr" defTabSz="932962" fontAlgn="base">
              <a:spcBef>
                <a:spcPct val="0"/>
              </a:spcBef>
              <a:spcAft>
                <a:spcPct val="0"/>
              </a:spcAft>
              <a:defRPr/>
            </a:pPr>
            <a:fld id="{42C328C1-A84F-4A39-A664-DBA00541A8C6}" type="slidenum">
              <a:rPr lang="en-US" sz="1020" smtClean="0">
                <a:solidFill>
                  <a:srgbClr val="FFFFFF"/>
                </a:solidFill>
                <a:sym typeface="Calibri" panose="020F0502020204030204" pitchFamily="34" charset="0"/>
              </a:rPr>
              <a:pPr algn="ctr" defTabSz="932962" fontAlgn="base">
                <a:spcBef>
                  <a:spcPct val="0"/>
                </a:spcBef>
                <a:spcAft>
                  <a:spcPct val="0"/>
                </a:spcAft>
                <a:defRPr/>
              </a:pPr>
              <a:t>‹N›</a:t>
            </a:fld>
            <a:endParaRPr lang="en-US" sz="1020" dirty="0">
              <a:solidFill>
                <a:srgbClr val="FFFFFF"/>
              </a:solidFill>
              <a:sym typeface="Calibri" panose="020F0502020204030204" pitchFamily="34" charset="0"/>
            </a:endParaRPr>
          </a:p>
        </p:txBody>
      </p:sp>
      <p:grpSp>
        <p:nvGrpSpPr>
          <p:cNvPr id="66" name="McKSticker" hidden="1">
            <a:extLst>
              <a:ext uri="{FF2B5EF4-FFF2-40B4-BE49-F238E27FC236}">
                <a16:creationId xmlns:a16="http://schemas.microsoft.com/office/drawing/2014/main" id="{96625DAE-DA2D-43E7-BAEE-4AFB00A5EB38}"/>
              </a:ext>
            </a:extLst>
          </p:cNvPr>
          <p:cNvGrpSpPr/>
          <p:nvPr/>
        </p:nvGrpSpPr>
        <p:grpSpPr bwMode="gray">
          <a:xfrm>
            <a:off x="10915253" y="240864"/>
            <a:ext cx="553810" cy="220474"/>
            <a:chOff x="8197998" y="285750"/>
            <a:chExt cx="542777" cy="216085"/>
          </a:xfrm>
        </p:grpSpPr>
        <p:sp>
          <p:nvSpPr>
            <p:cNvPr id="70" name="StickerRectangle">
              <a:extLst>
                <a:ext uri="{FF2B5EF4-FFF2-40B4-BE49-F238E27FC236}">
                  <a16:creationId xmlns:a16="http://schemas.microsoft.com/office/drawing/2014/main" id="{9707832B-8320-4CDF-AB5F-F49F45384AB7}"/>
                </a:ext>
              </a:extLst>
            </p:cNvPr>
            <p:cNvSpPr>
              <a:spLocks noChangeArrowheads="1"/>
            </p:cNvSpPr>
            <p:nvPr/>
          </p:nvSpPr>
          <p:spPr bwMode="gray">
            <a:xfrm>
              <a:off x="8197998" y="285750"/>
              <a:ext cx="542777"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2960"/>
                </a:buClr>
                <a:defRPr/>
              </a:pPr>
              <a:r>
                <a:rPr lang="en-US" sz="1224" dirty="0">
                  <a:solidFill>
                    <a:srgbClr val="7F7F7F"/>
                  </a:solidFill>
                </a:rPr>
                <a:t>STICKER</a:t>
              </a:r>
            </a:p>
          </p:txBody>
        </p:sp>
        <p:cxnSp>
          <p:nvCxnSpPr>
            <p:cNvPr id="71" name="AutoShape 31">
              <a:extLst>
                <a:ext uri="{FF2B5EF4-FFF2-40B4-BE49-F238E27FC236}">
                  <a16:creationId xmlns:a16="http://schemas.microsoft.com/office/drawing/2014/main" id="{453502E3-738F-4254-ACA5-09A60681DD29}"/>
                </a:ext>
              </a:extLst>
            </p:cNvPr>
            <p:cNvCxnSpPr>
              <a:cxnSpLocks noChangeShapeType="1"/>
              <a:stCxn id="70" idx="2"/>
              <a:endCxn id="70" idx="4"/>
            </p:cNvCxnSpPr>
            <p:nvPr/>
          </p:nvCxnSpPr>
          <p:spPr bwMode="gray">
            <a:xfrm>
              <a:off x="8197998" y="285750"/>
              <a:ext cx="0" cy="216085"/>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72" name="AutoShape 32">
              <a:extLst>
                <a:ext uri="{FF2B5EF4-FFF2-40B4-BE49-F238E27FC236}">
                  <a16:creationId xmlns:a16="http://schemas.microsoft.com/office/drawing/2014/main" id="{C985702B-FF3A-46C5-832A-F1BDF19A86D1}"/>
                </a:ext>
              </a:extLst>
            </p:cNvPr>
            <p:cNvCxnSpPr>
              <a:cxnSpLocks noChangeShapeType="1"/>
              <a:stCxn id="70" idx="4"/>
              <a:endCxn id="70" idx="6"/>
            </p:cNvCxnSpPr>
            <p:nvPr/>
          </p:nvCxnSpPr>
          <p:spPr bwMode="gray">
            <a:xfrm>
              <a:off x="8197998" y="501835"/>
              <a:ext cx="542777"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4593633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p:hf sldNum="0" hdr="0" dt="0"/>
  <p:txStyles>
    <p:titleStyle>
      <a:lvl1pPr algn="l" defTabSz="895347" rtl="0" eaLnBrk="1" fontAlgn="base" hangingPunct="1">
        <a:spcBef>
          <a:spcPct val="0"/>
        </a:spcBef>
        <a:spcAft>
          <a:spcPct val="0"/>
        </a:spcAft>
        <a:tabLst>
          <a:tab pos="269873" algn="l"/>
        </a:tabLst>
        <a:defRPr lang="x-none" sz="2857" b="1" baseline="0">
          <a:solidFill>
            <a:schemeClr val="tx2"/>
          </a:solidFill>
          <a:latin typeface="Calibri" panose="020F0502020204030204" pitchFamily="34" charset="0"/>
          <a:ea typeface="+mj-ea"/>
          <a:cs typeface="+mj-cs"/>
          <a:sym typeface="Calibri" panose="020F0502020204030204" pitchFamily="34" charset="0"/>
        </a:defRPr>
      </a:lvl1pPr>
      <a:lvl2pPr algn="l" defTabSz="895347" rtl="0" eaLnBrk="1" fontAlgn="base" hangingPunct="1">
        <a:spcBef>
          <a:spcPct val="0"/>
        </a:spcBef>
        <a:spcAft>
          <a:spcPct val="0"/>
        </a:spcAft>
        <a:defRPr lang="x-none" sz="1900" b="1">
          <a:solidFill>
            <a:schemeClr val="tx2"/>
          </a:solidFill>
          <a:latin typeface="Arial" charset="0"/>
        </a:defRPr>
      </a:lvl2pPr>
      <a:lvl3pPr algn="l" defTabSz="895347" rtl="0" eaLnBrk="1" fontAlgn="base" hangingPunct="1">
        <a:spcBef>
          <a:spcPct val="0"/>
        </a:spcBef>
        <a:spcAft>
          <a:spcPct val="0"/>
        </a:spcAft>
        <a:defRPr lang="x-none" sz="1900" b="1">
          <a:solidFill>
            <a:schemeClr val="tx2"/>
          </a:solidFill>
          <a:latin typeface="Arial" charset="0"/>
        </a:defRPr>
      </a:lvl3pPr>
      <a:lvl4pPr algn="l" defTabSz="895347" rtl="0" eaLnBrk="1" fontAlgn="base" hangingPunct="1">
        <a:spcBef>
          <a:spcPct val="0"/>
        </a:spcBef>
        <a:spcAft>
          <a:spcPct val="0"/>
        </a:spcAft>
        <a:defRPr lang="x-none" sz="1900" b="1">
          <a:solidFill>
            <a:schemeClr val="tx2"/>
          </a:solidFill>
          <a:latin typeface="Arial" charset="0"/>
        </a:defRPr>
      </a:lvl4pPr>
      <a:lvl5pPr algn="l" defTabSz="895347" rtl="0" eaLnBrk="1" fontAlgn="base" hangingPunct="1">
        <a:spcBef>
          <a:spcPct val="0"/>
        </a:spcBef>
        <a:spcAft>
          <a:spcPct val="0"/>
        </a:spcAft>
        <a:defRPr lang="x-none" sz="1900" b="1">
          <a:solidFill>
            <a:schemeClr val="tx2"/>
          </a:solidFill>
          <a:latin typeface="Arial" charset="0"/>
        </a:defRPr>
      </a:lvl5pPr>
      <a:lvl6pPr marL="457198" algn="l" defTabSz="895347" rtl="0" eaLnBrk="1" fontAlgn="base" hangingPunct="1">
        <a:spcBef>
          <a:spcPct val="0"/>
        </a:spcBef>
        <a:spcAft>
          <a:spcPct val="0"/>
        </a:spcAft>
        <a:defRPr lang="x-none" sz="1900" b="1">
          <a:solidFill>
            <a:schemeClr val="tx2"/>
          </a:solidFill>
          <a:latin typeface="Arial" charset="0"/>
        </a:defRPr>
      </a:lvl6pPr>
      <a:lvl7pPr marL="914396" algn="l" defTabSz="895347" rtl="0" eaLnBrk="1" fontAlgn="base" hangingPunct="1">
        <a:spcBef>
          <a:spcPct val="0"/>
        </a:spcBef>
        <a:spcAft>
          <a:spcPct val="0"/>
        </a:spcAft>
        <a:defRPr lang="x-none" sz="1900" b="1">
          <a:solidFill>
            <a:schemeClr val="tx2"/>
          </a:solidFill>
          <a:latin typeface="Arial" charset="0"/>
        </a:defRPr>
      </a:lvl7pPr>
      <a:lvl8pPr marL="1371594" algn="l" defTabSz="895347" rtl="0" eaLnBrk="1" fontAlgn="base" hangingPunct="1">
        <a:spcBef>
          <a:spcPct val="0"/>
        </a:spcBef>
        <a:spcAft>
          <a:spcPct val="0"/>
        </a:spcAft>
        <a:defRPr lang="x-none" sz="1900" b="1">
          <a:solidFill>
            <a:schemeClr val="tx2"/>
          </a:solidFill>
          <a:latin typeface="Arial" charset="0"/>
        </a:defRPr>
      </a:lvl8pPr>
      <a:lvl9pPr marL="1828793" algn="l" defTabSz="895347" rtl="0" eaLnBrk="1" fontAlgn="base" hangingPunct="1">
        <a:spcBef>
          <a:spcPct val="0"/>
        </a:spcBef>
        <a:spcAft>
          <a:spcPct val="0"/>
        </a:spcAft>
        <a:defRPr lang="x-none" sz="1900" b="1">
          <a:solidFill>
            <a:schemeClr val="tx2"/>
          </a:solidFill>
          <a:latin typeface="Arial" charset="0"/>
        </a:defRPr>
      </a:lvl9pPr>
    </p:titleStyle>
    <p:bodyStyle>
      <a:lvl1pPr marL="0" indent="0" algn="l" defTabSz="913526" rtl="0" eaLnBrk="1" fontAlgn="base" latinLnBrk="0" hangingPunct="1">
        <a:lnSpc>
          <a:spcPct val="95000"/>
        </a:lnSpc>
        <a:spcBef>
          <a:spcPct val="0"/>
        </a:spcBef>
        <a:spcAft>
          <a:spcPct val="0"/>
        </a:spcAft>
        <a:buClr>
          <a:schemeClr val="tx2"/>
        </a:buClr>
        <a:buSzPct val="100000"/>
        <a:defRPr lang="en-US" sz="1837" baseline="0" dirty="0">
          <a:solidFill>
            <a:schemeClr val="tx1"/>
          </a:solidFill>
          <a:latin typeface="Calibri" panose="020F0502020204030204" pitchFamily="34" charset="0"/>
          <a:ea typeface="+mn-ea"/>
          <a:cs typeface="+mn-cs"/>
          <a:sym typeface="Calibri" panose="020F0502020204030204" pitchFamily="34" charset="0"/>
        </a:defRPr>
      </a:lvl1pPr>
      <a:lvl2pPr marL="182880" indent="-182880" algn="l" defTabSz="913526" rtl="0" eaLnBrk="1" fontAlgn="base" latinLnBrk="0" hangingPunct="1">
        <a:lnSpc>
          <a:spcPct val="95000"/>
        </a:lnSpc>
        <a:spcBef>
          <a:spcPct val="0"/>
        </a:spcBef>
        <a:spcAft>
          <a:spcPct val="0"/>
        </a:spcAft>
        <a:buClr>
          <a:schemeClr val="tx2"/>
        </a:buClr>
        <a:buSzPct val="100000"/>
        <a:buFont typeface="Arial" panose="020B060402020202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2pPr>
      <a:lvl3pPr marL="356614" indent="-182880" algn="l" defTabSz="913526" rtl="0" eaLnBrk="1" fontAlgn="base" latinLnBrk="0" hangingPunct="1">
        <a:lnSpc>
          <a:spcPct val="95000"/>
        </a:lnSpc>
        <a:spcBef>
          <a:spcPct val="0"/>
        </a:spcBef>
        <a:spcAft>
          <a:spcPct val="0"/>
        </a:spcAft>
        <a:buClr>
          <a:schemeClr val="tx2"/>
        </a:buClr>
        <a:buSzPct val="100000"/>
        <a:buFont typeface="Calibri" panose="020F050202020403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3pPr>
      <a:lvl4pPr marL="539494" indent="-182880" algn="l" defTabSz="913526" rtl="0" eaLnBrk="1" fontAlgn="base" latinLnBrk="0" hangingPunct="1">
        <a:lnSpc>
          <a:spcPct val="95000"/>
        </a:lnSpc>
        <a:spcBef>
          <a:spcPct val="0"/>
        </a:spcBef>
        <a:spcAft>
          <a:spcPct val="0"/>
        </a:spcAft>
        <a:buClr>
          <a:schemeClr val="tx2"/>
        </a:buClr>
        <a:buSzPct val="100000"/>
        <a:buFont typeface="Arial" panose="020B060402020202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4pPr>
      <a:lvl5pPr marL="722373" indent="-182880" algn="l" defTabSz="913526" rtl="0" eaLnBrk="1" fontAlgn="base" latinLnBrk="0" hangingPunct="1">
        <a:lnSpc>
          <a:spcPct val="95000"/>
        </a:lnSpc>
        <a:spcBef>
          <a:spcPct val="0"/>
        </a:spcBef>
        <a:spcAft>
          <a:spcPct val="0"/>
        </a:spcAft>
        <a:buClr>
          <a:schemeClr val="tx2"/>
        </a:buClr>
        <a:buSzPct val="100000"/>
        <a:buFont typeface="Calibri" panose="020F0502020204030204" pitchFamily="34" charset="0"/>
        <a:buChar char="∙"/>
        <a:defRPr lang="en-US" sz="1837" baseline="0" dirty="0">
          <a:solidFill>
            <a:schemeClr val="tx1"/>
          </a:solidFill>
          <a:latin typeface="Calibri" panose="020F0502020204030204" pitchFamily="34" charset="0"/>
          <a:ea typeface="+mn-ea"/>
          <a:cs typeface="+mn-cs"/>
          <a:sym typeface="Calibri" panose="020F0502020204030204" pitchFamily="34" charset="0"/>
        </a:defRPr>
      </a:lvl5pPr>
      <a:lvl6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5" indent="-130175" algn="l" defTabSz="895347"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396" rtl="0" eaLnBrk="1" latinLnBrk="0" hangingPunct="1">
        <a:defRPr lang="x-none" sz="1800" kern="1200">
          <a:solidFill>
            <a:schemeClr val="tx1"/>
          </a:solidFill>
          <a:latin typeface="+mn-lt"/>
          <a:ea typeface="+mn-ea"/>
          <a:cs typeface="+mn-cs"/>
        </a:defRPr>
      </a:lvl1pPr>
      <a:lvl2pPr marL="457198" algn="l" defTabSz="914396" rtl="0" eaLnBrk="1" latinLnBrk="0" hangingPunct="1">
        <a:defRPr lang="x-none" sz="1800" kern="1200">
          <a:solidFill>
            <a:schemeClr val="tx1"/>
          </a:solidFill>
          <a:latin typeface="+mn-lt"/>
          <a:ea typeface="+mn-ea"/>
          <a:cs typeface="+mn-cs"/>
        </a:defRPr>
      </a:lvl2pPr>
      <a:lvl3pPr marL="914396" algn="l" defTabSz="914396" rtl="0" eaLnBrk="1" latinLnBrk="0" hangingPunct="1">
        <a:defRPr lang="x-none" sz="1800" kern="1200">
          <a:solidFill>
            <a:schemeClr val="tx1"/>
          </a:solidFill>
          <a:latin typeface="+mn-lt"/>
          <a:ea typeface="+mn-ea"/>
          <a:cs typeface="+mn-cs"/>
        </a:defRPr>
      </a:lvl3pPr>
      <a:lvl4pPr marL="1371594" algn="l" defTabSz="914396" rtl="0" eaLnBrk="1" latinLnBrk="0" hangingPunct="1">
        <a:defRPr lang="x-none" sz="1800" kern="1200">
          <a:solidFill>
            <a:schemeClr val="tx1"/>
          </a:solidFill>
          <a:latin typeface="+mn-lt"/>
          <a:ea typeface="+mn-ea"/>
          <a:cs typeface="+mn-cs"/>
        </a:defRPr>
      </a:lvl4pPr>
      <a:lvl5pPr marL="1828793" algn="l" defTabSz="914396" rtl="0" eaLnBrk="1" latinLnBrk="0" hangingPunct="1">
        <a:defRPr lang="x-none" sz="1800" kern="1200">
          <a:solidFill>
            <a:schemeClr val="tx1"/>
          </a:solidFill>
          <a:latin typeface="+mn-lt"/>
          <a:ea typeface="+mn-ea"/>
          <a:cs typeface="+mn-cs"/>
        </a:defRPr>
      </a:lvl5pPr>
      <a:lvl6pPr marL="2285991" algn="l" defTabSz="914396" rtl="0" eaLnBrk="1" latinLnBrk="0" hangingPunct="1">
        <a:defRPr lang="x-none" sz="1800" kern="1200">
          <a:solidFill>
            <a:schemeClr val="tx1"/>
          </a:solidFill>
          <a:latin typeface="+mn-lt"/>
          <a:ea typeface="+mn-ea"/>
          <a:cs typeface="+mn-cs"/>
        </a:defRPr>
      </a:lvl6pPr>
      <a:lvl7pPr marL="2743189" algn="l" defTabSz="914396" rtl="0" eaLnBrk="1" latinLnBrk="0" hangingPunct="1">
        <a:defRPr lang="x-none" sz="1800" kern="1200">
          <a:solidFill>
            <a:schemeClr val="tx1"/>
          </a:solidFill>
          <a:latin typeface="+mn-lt"/>
          <a:ea typeface="+mn-ea"/>
          <a:cs typeface="+mn-cs"/>
        </a:defRPr>
      </a:lvl7pPr>
      <a:lvl8pPr marL="3200387" algn="l" defTabSz="914396" rtl="0" eaLnBrk="1" latinLnBrk="0" hangingPunct="1">
        <a:defRPr lang="x-none" sz="1800" kern="1200">
          <a:solidFill>
            <a:schemeClr val="tx1"/>
          </a:solidFill>
          <a:latin typeface="+mn-lt"/>
          <a:ea typeface="+mn-ea"/>
          <a:cs typeface="+mn-cs"/>
        </a:defRPr>
      </a:lvl8pPr>
      <a:lvl9pPr marL="3657586" algn="l" defTabSz="914396"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B9D7DBFB-DCE9-42BC-A361-A0671D12ADFC}" type="slidenum">
              <a:rPr lang="it-IT">
                <a:solidFill>
                  <a:srgbClr val="FFFFFF"/>
                </a:solidFill>
              </a:rPr>
              <a:pPr defTabSz="1219170">
                <a:defRPr/>
              </a:pPr>
              <a:t>‹N›</a:t>
            </a:fld>
            <a:endParaRPr lang="it-IT" dirty="0">
              <a:solidFill>
                <a:srgbClr val="FFFFFF"/>
              </a:solidFill>
            </a:endParaRPr>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defRPr/>
            </a:pPr>
            <a:endParaRPr lang="en-GB" dirty="0">
              <a:solidFill>
                <a:srgbClr val="DC002E"/>
              </a:solidFill>
            </a:endParaRPr>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defRPr/>
            </a:pPr>
            <a:r>
              <a:rPr lang="en-GB">
                <a:solidFill>
                  <a:srgbClr val="717073"/>
                </a:solidFill>
              </a:rPr>
              <a:t>Investimenti sicilia - Agosto 2023</a:t>
            </a:r>
            <a:endParaRPr lang="en-GB" dirty="0">
              <a:solidFill>
                <a:srgbClr val="717073"/>
              </a:solidFill>
            </a:endParaRPr>
          </a:p>
        </p:txBody>
      </p:sp>
      <p:pic>
        <p:nvPicPr>
          <p:cNvPr id="3" name="Immagine 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23808414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4031" r:id="rId18"/>
    <p:sldLayoutId id="2147484032" r:id="rId19"/>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a:solidFill>
                  <a:srgbClr val="FFFFFF"/>
                </a:solidFill>
              </a:rPr>
              <a:pPr defTabSz="1219170"/>
              <a:t>‹N›</a:t>
            </a:fld>
            <a:endParaRPr lang="it-IT" dirty="0">
              <a:solidFill>
                <a:srgbClr val="FFFFFF"/>
              </a:solidFill>
            </a:endParaRPr>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endParaRPr dirty="0">
              <a:solidFill>
                <a:srgbClr val="DC002E"/>
              </a:solidFill>
            </a:endParaRPr>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solidFill>
                  <a:srgbClr val="717073"/>
                </a:solidFill>
              </a:rPr>
              <a:t>Investimenti sicilia - Agosto 2023</a:t>
            </a:r>
            <a:endParaRPr lang="en-GB" dirty="0">
              <a:solidFill>
                <a:srgbClr val="717073"/>
              </a:solidFill>
            </a:endParaRPr>
          </a:p>
        </p:txBody>
      </p:sp>
      <p:pic>
        <p:nvPicPr>
          <p:cNvPr id="3" name="Immagine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Tree>
    <p:extLst>
      <p:ext uri="{BB962C8B-B14F-4D97-AF65-F5344CB8AC3E}">
        <p14:creationId xmlns:p14="http://schemas.microsoft.com/office/powerpoint/2010/main" val="372947792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89.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190.xml"/><Relationship Id="rId1" Type="http://schemas.openxmlformats.org/officeDocument/2006/relationships/tags" Target="../tags/tag73.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89.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3.jpeg"/><Relationship Id="rId21" Type="http://schemas.openxmlformats.org/officeDocument/2006/relationships/image" Target="../media/image49.png"/><Relationship Id="rId7" Type="http://schemas.openxmlformats.org/officeDocument/2006/relationships/image" Target="../media/image37.png"/><Relationship Id="rId12" Type="http://schemas.microsoft.com/office/2007/relationships/hdphoto" Target="../media/hdphoto3.wdp"/><Relationship Id="rId17"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9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9.png"/><Relationship Id="rId19" Type="http://schemas.openxmlformats.org/officeDocument/2006/relationships/image" Target="../media/image47.png"/><Relationship Id="rId4" Type="http://schemas.openxmlformats.org/officeDocument/2006/relationships/image" Target="../media/image34.jpeg"/><Relationship Id="rId9" Type="http://schemas.openxmlformats.org/officeDocument/2006/relationships/image" Target="../media/image38.png"/><Relationship Id="rId14" Type="http://schemas.openxmlformats.org/officeDocument/2006/relationships/image" Target="../media/image42.png"/><Relationship Id="rId22"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18" Type="http://schemas.openxmlformats.org/officeDocument/2006/relationships/image" Target="../media/image31.png"/><Relationship Id="rId3" Type="http://schemas.openxmlformats.org/officeDocument/2006/relationships/image" Target="../media/image35.png"/><Relationship Id="rId21" Type="http://schemas.openxmlformats.org/officeDocument/2006/relationships/image" Target="../media/image51.png"/><Relationship Id="rId7" Type="http://schemas.openxmlformats.org/officeDocument/2006/relationships/image" Target="../media/image38.png"/><Relationship Id="rId12" Type="http://schemas.openxmlformats.org/officeDocument/2006/relationships/image" Target="../media/image42.png"/><Relationship Id="rId17" Type="http://schemas.openxmlformats.org/officeDocument/2006/relationships/image" Target="../media/image48.png"/><Relationship Id="rId2" Type="http://schemas.openxmlformats.org/officeDocument/2006/relationships/image" Target="../media/image34.jpeg"/><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slideLayout" Target="../slideLayouts/slideLayout191.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44.png"/><Relationship Id="rId10" Type="http://schemas.microsoft.com/office/2007/relationships/hdphoto" Target="../media/hdphoto3.wdp"/><Relationship Id="rId19" Type="http://schemas.openxmlformats.org/officeDocument/2006/relationships/image" Target="../media/image49.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chart" Target="../charts/chart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3.xml"/><Relationship Id="rId5" Type="http://schemas.openxmlformats.org/officeDocument/2006/relationships/slideLayout" Target="../slideLayouts/slideLayout122.xml"/><Relationship Id="rId4"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9.xml"/><Relationship Id="rId1" Type="http://schemas.openxmlformats.org/officeDocument/2006/relationships/tags" Target="../tags/tag69.xml"/><Relationship Id="rId5" Type="http://schemas.openxmlformats.org/officeDocument/2006/relationships/image" Target="../media/image2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6.xml"/><Relationship Id="rId2" Type="http://schemas.openxmlformats.org/officeDocument/2006/relationships/slideLayout" Target="../slideLayouts/slideLayout132.xml"/><Relationship Id="rId1" Type="http://schemas.openxmlformats.org/officeDocument/2006/relationships/tags" Target="../tags/tag7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chart" Target="../charts/chart8.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7264" y="819601"/>
            <a:ext cx="7933860" cy="2123192"/>
          </a:xfrm>
        </p:spPr>
        <p:txBody>
          <a:bodyPr/>
          <a:lstStyle/>
          <a:p>
            <a:pPr algn="l"/>
            <a:r>
              <a:rPr lang="it-IT" dirty="0"/>
              <a:t>Struttura Territoriale Sicilia</a:t>
            </a:r>
            <a:br>
              <a:rPr lang="it-IT" dirty="0"/>
            </a:br>
            <a:r>
              <a:rPr lang="it-IT" sz="3600" dirty="0">
                <a:solidFill>
                  <a:srgbClr val="C00000"/>
                </a:solidFill>
              </a:rPr>
              <a:t>- Manutenzione Programmata </a:t>
            </a:r>
            <a:br>
              <a:rPr lang="it-IT" sz="3600" dirty="0">
                <a:solidFill>
                  <a:srgbClr val="C00000"/>
                </a:solidFill>
              </a:rPr>
            </a:br>
            <a:r>
              <a:rPr lang="it-IT" sz="3600" dirty="0">
                <a:solidFill>
                  <a:srgbClr val="C00000"/>
                </a:solidFill>
              </a:rPr>
              <a:t>- Nuove Opere</a:t>
            </a:r>
            <a:br>
              <a:rPr lang="it-IT" sz="3600" dirty="0">
                <a:solidFill>
                  <a:srgbClr val="C00000"/>
                </a:solidFill>
              </a:rPr>
            </a:br>
            <a:r>
              <a:rPr lang="it-IT" sz="3600" dirty="0">
                <a:solidFill>
                  <a:srgbClr val="C00000"/>
                </a:solidFill>
              </a:rPr>
              <a:t>- Smart Road</a:t>
            </a:r>
          </a:p>
        </p:txBody>
      </p:sp>
      <p:sp>
        <p:nvSpPr>
          <p:cNvPr id="7" name="Segnaposto testo 3"/>
          <p:cNvSpPr>
            <a:spLocks noGrp="1"/>
          </p:cNvSpPr>
          <p:nvPr>
            <p:ph type="body" sz="quarter" idx="11"/>
          </p:nvPr>
        </p:nvSpPr>
        <p:spPr>
          <a:xfrm>
            <a:off x="407988" y="5332750"/>
            <a:ext cx="1780041" cy="322467"/>
          </a:xfrm>
        </p:spPr>
        <p:txBody>
          <a:bodyPr/>
          <a:lstStyle/>
          <a:p>
            <a:r>
              <a:rPr lang="it-IT" dirty="0"/>
              <a:t>Agosto 2023</a:t>
            </a:r>
          </a:p>
        </p:txBody>
      </p:sp>
      <p:pic>
        <p:nvPicPr>
          <p:cNvPr id="4" name="Immagine 3"/>
          <p:cNvPicPr>
            <a:picLocks noChangeAspect="1"/>
          </p:cNvPicPr>
          <p:nvPr/>
        </p:nvPicPr>
        <p:blipFill>
          <a:blip r:embed="rId3"/>
          <a:stretch>
            <a:fillRect/>
          </a:stretch>
        </p:blipFill>
        <p:spPr>
          <a:xfrm>
            <a:off x="462782" y="466385"/>
            <a:ext cx="2688569" cy="2993395"/>
          </a:xfrm>
          <a:prstGeom prst="rect">
            <a:avLst/>
          </a:prstGeom>
        </p:spPr>
      </p:pic>
    </p:spTree>
    <p:extLst>
      <p:ext uri="{BB962C8B-B14F-4D97-AF65-F5344CB8AC3E}">
        <p14:creationId xmlns:p14="http://schemas.microsoft.com/office/powerpoint/2010/main" val="24907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311" y="165903"/>
            <a:ext cx="9814290" cy="6675761"/>
          </a:xfrm>
          <a:prstGeom prst="rect">
            <a:avLst/>
          </a:prstGeom>
        </p:spPr>
      </p:pic>
      <p:sp>
        <p:nvSpPr>
          <p:cNvPr id="14" name="Titolo 1"/>
          <p:cNvSpPr txBox="1">
            <a:spLocks/>
          </p:cNvSpPr>
          <p:nvPr/>
        </p:nvSpPr>
        <p:spPr bwMode="auto">
          <a:xfrm>
            <a:off x="421222" y="36272"/>
            <a:ext cx="4575943" cy="45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D90000"/>
                </a:solidFill>
                <a:effectLst/>
                <a:uLnTx/>
                <a:uFillTx/>
                <a:latin typeface="Calibri"/>
                <a:ea typeface="+mj-ea"/>
                <a:cs typeface="+mj-cs"/>
              </a:rPr>
              <a:t>Interventi di Nuove Opere in corso</a:t>
            </a:r>
          </a:p>
        </p:txBody>
      </p:sp>
      <p:sp>
        <p:nvSpPr>
          <p:cNvPr id="2" name="Rettangolo 1" hidden="1"/>
          <p:cNvSpPr/>
          <p:nvPr/>
        </p:nvSpPr>
        <p:spPr>
          <a:xfrm>
            <a:off x="-890337" y="62805"/>
            <a:ext cx="2355580" cy="6680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Ovale 16"/>
          <p:cNvSpPr/>
          <p:nvPr/>
        </p:nvSpPr>
        <p:spPr>
          <a:xfrm>
            <a:off x="7238520" y="1687619"/>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8" name="Ovale 17"/>
          <p:cNvSpPr/>
          <p:nvPr/>
        </p:nvSpPr>
        <p:spPr>
          <a:xfrm>
            <a:off x="7351731" y="1917862"/>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Ovale 18"/>
          <p:cNvSpPr/>
          <p:nvPr/>
        </p:nvSpPr>
        <p:spPr>
          <a:xfrm>
            <a:off x="7464942" y="2144285"/>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7</a:t>
            </a:r>
          </a:p>
        </p:txBody>
      </p:sp>
      <p:sp>
        <p:nvSpPr>
          <p:cNvPr id="20" name="Ovale 19"/>
          <p:cNvSpPr/>
          <p:nvPr/>
        </p:nvSpPr>
        <p:spPr>
          <a:xfrm>
            <a:off x="4599594" y="1914042"/>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3</a:t>
            </a:r>
          </a:p>
        </p:txBody>
      </p:sp>
      <p:sp>
        <p:nvSpPr>
          <p:cNvPr id="21" name="Ovale 20"/>
          <p:cNvSpPr/>
          <p:nvPr/>
        </p:nvSpPr>
        <p:spPr>
          <a:xfrm>
            <a:off x="6121895" y="3588782"/>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74" name="Ovale 73"/>
          <p:cNvSpPr/>
          <p:nvPr/>
        </p:nvSpPr>
        <p:spPr>
          <a:xfrm>
            <a:off x="8750923" y="2262038"/>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75" name="Ovale 74"/>
          <p:cNvSpPr/>
          <p:nvPr/>
        </p:nvSpPr>
        <p:spPr>
          <a:xfrm>
            <a:off x="7992498" y="4354258"/>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6</a:t>
            </a:r>
          </a:p>
        </p:txBody>
      </p:sp>
      <p:grpSp>
        <p:nvGrpSpPr>
          <p:cNvPr id="83" name="Gruppo 82">
            <a:extLst>
              <a:ext uri="{FF2B5EF4-FFF2-40B4-BE49-F238E27FC236}">
                <a16:creationId xmlns:a16="http://schemas.microsoft.com/office/drawing/2014/main" id="{200C94F2-B691-44CB-B87E-A2F66D25B87E}"/>
              </a:ext>
            </a:extLst>
          </p:cNvPr>
          <p:cNvGrpSpPr/>
          <p:nvPr/>
        </p:nvGrpSpPr>
        <p:grpSpPr>
          <a:xfrm>
            <a:off x="0" y="358568"/>
            <a:ext cx="2043419" cy="1354761"/>
            <a:chOff x="7764388" y="3883433"/>
            <a:chExt cx="1493735" cy="1074936"/>
          </a:xfrm>
        </p:grpSpPr>
        <p:grpSp>
          <p:nvGrpSpPr>
            <p:cNvPr id="84" name="Gruppo 83">
              <a:extLst>
                <a:ext uri="{FF2B5EF4-FFF2-40B4-BE49-F238E27FC236}">
                  <a16:creationId xmlns:a16="http://schemas.microsoft.com/office/drawing/2014/main" id="{0F595C3D-B00D-473F-9DA9-43775594E329}"/>
                </a:ext>
              </a:extLst>
            </p:cNvPr>
            <p:cNvGrpSpPr/>
            <p:nvPr/>
          </p:nvGrpSpPr>
          <p:grpSpPr>
            <a:xfrm>
              <a:off x="7764388" y="3883433"/>
              <a:ext cx="1493735" cy="1074936"/>
              <a:chOff x="-308616" y="791148"/>
              <a:chExt cx="1493735" cy="1074936"/>
            </a:xfrm>
          </p:grpSpPr>
          <p:graphicFrame>
            <p:nvGraphicFramePr>
              <p:cNvPr id="86" name="Grafico 85">
                <a:extLst>
                  <a:ext uri="{FF2B5EF4-FFF2-40B4-BE49-F238E27FC236}">
                    <a16:creationId xmlns:a16="http://schemas.microsoft.com/office/drawing/2014/main" id="{FE2325E5-7785-4F77-8D94-FE1C90ADC4AA}"/>
                  </a:ext>
                </a:extLst>
              </p:cNvPr>
              <p:cNvGraphicFramePr/>
              <p:nvPr/>
            </p:nvGraphicFramePr>
            <p:xfrm>
              <a:off x="-308616" y="791148"/>
              <a:ext cx="1493735" cy="1074936"/>
            </p:xfrm>
            <a:graphic>
              <a:graphicData uri="http://schemas.openxmlformats.org/drawingml/2006/chart">
                <c:chart xmlns:c="http://schemas.openxmlformats.org/drawingml/2006/chart" xmlns:r="http://schemas.openxmlformats.org/officeDocument/2006/relationships" r:id="rId4"/>
              </a:graphicData>
            </a:graphic>
          </p:graphicFrame>
          <p:sp>
            <p:nvSpPr>
              <p:cNvPr id="87" name="CasellaDiTesto 86">
                <a:extLst>
                  <a:ext uri="{FF2B5EF4-FFF2-40B4-BE49-F238E27FC236}">
                    <a16:creationId xmlns:a16="http://schemas.microsoft.com/office/drawing/2014/main" id="{CA98B347-40D9-4455-A6EE-0CE992C454D5}"/>
                  </a:ext>
                </a:extLst>
              </p:cNvPr>
              <p:cNvSpPr txBox="1"/>
              <p:nvPr/>
            </p:nvSpPr>
            <p:spPr>
              <a:xfrm>
                <a:off x="137088" y="1207521"/>
                <a:ext cx="665280" cy="2686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00000">
                        <a:lumMod val="95000"/>
                        <a:lumOff val="5000"/>
                      </a:srgbClr>
                    </a:solidFill>
                    <a:effectLst/>
                    <a:uLnTx/>
                    <a:uFillTx/>
                    <a:latin typeface="Calibri"/>
                    <a:ea typeface="+mn-ea"/>
                    <a:cs typeface="+mn-cs"/>
                  </a:rPr>
                  <a:t>3,28</a:t>
                </a:r>
              </a:p>
            </p:txBody>
          </p:sp>
        </p:grpSp>
        <p:sp>
          <p:nvSpPr>
            <p:cNvPr id="85" name="CasellaDiTesto 84">
              <a:extLst>
                <a:ext uri="{FF2B5EF4-FFF2-40B4-BE49-F238E27FC236}">
                  <a16:creationId xmlns:a16="http://schemas.microsoft.com/office/drawing/2014/main" id="{BCB8B28F-E999-4D76-95C1-18DBEC8C0088}"/>
                </a:ext>
              </a:extLst>
            </p:cNvPr>
            <p:cNvSpPr txBox="1"/>
            <p:nvPr/>
          </p:nvSpPr>
          <p:spPr>
            <a:xfrm>
              <a:off x="8233777" y="4433592"/>
              <a:ext cx="532497" cy="219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000000">
                      <a:lumMod val="95000"/>
                      <a:lumOff val="5000"/>
                    </a:srgbClr>
                  </a:solidFill>
                  <a:effectLst/>
                  <a:uLnTx/>
                  <a:uFillTx/>
                  <a:latin typeface="Calibri"/>
                  <a:ea typeface="+mn-ea"/>
                  <a:cs typeface="+mn-cs"/>
                </a:rPr>
                <a:t>mld €</a:t>
              </a:r>
            </a:p>
          </p:txBody>
        </p:sp>
      </p:grpSp>
      <p:sp>
        <p:nvSpPr>
          <p:cNvPr id="88" name="CasellaDiTesto 87">
            <a:extLst>
              <a:ext uri="{FF2B5EF4-FFF2-40B4-BE49-F238E27FC236}">
                <a16:creationId xmlns:a16="http://schemas.microsoft.com/office/drawing/2014/main" id="{D118BDF1-A5EE-4B60-82F0-8375BDA4DA39}"/>
              </a:ext>
            </a:extLst>
          </p:cNvPr>
          <p:cNvSpPr txBox="1"/>
          <p:nvPr/>
        </p:nvSpPr>
        <p:spPr>
          <a:xfrm>
            <a:off x="421222" y="3758891"/>
            <a:ext cx="2888672" cy="461665"/>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PALERMO – AGRIGENTO - Bolognetta</a:t>
            </a:r>
          </a:p>
        </p:txBody>
      </p:sp>
      <p:cxnSp>
        <p:nvCxnSpPr>
          <p:cNvPr id="89" name="Connettore diritto 88">
            <a:extLst>
              <a:ext uri="{FF2B5EF4-FFF2-40B4-BE49-F238E27FC236}">
                <a16:creationId xmlns:a16="http://schemas.microsoft.com/office/drawing/2014/main" id="{9EA5BD5E-ACB0-414F-B28D-DCA89C3AE8FE}"/>
              </a:ext>
            </a:extLst>
          </p:cNvPr>
          <p:cNvCxnSpPr>
            <a:cxnSpLocks/>
            <a:endCxn id="20" idx="3"/>
          </p:cNvCxnSpPr>
          <p:nvPr/>
        </p:nvCxnSpPr>
        <p:spPr>
          <a:xfrm flipV="1">
            <a:off x="2670629" y="2107306"/>
            <a:ext cx="1962124" cy="1707900"/>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90" name="CasellaDiTesto 89">
            <a:extLst>
              <a:ext uri="{FF2B5EF4-FFF2-40B4-BE49-F238E27FC236}">
                <a16:creationId xmlns:a16="http://schemas.microsoft.com/office/drawing/2014/main" id="{07DB87F6-6970-4B31-BF77-AEAF9F5C8712}"/>
              </a:ext>
            </a:extLst>
          </p:cNvPr>
          <p:cNvSpPr txBox="1"/>
          <p:nvPr/>
        </p:nvSpPr>
        <p:spPr>
          <a:xfrm>
            <a:off x="2482516" y="5118673"/>
            <a:ext cx="2888672" cy="461665"/>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CALTANISSETTA – AGRIGENTO – adeguamento 4 corsie</a:t>
            </a:r>
          </a:p>
        </p:txBody>
      </p:sp>
      <p:cxnSp>
        <p:nvCxnSpPr>
          <p:cNvPr id="91" name="Connettore diritto 90">
            <a:extLst>
              <a:ext uri="{FF2B5EF4-FFF2-40B4-BE49-F238E27FC236}">
                <a16:creationId xmlns:a16="http://schemas.microsoft.com/office/drawing/2014/main" id="{BAC92C64-3BE0-48AB-96AC-C03CFFEDBBC1}"/>
              </a:ext>
            </a:extLst>
          </p:cNvPr>
          <p:cNvCxnSpPr>
            <a:cxnSpLocks/>
            <a:stCxn id="90" idx="0"/>
            <a:endCxn id="21" idx="3"/>
          </p:cNvCxnSpPr>
          <p:nvPr/>
        </p:nvCxnSpPr>
        <p:spPr>
          <a:xfrm flipV="1">
            <a:off x="3926852" y="3782046"/>
            <a:ext cx="2228202" cy="1336627"/>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0B1E8AB1-3B3C-4B5D-8720-4EC102586C61}"/>
              </a:ext>
            </a:extLst>
          </p:cNvPr>
          <p:cNvSpPr txBox="1"/>
          <p:nvPr/>
        </p:nvSpPr>
        <p:spPr>
          <a:xfrm>
            <a:off x="3926852" y="6088169"/>
            <a:ext cx="3787837" cy="461665"/>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S.S.V. “LICODIA EUBEA – LIBERTINA” 2° stralcio funzionale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TRATTO A</a:t>
            </a:r>
          </a:p>
        </p:txBody>
      </p:sp>
      <p:cxnSp>
        <p:nvCxnSpPr>
          <p:cNvPr id="93" name="Connettore diritto 92">
            <a:extLst>
              <a:ext uri="{FF2B5EF4-FFF2-40B4-BE49-F238E27FC236}">
                <a16:creationId xmlns:a16="http://schemas.microsoft.com/office/drawing/2014/main" id="{0B749584-1E8A-46A5-83BB-6B2E570B9153}"/>
              </a:ext>
            </a:extLst>
          </p:cNvPr>
          <p:cNvCxnSpPr>
            <a:cxnSpLocks/>
            <a:stCxn id="92" idx="0"/>
            <a:endCxn id="75" idx="3"/>
          </p:cNvCxnSpPr>
          <p:nvPr/>
        </p:nvCxnSpPr>
        <p:spPr>
          <a:xfrm flipV="1">
            <a:off x="5820771" y="4547522"/>
            <a:ext cx="2204886" cy="1540647"/>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94" name="CasellaDiTesto 93">
            <a:extLst>
              <a:ext uri="{FF2B5EF4-FFF2-40B4-BE49-F238E27FC236}">
                <a16:creationId xmlns:a16="http://schemas.microsoft.com/office/drawing/2014/main" id="{AE5799CE-A628-41EC-A80A-DA338496869C}"/>
              </a:ext>
            </a:extLst>
          </p:cNvPr>
          <p:cNvSpPr txBox="1"/>
          <p:nvPr/>
        </p:nvSpPr>
        <p:spPr>
          <a:xfrm>
            <a:off x="8744119" y="2888127"/>
            <a:ext cx="2888672" cy="276999"/>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BRONTE – ADRANO - -Lotto 2°</a:t>
            </a:r>
          </a:p>
        </p:txBody>
      </p:sp>
      <p:cxnSp>
        <p:nvCxnSpPr>
          <p:cNvPr id="95" name="Connettore diritto 94">
            <a:extLst>
              <a:ext uri="{FF2B5EF4-FFF2-40B4-BE49-F238E27FC236}">
                <a16:creationId xmlns:a16="http://schemas.microsoft.com/office/drawing/2014/main" id="{82B23032-38F4-4841-ADD8-E1B25BF66E61}"/>
              </a:ext>
            </a:extLst>
          </p:cNvPr>
          <p:cNvCxnSpPr>
            <a:cxnSpLocks/>
            <a:stCxn id="94" idx="0"/>
            <a:endCxn id="74" idx="5"/>
          </p:cNvCxnSpPr>
          <p:nvPr/>
        </p:nvCxnSpPr>
        <p:spPr>
          <a:xfrm flipH="1" flipV="1">
            <a:off x="8944187" y="2455302"/>
            <a:ext cx="1244268" cy="432825"/>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96" name="CasellaDiTesto 95">
            <a:extLst>
              <a:ext uri="{FF2B5EF4-FFF2-40B4-BE49-F238E27FC236}">
                <a16:creationId xmlns:a16="http://schemas.microsoft.com/office/drawing/2014/main" id="{C408ACF4-9FEC-4934-9AED-EE84F4D508D9}"/>
              </a:ext>
            </a:extLst>
          </p:cNvPr>
          <p:cNvSpPr txBox="1"/>
          <p:nvPr/>
        </p:nvSpPr>
        <p:spPr>
          <a:xfrm>
            <a:off x="5679258" y="471347"/>
            <a:ext cx="2056058" cy="646331"/>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NORD-SUD S. STEFANO DI CAMASTRA – GELA – lotto B2</a:t>
            </a:r>
          </a:p>
        </p:txBody>
      </p:sp>
      <p:sp>
        <p:nvSpPr>
          <p:cNvPr id="97" name="CasellaDiTesto 96">
            <a:extLst>
              <a:ext uri="{FF2B5EF4-FFF2-40B4-BE49-F238E27FC236}">
                <a16:creationId xmlns:a16="http://schemas.microsoft.com/office/drawing/2014/main" id="{62CA6CEC-254A-4BE5-81B8-DDB3E938CFEB}"/>
              </a:ext>
            </a:extLst>
          </p:cNvPr>
          <p:cNvSpPr txBox="1"/>
          <p:nvPr/>
        </p:nvSpPr>
        <p:spPr>
          <a:xfrm>
            <a:off x="8256360" y="1107876"/>
            <a:ext cx="3376431" cy="461665"/>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NORD-SUD S. STEFANO DI CAMASTRA – GELA -  Lotto B4a</a:t>
            </a:r>
          </a:p>
        </p:txBody>
      </p:sp>
      <p:sp>
        <p:nvSpPr>
          <p:cNvPr id="98" name="CasellaDiTesto 97">
            <a:extLst>
              <a:ext uri="{FF2B5EF4-FFF2-40B4-BE49-F238E27FC236}">
                <a16:creationId xmlns:a16="http://schemas.microsoft.com/office/drawing/2014/main" id="{4CC56BC1-3A39-4959-ADA9-D1412914BBC5}"/>
              </a:ext>
            </a:extLst>
          </p:cNvPr>
          <p:cNvSpPr txBox="1"/>
          <p:nvPr/>
        </p:nvSpPr>
        <p:spPr>
          <a:xfrm>
            <a:off x="4547435" y="2542821"/>
            <a:ext cx="2687927" cy="461665"/>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NORD-SUD S. STEFANO DI CAMASTRA – GELA  - Lotto B5</a:t>
            </a:r>
          </a:p>
        </p:txBody>
      </p:sp>
      <p:cxnSp>
        <p:nvCxnSpPr>
          <p:cNvPr id="99" name="Connettore diritto 98">
            <a:extLst>
              <a:ext uri="{FF2B5EF4-FFF2-40B4-BE49-F238E27FC236}">
                <a16:creationId xmlns:a16="http://schemas.microsoft.com/office/drawing/2014/main" id="{FDF97B8D-C7E9-4DE0-BE3D-BA70EC78ED2B}"/>
              </a:ext>
            </a:extLst>
          </p:cNvPr>
          <p:cNvCxnSpPr>
            <a:cxnSpLocks/>
            <a:stCxn id="17" idx="7"/>
            <a:endCxn id="96" idx="2"/>
          </p:cNvCxnSpPr>
          <p:nvPr/>
        </p:nvCxnSpPr>
        <p:spPr>
          <a:xfrm flipH="1" flipV="1">
            <a:off x="6707287" y="1117678"/>
            <a:ext cx="724497" cy="603100"/>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3860DB13-BBFF-41EF-A6E9-DAD1E8C78C52}"/>
              </a:ext>
            </a:extLst>
          </p:cNvPr>
          <p:cNvCxnSpPr>
            <a:cxnSpLocks/>
            <a:endCxn id="97" idx="1"/>
          </p:cNvCxnSpPr>
          <p:nvPr/>
        </p:nvCxnSpPr>
        <p:spPr>
          <a:xfrm flipV="1">
            <a:off x="7588531" y="1338709"/>
            <a:ext cx="667829" cy="629450"/>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94B74171-D04F-44EC-8B08-76BF014597D8}"/>
              </a:ext>
            </a:extLst>
          </p:cNvPr>
          <p:cNvCxnSpPr>
            <a:cxnSpLocks/>
            <a:stCxn id="98" idx="3"/>
            <a:endCxn id="19" idx="3"/>
          </p:cNvCxnSpPr>
          <p:nvPr/>
        </p:nvCxnSpPr>
        <p:spPr>
          <a:xfrm flipV="1">
            <a:off x="7235362" y="2337549"/>
            <a:ext cx="262739" cy="436105"/>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1A17C414-09E8-4A8E-B958-845CB4B515D9}"/>
              </a:ext>
            </a:extLst>
          </p:cNvPr>
          <p:cNvSpPr/>
          <p:nvPr/>
        </p:nvSpPr>
        <p:spPr>
          <a:xfrm>
            <a:off x="8738547" y="5305334"/>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8</a:t>
            </a:r>
          </a:p>
        </p:txBody>
      </p:sp>
      <p:sp>
        <p:nvSpPr>
          <p:cNvPr id="34" name="Ovale 33">
            <a:extLst>
              <a:ext uri="{FF2B5EF4-FFF2-40B4-BE49-F238E27FC236}">
                <a16:creationId xmlns:a16="http://schemas.microsoft.com/office/drawing/2014/main" id="{3218FCAE-F5B6-4760-A2FE-CFCD9882CCBA}"/>
              </a:ext>
            </a:extLst>
          </p:cNvPr>
          <p:cNvSpPr/>
          <p:nvPr/>
        </p:nvSpPr>
        <p:spPr>
          <a:xfrm>
            <a:off x="8636524" y="4727923"/>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9</a:t>
            </a:r>
          </a:p>
        </p:txBody>
      </p:sp>
      <p:sp>
        <p:nvSpPr>
          <p:cNvPr id="35" name="Ovale 34">
            <a:extLst>
              <a:ext uri="{FF2B5EF4-FFF2-40B4-BE49-F238E27FC236}">
                <a16:creationId xmlns:a16="http://schemas.microsoft.com/office/drawing/2014/main" id="{4593E3B5-A843-4EB5-A09A-6080CC12BB1D}"/>
              </a:ext>
            </a:extLst>
          </p:cNvPr>
          <p:cNvSpPr/>
          <p:nvPr/>
        </p:nvSpPr>
        <p:spPr>
          <a:xfrm>
            <a:off x="8868143" y="4291087"/>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10</a:t>
            </a:r>
            <a:endParaRPr kumimoji="0" lang="it-IT"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Ovale 35">
            <a:extLst>
              <a:ext uri="{FF2B5EF4-FFF2-40B4-BE49-F238E27FC236}">
                <a16:creationId xmlns:a16="http://schemas.microsoft.com/office/drawing/2014/main" id="{D1305E3F-50D0-4BB8-ABE2-8E8E0C528D5C}"/>
              </a:ext>
            </a:extLst>
          </p:cNvPr>
          <p:cNvSpPr/>
          <p:nvPr/>
        </p:nvSpPr>
        <p:spPr>
          <a:xfrm>
            <a:off x="9184759" y="4005765"/>
            <a:ext cx="226423" cy="226423"/>
          </a:xfrm>
          <a:prstGeom prst="ellipse">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Calibri"/>
                <a:ea typeface="+mn-ea"/>
                <a:cs typeface="+mn-cs"/>
              </a:rPr>
              <a:t>11</a:t>
            </a:r>
          </a:p>
        </p:txBody>
      </p:sp>
      <p:sp>
        <p:nvSpPr>
          <p:cNvPr id="37" name="CasellaDiTesto 36">
            <a:extLst>
              <a:ext uri="{FF2B5EF4-FFF2-40B4-BE49-F238E27FC236}">
                <a16:creationId xmlns:a16="http://schemas.microsoft.com/office/drawing/2014/main" id="{28EADA61-36C0-426E-A891-445E08CEC8B7}"/>
              </a:ext>
            </a:extLst>
          </p:cNvPr>
          <p:cNvSpPr txBox="1"/>
          <p:nvPr/>
        </p:nvSpPr>
        <p:spPr>
          <a:xfrm>
            <a:off x="8964970" y="5923959"/>
            <a:ext cx="2435202" cy="276999"/>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Ragusa – Catania – lotto 1</a:t>
            </a:r>
          </a:p>
        </p:txBody>
      </p:sp>
      <p:sp>
        <p:nvSpPr>
          <p:cNvPr id="38" name="CasellaDiTesto 37">
            <a:extLst>
              <a:ext uri="{FF2B5EF4-FFF2-40B4-BE49-F238E27FC236}">
                <a16:creationId xmlns:a16="http://schemas.microsoft.com/office/drawing/2014/main" id="{88392FC4-E60D-4A26-BAC2-51A048723F5F}"/>
              </a:ext>
            </a:extLst>
          </p:cNvPr>
          <p:cNvSpPr txBox="1"/>
          <p:nvPr/>
        </p:nvSpPr>
        <p:spPr>
          <a:xfrm>
            <a:off x="9208203" y="5173996"/>
            <a:ext cx="2435202" cy="276999"/>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Ragusa – Catania – lotto 2</a:t>
            </a:r>
          </a:p>
        </p:txBody>
      </p:sp>
      <p:sp>
        <p:nvSpPr>
          <p:cNvPr id="39" name="CasellaDiTesto 38">
            <a:extLst>
              <a:ext uri="{FF2B5EF4-FFF2-40B4-BE49-F238E27FC236}">
                <a16:creationId xmlns:a16="http://schemas.microsoft.com/office/drawing/2014/main" id="{C921D0E6-9AD9-4575-A7CF-71D0B8EA6F81}"/>
              </a:ext>
            </a:extLst>
          </p:cNvPr>
          <p:cNvSpPr txBox="1"/>
          <p:nvPr/>
        </p:nvSpPr>
        <p:spPr>
          <a:xfrm>
            <a:off x="9197707" y="4624390"/>
            <a:ext cx="2435202" cy="276999"/>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Ragusa – Catania – lotto 3</a:t>
            </a:r>
          </a:p>
        </p:txBody>
      </p:sp>
      <p:sp>
        <p:nvSpPr>
          <p:cNvPr id="40" name="CasellaDiTesto 39">
            <a:extLst>
              <a:ext uri="{FF2B5EF4-FFF2-40B4-BE49-F238E27FC236}">
                <a16:creationId xmlns:a16="http://schemas.microsoft.com/office/drawing/2014/main" id="{98D66A6C-0A80-4524-9225-AE7A10532952}"/>
              </a:ext>
            </a:extLst>
          </p:cNvPr>
          <p:cNvSpPr txBox="1"/>
          <p:nvPr/>
        </p:nvSpPr>
        <p:spPr>
          <a:xfrm>
            <a:off x="8981354" y="3463966"/>
            <a:ext cx="2435202" cy="276999"/>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Itinerario Ragusa – Catania – lotto 4</a:t>
            </a:r>
          </a:p>
        </p:txBody>
      </p:sp>
      <p:cxnSp>
        <p:nvCxnSpPr>
          <p:cNvPr id="41" name="Connettore diritto 40">
            <a:extLst>
              <a:ext uri="{FF2B5EF4-FFF2-40B4-BE49-F238E27FC236}">
                <a16:creationId xmlns:a16="http://schemas.microsoft.com/office/drawing/2014/main" id="{C8636182-DF5A-41C0-AB37-78391FBA0CC7}"/>
              </a:ext>
            </a:extLst>
          </p:cNvPr>
          <p:cNvCxnSpPr>
            <a:cxnSpLocks/>
            <a:stCxn id="36" idx="0"/>
          </p:cNvCxnSpPr>
          <p:nvPr/>
        </p:nvCxnSpPr>
        <p:spPr>
          <a:xfrm flipV="1">
            <a:off x="9297971" y="3740967"/>
            <a:ext cx="0" cy="264798"/>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EB5FBCAC-3CB6-48A4-B626-6A95FE953F59}"/>
              </a:ext>
            </a:extLst>
          </p:cNvPr>
          <p:cNvCxnSpPr>
            <a:cxnSpLocks/>
            <a:stCxn id="35" idx="5"/>
            <a:endCxn id="39" idx="1"/>
          </p:cNvCxnSpPr>
          <p:nvPr/>
        </p:nvCxnSpPr>
        <p:spPr>
          <a:xfrm>
            <a:off x="9061407" y="4484351"/>
            <a:ext cx="136300" cy="278539"/>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3F40BB6C-3B66-4C87-969B-8F4F6B197C40}"/>
              </a:ext>
            </a:extLst>
          </p:cNvPr>
          <p:cNvCxnSpPr>
            <a:cxnSpLocks/>
            <a:stCxn id="34" idx="5"/>
            <a:endCxn id="38" idx="1"/>
          </p:cNvCxnSpPr>
          <p:nvPr/>
        </p:nvCxnSpPr>
        <p:spPr>
          <a:xfrm>
            <a:off x="8829788" y="4921187"/>
            <a:ext cx="378415" cy="391309"/>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AA3E027B-A640-43D5-9F3E-73D75EC36242}"/>
              </a:ext>
            </a:extLst>
          </p:cNvPr>
          <p:cNvCxnSpPr>
            <a:cxnSpLocks/>
            <a:stCxn id="37" idx="1"/>
          </p:cNvCxnSpPr>
          <p:nvPr/>
        </p:nvCxnSpPr>
        <p:spPr>
          <a:xfrm flipH="1" flipV="1">
            <a:off x="8897941" y="5540080"/>
            <a:ext cx="67029" cy="522379"/>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3" name="Segnaposto data 2">
            <a:extLst>
              <a:ext uri="{FF2B5EF4-FFF2-40B4-BE49-F238E27FC236}">
                <a16:creationId xmlns:a16="http://schemas.microsoft.com/office/drawing/2014/main" id="{7669CA94-1FD3-7497-0719-43E467DE3A0D}"/>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118223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ggetto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47" imgH="348" progId="TCLayout.ActiveDocument.1">
                  <p:embed/>
                </p:oleObj>
              </mc:Choice>
              <mc:Fallback>
                <p:oleObj name="Diapositiva think-cell" r:id="rId4" imgW="347" imgH="348" progId="TCLayout.ActiveDocument.1">
                  <p:embed/>
                  <p:pic>
                    <p:nvPicPr>
                      <p:cNvPr id="6" name="Oggetto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olo 1">
            <a:extLst>
              <a:ext uri="{FF2B5EF4-FFF2-40B4-BE49-F238E27FC236}">
                <a16:creationId xmlns:a16="http://schemas.microsoft.com/office/drawing/2014/main" id="{2CBE3657-6E47-334C-A315-A84F33B7E71F}"/>
              </a:ext>
            </a:extLst>
          </p:cNvPr>
          <p:cNvSpPr>
            <a:spLocks noGrp="1"/>
          </p:cNvSpPr>
          <p:nvPr>
            <p:ph type="title"/>
          </p:nvPr>
        </p:nvSpPr>
        <p:spPr>
          <a:xfrm>
            <a:off x="300032" y="207450"/>
            <a:ext cx="11176620" cy="3834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970" rIns="0" bIns="0" numCol="1" rtlCol="0" anchor="b"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solidFill>
                  <a:srgbClr val="C00000"/>
                </a:solidFill>
                <a:effectLst/>
                <a:uLnTx/>
                <a:uFillTx/>
                <a:latin typeface="Calibri"/>
                <a:ea typeface="+mn-ea"/>
                <a:cs typeface="+mn-cs"/>
              </a:rPr>
              <a:t>Interventi di Nuove Opere </a:t>
            </a:r>
            <a:r>
              <a:rPr kumimoji="0" lang="it-IT" sz="2400" i="0" u="none" strike="noStrike" kern="1200" cap="none" spc="0" normalizeH="0" baseline="0" noProof="0" dirty="0">
                <a:ln>
                  <a:noFill/>
                </a:ln>
                <a:effectLst/>
                <a:uLnTx/>
                <a:uFillTx/>
                <a:latin typeface="Calibri"/>
                <a:ea typeface="+mn-ea"/>
                <a:cs typeface="+mn-cs"/>
              </a:rPr>
              <a:t>in corso</a:t>
            </a:r>
            <a:endParaRPr lang="it-IT" sz="2800" spc="-5" dirty="0"/>
          </a:p>
        </p:txBody>
      </p:sp>
      <p:grpSp>
        <p:nvGrpSpPr>
          <p:cNvPr id="14" name="Gruppo 13">
            <a:extLst>
              <a:ext uri="{FF2B5EF4-FFF2-40B4-BE49-F238E27FC236}">
                <a16:creationId xmlns:a16="http://schemas.microsoft.com/office/drawing/2014/main" id="{D55CDB98-4638-4BCE-ACCA-678B1D6ADDEC}"/>
              </a:ext>
            </a:extLst>
          </p:cNvPr>
          <p:cNvGrpSpPr/>
          <p:nvPr/>
        </p:nvGrpSpPr>
        <p:grpSpPr>
          <a:xfrm>
            <a:off x="100738" y="841795"/>
            <a:ext cx="2816060" cy="1125206"/>
            <a:chOff x="100738" y="841795"/>
            <a:chExt cx="2816060" cy="1125206"/>
          </a:xfrm>
        </p:grpSpPr>
        <p:sp>
          <p:nvSpPr>
            <p:cNvPr id="43" name="Rettangolo 42"/>
            <p:cNvSpPr/>
            <p:nvPr/>
          </p:nvSpPr>
          <p:spPr>
            <a:xfrm>
              <a:off x="216798" y="887001"/>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Lavori di ammodernamento e sistemazione del tratto compreso tra km 19+000 e km 23+200. Lotto B2 - Lavori di completamento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a:t>
              </a:r>
              <a:r>
                <a:rPr kumimoji="0" lang="it-IT" sz="1000" b="1" i="0" u="none" strike="noStrike" kern="1200" cap="none" spc="0" normalizeH="0" baseline="0" noProof="0" dirty="0">
                  <a:ln>
                    <a:noFill/>
                  </a:ln>
                  <a:solidFill>
                    <a:srgbClr val="FFFFFF"/>
                  </a:solidFill>
                  <a:effectLst/>
                  <a:uLnTx/>
                  <a:uFillTx/>
                  <a:latin typeface="Calibri"/>
                  <a:ea typeface="+mn-ea"/>
                  <a:cs typeface="+mn-cs"/>
                </a:rPr>
                <a:t> 72,384</a:t>
              </a: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 mln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ottobre 2023</a:t>
              </a:r>
              <a:endParaRPr kumimoji="0" lang="it-IT" sz="1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1" name="Ovale 60"/>
            <p:cNvSpPr/>
            <p:nvPr/>
          </p:nvSpPr>
          <p:spPr>
            <a:xfrm>
              <a:off x="100738" y="841795"/>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1</a:t>
              </a:r>
            </a:p>
          </p:txBody>
        </p:sp>
      </p:grpSp>
      <p:pic>
        <p:nvPicPr>
          <p:cNvPr id="22" name="Immagine 21">
            <a:extLst>
              <a:ext uri="{FF2B5EF4-FFF2-40B4-BE49-F238E27FC236}">
                <a16:creationId xmlns:a16="http://schemas.microsoft.com/office/drawing/2014/main" id="{1F49611D-EB25-44C0-BD45-45247930F2CF}"/>
              </a:ext>
            </a:extLst>
          </p:cNvPr>
          <p:cNvPicPr>
            <a:picLocks noChangeAspect="1"/>
          </p:cNvPicPr>
          <p:nvPr/>
        </p:nvPicPr>
        <p:blipFill>
          <a:blip r:embed="rId6"/>
          <a:stretch>
            <a:fillRect/>
          </a:stretch>
        </p:blipFill>
        <p:spPr>
          <a:xfrm>
            <a:off x="228557" y="688820"/>
            <a:ext cx="11355431" cy="110785"/>
          </a:xfrm>
          <a:prstGeom prst="rect">
            <a:avLst/>
          </a:prstGeom>
        </p:spPr>
      </p:pic>
      <p:pic>
        <p:nvPicPr>
          <p:cNvPr id="3" name="Immagine 2">
            <a:extLst>
              <a:ext uri="{FF2B5EF4-FFF2-40B4-BE49-F238E27FC236}">
                <a16:creationId xmlns:a16="http://schemas.microsoft.com/office/drawing/2014/main" id="{5354B48F-BCF3-4D5E-8E74-A11BA66172F7}"/>
              </a:ext>
            </a:extLst>
          </p:cNvPr>
          <p:cNvPicPr>
            <a:picLocks noChangeAspect="1"/>
          </p:cNvPicPr>
          <p:nvPr/>
        </p:nvPicPr>
        <p:blipFill>
          <a:blip r:embed="rId7"/>
          <a:stretch>
            <a:fillRect/>
          </a:stretch>
        </p:blipFill>
        <p:spPr>
          <a:xfrm>
            <a:off x="6132797" y="2532351"/>
            <a:ext cx="5502819" cy="3743693"/>
          </a:xfrm>
          <a:prstGeom prst="rect">
            <a:avLst/>
          </a:prstGeom>
        </p:spPr>
      </p:pic>
      <p:grpSp>
        <p:nvGrpSpPr>
          <p:cNvPr id="15" name="Gruppo 14">
            <a:extLst>
              <a:ext uri="{FF2B5EF4-FFF2-40B4-BE49-F238E27FC236}">
                <a16:creationId xmlns:a16="http://schemas.microsoft.com/office/drawing/2014/main" id="{95E6C38F-26ED-4028-8A97-D6C0ECF51275}"/>
              </a:ext>
            </a:extLst>
          </p:cNvPr>
          <p:cNvGrpSpPr/>
          <p:nvPr/>
        </p:nvGrpSpPr>
        <p:grpSpPr>
          <a:xfrm>
            <a:off x="3015986" y="841795"/>
            <a:ext cx="2823169" cy="1123116"/>
            <a:chOff x="3015986" y="841795"/>
            <a:chExt cx="2823169" cy="1123116"/>
          </a:xfrm>
        </p:grpSpPr>
        <p:sp>
          <p:nvSpPr>
            <p:cNvPr id="35" name="Rettangolo 34">
              <a:extLst>
                <a:ext uri="{FF2B5EF4-FFF2-40B4-BE49-F238E27FC236}">
                  <a16:creationId xmlns:a16="http://schemas.microsoft.com/office/drawing/2014/main" id="{C980031C-D8EC-4557-9760-62CA42DEB59C}"/>
                </a:ext>
              </a:extLst>
            </p:cNvPr>
            <p:cNvSpPr/>
            <p:nvPr/>
          </p:nvSpPr>
          <p:spPr>
            <a:xfrm>
              <a:off x="3139155" y="884911"/>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Lavori di ammodernamento e sistemazione del tratto compreso tra km 25+200 e km 32+000. Lotto B4/a - Lavori di completamento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a:t>
              </a:r>
              <a:r>
                <a:rPr kumimoji="0" lang="it-IT" sz="1000" b="1" i="0" u="none" strike="noStrike" kern="1200" cap="none" spc="0" normalizeH="0" baseline="0" noProof="0" dirty="0">
                  <a:ln>
                    <a:noFill/>
                  </a:ln>
                  <a:solidFill>
                    <a:srgbClr val="FFFFFF"/>
                  </a:solidFill>
                  <a:effectLst/>
                  <a:uLnTx/>
                  <a:uFillTx/>
                  <a:latin typeface="Calibri"/>
                  <a:ea typeface="+mn-ea"/>
                  <a:cs typeface="+mn-cs"/>
                </a:rPr>
                <a:t> 63,658 </a:t>
              </a: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mln</a:t>
              </a:r>
              <a:r>
                <a:rPr kumimoji="0" lang="it-IT" sz="1000" b="1" i="0" u="none" strike="noStrike" kern="1200" cap="none" spc="0" normalizeH="0" baseline="0" noProof="0" dirty="0">
                  <a:ln>
                    <a:noFill/>
                  </a:ln>
                  <a:solidFill>
                    <a:srgbClr val="FFFFFF"/>
                  </a:solidFill>
                  <a:effectLst/>
                  <a:uLnTx/>
                  <a:uFillTx/>
                  <a:latin typeface="Calibri"/>
                  <a:ea typeface="+mn-ea"/>
                  <a:cs typeface="+mn-cs"/>
                </a:rPr>
                <a:t> </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ottobre 2023</a:t>
              </a:r>
            </a:p>
          </p:txBody>
        </p:sp>
        <p:sp>
          <p:nvSpPr>
            <p:cNvPr id="58" name="Ovale 57">
              <a:extLst>
                <a:ext uri="{FF2B5EF4-FFF2-40B4-BE49-F238E27FC236}">
                  <a16:creationId xmlns:a16="http://schemas.microsoft.com/office/drawing/2014/main" id="{69D1662C-4273-45DB-9979-205417D40396}"/>
                </a:ext>
              </a:extLst>
            </p:cNvPr>
            <p:cNvSpPr/>
            <p:nvPr/>
          </p:nvSpPr>
          <p:spPr>
            <a:xfrm>
              <a:off x="3015986" y="841795"/>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2</a:t>
              </a:r>
            </a:p>
          </p:txBody>
        </p:sp>
      </p:grpSp>
      <p:grpSp>
        <p:nvGrpSpPr>
          <p:cNvPr id="16" name="Gruppo 15">
            <a:extLst>
              <a:ext uri="{FF2B5EF4-FFF2-40B4-BE49-F238E27FC236}">
                <a16:creationId xmlns:a16="http://schemas.microsoft.com/office/drawing/2014/main" id="{205FC341-50CE-4150-AA30-EBA7F5B7409B}"/>
              </a:ext>
            </a:extLst>
          </p:cNvPr>
          <p:cNvGrpSpPr/>
          <p:nvPr/>
        </p:nvGrpSpPr>
        <p:grpSpPr>
          <a:xfrm>
            <a:off x="5952797" y="841795"/>
            <a:ext cx="2808715" cy="1123116"/>
            <a:chOff x="5952797" y="841795"/>
            <a:chExt cx="2808715" cy="1123116"/>
          </a:xfrm>
        </p:grpSpPr>
        <p:sp>
          <p:nvSpPr>
            <p:cNvPr id="51" name="Rettangolo 50"/>
            <p:cNvSpPr/>
            <p:nvPr/>
          </p:nvSpPr>
          <p:spPr>
            <a:xfrm>
              <a:off x="6061512" y="884911"/>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Palermo - Lercara Friddi dal km compreso il tratto di raccordo della rotatoria Bolognetta, al km 48 compresi i raccordi con le attuali S.S. n. 189 e S.S. n. 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a:t>
              </a:r>
              <a:r>
                <a:rPr kumimoji="0" lang="it-IT" sz="1000" b="1" i="0" u="none" strike="noStrike" kern="1200" cap="none" spc="0" normalizeH="0" baseline="0" noProof="0" dirty="0">
                  <a:ln>
                    <a:noFill/>
                  </a:ln>
                  <a:solidFill>
                    <a:srgbClr val="FFFFFF"/>
                  </a:solidFill>
                  <a:effectLst/>
                  <a:uLnTx/>
                  <a:uFillTx/>
                  <a:latin typeface="Calibri"/>
                  <a:ea typeface="+mn-ea"/>
                  <a:cs typeface="+mn-cs"/>
                </a:rPr>
                <a:t>383,868 </a:t>
              </a: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mln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febbraio 2025</a:t>
              </a:r>
            </a:p>
          </p:txBody>
        </p:sp>
        <p:sp>
          <p:nvSpPr>
            <p:cNvPr id="59" name="Ovale 58">
              <a:extLst>
                <a:ext uri="{FF2B5EF4-FFF2-40B4-BE49-F238E27FC236}">
                  <a16:creationId xmlns:a16="http://schemas.microsoft.com/office/drawing/2014/main" id="{F358DA14-3097-466B-8A89-16C9E01C6B5E}"/>
                </a:ext>
              </a:extLst>
            </p:cNvPr>
            <p:cNvSpPr/>
            <p:nvPr/>
          </p:nvSpPr>
          <p:spPr>
            <a:xfrm>
              <a:off x="5952797" y="841795"/>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3</a:t>
              </a:r>
            </a:p>
          </p:txBody>
        </p:sp>
      </p:grpSp>
      <p:grpSp>
        <p:nvGrpSpPr>
          <p:cNvPr id="17" name="Gruppo 16">
            <a:extLst>
              <a:ext uri="{FF2B5EF4-FFF2-40B4-BE49-F238E27FC236}">
                <a16:creationId xmlns:a16="http://schemas.microsoft.com/office/drawing/2014/main" id="{040585A0-5491-4CBE-8885-A7C65742A31C}"/>
              </a:ext>
            </a:extLst>
          </p:cNvPr>
          <p:cNvGrpSpPr/>
          <p:nvPr/>
        </p:nvGrpSpPr>
        <p:grpSpPr>
          <a:xfrm>
            <a:off x="8882604" y="809135"/>
            <a:ext cx="2812051" cy="1153607"/>
            <a:chOff x="8882604" y="809135"/>
            <a:chExt cx="2812051" cy="1153607"/>
          </a:xfrm>
        </p:grpSpPr>
        <p:sp>
          <p:nvSpPr>
            <p:cNvPr id="56" name="Rettangolo 55">
              <a:extLst>
                <a:ext uri="{FF2B5EF4-FFF2-40B4-BE49-F238E27FC236}">
                  <a16:creationId xmlns:a16="http://schemas.microsoft.com/office/drawing/2014/main" id="{6F7E1F8F-26E8-4F19-9641-A23AC8FE3CC0}"/>
                </a:ext>
              </a:extLst>
            </p:cNvPr>
            <p:cNvSpPr/>
            <p:nvPr/>
          </p:nvSpPr>
          <p:spPr>
            <a:xfrm>
              <a:off x="8994655" y="882742"/>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Adeguamento a 4 corsie della S.S. 640 «Strada degli scrittori» nel tratto dal km 44+400 allo svincolo A19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a:t>
              </a:r>
              <a:r>
                <a:rPr kumimoji="0" lang="it-IT" sz="1000" b="1" i="0" u="none" strike="noStrike" kern="1200" cap="none" spc="0" normalizeH="0" baseline="0" noProof="0" dirty="0">
                  <a:ln>
                    <a:noFill/>
                  </a:ln>
                  <a:solidFill>
                    <a:srgbClr val="FFFFFF"/>
                  </a:solidFill>
                  <a:effectLst/>
                  <a:uLnTx/>
                  <a:uFillTx/>
                  <a:latin typeface="Calibri"/>
                  <a:ea typeface="+mn-ea"/>
                  <a:cs typeface="+mn-cs"/>
                </a:rPr>
                <a:t>1.025,000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dicembre 2024</a:t>
              </a:r>
            </a:p>
          </p:txBody>
        </p:sp>
        <p:sp>
          <p:nvSpPr>
            <p:cNvPr id="60" name="Ovale 59">
              <a:extLst>
                <a:ext uri="{FF2B5EF4-FFF2-40B4-BE49-F238E27FC236}">
                  <a16:creationId xmlns:a16="http://schemas.microsoft.com/office/drawing/2014/main" id="{C39F85EA-77CC-4C94-8A2B-E46ECD486ED0}"/>
                </a:ext>
              </a:extLst>
            </p:cNvPr>
            <p:cNvSpPr/>
            <p:nvPr/>
          </p:nvSpPr>
          <p:spPr>
            <a:xfrm>
              <a:off x="8882604" y="809135"/>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4</a:t>
              </a:r>
            </a:p>
          </p:txBody>
        </p:sp>
      </p:grpSp>
      <p:grpSp>
        <p:nvGrpSpPr>
          <p:cNvPr id="12" name="Gruppo 11">
            <a:extLst>
              <a:ext uri="{FF2B5EF4-FFF2-40B4-BE49-F238E27FC236}">
                <a16:creationId xmlns:a16="http://schemas.microsoft.com/office/drawing/2014/main" id="{7B2788D8-2790-4132-8D7B-FBE2C7A58B39}"/>
              </a:ext>
            </a:extLst>
          </p:cNvPr>
          <p:cNvGrpSpPr/>
          <p:nvPr/>
        </p:nvGrpSpPr>
        <p:grpSpPr>
          <a:xfrm>
            <a:off x="89620" y="2008027"/>
            <a:ext cx="2823169" cy="1153607"/>
            <a:chOff x="89620" y="2008027"/>
            <a:chExt cx="2823169" cy="1153607"/>
          </a:xfrm>
        </p:grpSpPr>
        <p:sp>
          <p:nvSpPr>
            <p:cNvPr id="45" name="Rettangolo 44">
              <a:extLst>
                <a:ext uri="{FF2B5EF4-FFF2-40B4-BE49-F238E27FC236}">
                  <a16:creationId xmlns:a16="http://schemas.microsoft.com/office/drawing/2014/main" id="{558A3FAC-7AE6-436A-B1AF-5CB3DBA84D2B}"/>
                </a:ext>
              </a:extLst>
            </p:cNvPr>
            <p:cNvSpPr/>
            <p:nvPr/>
          </p:nvSpPr>
          <p:spPr>
            <a:xfrm>
              <a:off x="212789" y="2081634"/>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Adeguamento SS 284 «Occidentale Etnea» dal km 26+000 al km 30+000 – Lotto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a:t>
              </a:r>
              <a:r>
                <a:rPr kumimoji="0" lang="it-IT" sz="1000" b="1" i="0" u="none" strike="noStrike" kern="1200" cap="none" spc="0" normalizeH="0" baseline="0" noProof="0" dirty="0">
                  <a:ln>
                    <a:noFill/>
                  </a:ln>
                  <a:solidFill>
                    <a:srgbClr val="FFFFFF"/>
                  </a:solidFill>
                  <a:effectLst/>
                  <a:uLnTx/>
                  <a:uFillTx/>
                  <a:latin typeface="Calibri"/>
                  <a:ea typeface="+mn-ea"/>
                  <a:cs typeface="+mn-cs"/>
                </a:rPr>
                <a:t>66,000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aprile 2024</a:t>
              </a:r>
            </a:p>
          </p:txBody>
        </p:sp>
        <p:sp>
          <p:nvSpPr>
            <p:cNvPr id="62" name="Ovale 61">
              <a:extLst>
                <a:ext uri="{FF2B5EF4-FFF2-40B4-BE49-F238E27FC236}">
                  <a16:creationId xmlns:a16="http://schemas.microsoft.com/office/drawing/2014/main" id="{5509893C-6347-4825-B9FA-DA27BC7BC3BB}"/>
                </a:ext>
              </a:extLst>
            </p:cNvPr>
            <p:cNvSpPr/>
            <p:nvPr/>
          </p:nvSpPr>
          <p:spPr>
            <a:xfrm>
              <a:off x="89620" y="2008027"/>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5</a:t>
              </a:r>
            </a:p>
          </p:txBody>
        </p:sp>
      </p:grpSp>
      <p:grpSp>
        <p:nvGrpSpPr>
          <p:cNvPr id="13" name="Gruppo 12">
            <a:extLst>
              <a:ext uri="{FF2B5EF4-FFF2-40B4-BE49-F238E27FC236}">
                <a16:creationId xmlns:a16="http://schemas.microsoft.com/office/drawing/2014/main" id="{C42E8E1A-F8D8-429E-A927-165516553C9C}"/>
              </a:ext>
            </a:extLst>
          </p:cNvPr>
          <p:cNvGrpSpPr/>
          <p:nvPr/>
        </p:nvGrpSpPr>
        <p:grpSpPr>
          <a:xfrm>
            <a:off x="3035958" y="2008027"/>
            <a:ext cx="2808715" cy="1157166"/>
            <a:chOff x="3035958" y="2008027"/>
            <a:chExt cx="2808715" cy="1157166"/>
          </a:xfrm>
        </p:grpSpPr>
        <p:sp>
          <p:nvSpPr>
            <p:cNvPr id="69" name="Rettangolo 68">
              <a:extLst>
                <a:ext uri="{FF2B5EF4-FFF2-40B4-BE49-F238E27FC236}">
                  <a16:creationId xmlns:a16="http://schemas.microsoft.com/office/drawing/2014/main" id="{F4777974-1AA8-4B8F-AE89-BB5F1E6C91F0}"/>
                </a:ext>
              </a:extLst>
            </p:cNvPr>
            <p:cNvSpPr/>
            <p:nvPr/>
          </p:nvSpPr>
          <p:spPr>
            <a:xfrm>
              <a:off x="3144673" y="2085193"/>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Tronco svincolo </a:t>
              </a:r>
              <a:r>
                <a:rPr kumimoji="0" lang="it-IT" sz="1000" b="1" i="0" u="none" strike="noStrike" kern="1200" cap="none" spc="0" normalizeH="0" baseline="0" noProof="0" dirty="0" err="1">
                  <a:ln>
                    <a:noFill/>
                  </a:ln>
                  <a:solidFill>
                    <a:srgbClr val="FFFFFF"/>
                  </a:solidFill>
                  <a:effectLst/>
                  <a:uLnTx/>
                  <a:uFillTx/>
                  <a:latin typeface="Calibri"/>
                  <a:ea typeface="+mn-ea"/>
                  <a:cs typeface="+mn-cs"/>
                </a:rPr>
                <a:t>Regalsemi</a:t>
              </a:r>
              <a:r>
                <a:rPr kumimoji="0" lang="it-IT" sz="1000" b="1" i="0" u="none" strike="noStrike" kern="1200" cap="none" spc="0" normalizeH="0" baseline="0" noProof="0" dirty="0">
                  <a:ln>
                    <a:noFill/>
                  </a:ln>
                  <a:solidFill>
                    <a:srgbClr val="FFFFFF"/>
                  </a:solidFill>
                  <a:effectLst/>
                  <a:uLnTx/>
                  <a:uFillTx/>
                  <a:latin typeface="Calibri"/>
                  <a:ea typeface="+mn-ea"/>
                  <a:cs typeface="+mn-cs"/>
                </a:rPr>
                <a:t> - innesto SS 117 bis: 2° stralcio funzionale - Completamento Tratto A: da svincolo </a:t>
              </a:r>
              <a:r>
                <a:rPr kumimoji="0" lang="it-IT" sz="1000" b="1" i="0" u="none" strike="noStrike" kern="1200" cap="none" spc="0" normalizeH="0" baseline="0" noProof="0" dirty="0" err="1">
                  <a:ln>
                    <a:noFill/>
                  </a:ln>
                  <a:solidFill>
                    <a:srgbClr val="FFFFFF"/>
                  </a:solidFill>
                  <a:effectLst/>
                  <a:uLnTx/>
                  <a:uFillTx/>
                  <a:latin typeface="Calibri"/>
                  <a:ea typeface="+mn-ea"/>
                  <a:cs typeface="+mn-cs"/>
                </a:rPr>
                <a:t>Regalsemi</a:t>
              </a:r>
              <a:r>
                <a:rPr kumimoji="0" lang="it-IT" sz="1000" b="1" i="0" u="none" strike="noStrike" kern="1200" cap="none" spc="0" normalizeH="0" baseline="0" noProof="0" dirty="0">
                  <a:ln>
                    <a:noFill/>
                  </a:ln>
                  <a:solidFill>
                    <a:srgbClr val="FFFFFF"/>
                  </a:solidFill>
                  <a:effectLst/>
                  <a:uLnTx/>
                  <a:uFillTx/>
                  <a:latin typeface="Calibri"/>
                  <a:ea typeface="+mn-ea"/>
                  <a:cs typeface="+mn-cs"/>
                </a:rPr>
                <a:t> (km 0+000) ad inizio Variante di Caltagirone (km 3+700)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a:t>
              </a:r>
              <a:r>
                <a:rPr kumimoji="0" lang="it-IT" sz="1000" b="1" i="0" u="none" strike="noStrike" kern="1200" cap="none" spc="0" normalizeH="0" baseline="0" noProof="0" dirty="0">
                  <a:ln>
                    <a:noFill/>
                  </a:ln>
                  <a:solidFill>
                    <a:srgbClr val="FFFFFF"/>
                  </a:solidFill>
                  <a:effectLst/>
                  <a:uLnTx/>
                  <a:uFillTx/>
                  <a:latin typeface="Calibri"/>
                  <a:ea typeface="+mn-ea"/>
                  <a:cs typeface="+mn-cs"/>
                </a:rPr>
                <a:t>120,000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luglio 2024</a:t>
              </a:r>
            </a:p>
          </p:txBody>
        </p:sp>
        <p:sp>
          <p:nvSpPr>
            <p:cNvPr id="64" name="Ovale 63">
              <a:extLst>
                <a:ext uri="{FF2B5EF4-FFF2-40B4-BE49-F238E27FC236}">
                  <a16:creationId xmlns:a16="http://schemas.microsoft.com/office/drawing/2014/main" id="{0E7CA3A1-60C5-4EA7-8504-EA9CA1D574D7}"/>
                </a:ext>
              </a:extLst>
            </p:cNvPr>
            <p:cNvSpPr/>
            <p:nvPr/>
          </p:nvSpPr>
          <p:spPr>
            <a:xfrm>
              <a:off x="3035958" y="2008027"/>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6</a:t>
              </a:r>
            </a:p>
          </p:txBody>
        </p:sp>
      </p:grpSp>
      <p:grpSp>
        <p:nvGrpSpPr>
          <p:cNvPr id="11" name="Gruppo 10">
            <a:extLst>
              <a:ext uri="{FF2B5EF4-FFF2-40B4-BE49-F238E27FC236}">
                <a16:creationId xmlns:a16="http://schemas.microsoft.com/office/drawing/2014/main" id="{3CB534E0-C6B6-4E28-81BF-0880DD772C30}"/>
              </a:ext>
            </a:extLst>
          </p:cNvPr>
          <p:cNvGrpSpPr/>
          <p:nvPr/>
        </p:nvGrpSpPr>
        <p:grpSpPr>
          <a:xfrm>
            <a:off x="100738" y="3228913"/>
            <a:ext cx="2812051" cy="1127354"/>
            <a:chOff x="100738" y="3228913"/>
            <a:chExt cx="2812051" cy="1127354"/>
          </a:xfrm>
        </p:grpSpPr>
        <p:sp>
          <p:nvSpPr>
            <p:cNvPr id="38" name="Rettangolo 37">
              <a:extLst>
                <a:ext uri="{FF2B5EF4-FFF2-40B4-BE49-F238E27FC236}">
                  <a16:creationId xmlns:a16="http://schemas.microsoft.com/office/drawing/2014/main" id="{B614DB85-0E65-43AD-8D67-517FAD1108A1}"/>
                </a:ext>
              </a:extLst>
            </p:cNvPr>
            <p:cNvSpPr/>
            <p:nvPr/>
          </p:nvSpPr>
          <p:spPr>
            <a:xfrm>
              <a:off x="212789" y="3276267"/>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Completamento dei lavori di ammodernamento e sistemazione del tratto compreso tra i km 38+700 e 42+600 (Lotto B5)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a:t>
              </a:r>
              <a:r>
                <a:rPr kumimoji="0" lang="it-IT" sz="1000" b="1" i="0" u="none" strike="noStrike" kern="1200" cap="none" spc="0" normalizeH="0" baseline="0" noProof="0" dirty="0">
                  <a:ln>
                    <a:noFill/>
                  </a:ln>
                  <a:solidFill>
                    <a:srgbClr val="FFFFFF"/>
                  </a:solidFill>
                  <a:effectLst/>
                  <a:uLnTx/>
                  <a:uFillTx/>
                  <a:latin typeface="Calibri"/>
                  <a:ea typeface="+mn-ea"/>
                  <a:cs typeface="+mn-cs"/>
                </a:rPr>
                <a:t>120,131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Attivazione: luglio 2025</a:t>
              </a:r>
              <a:endParaRPr kumimoji="0" lang="it-IT" sz="1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Ovale 64">
              <a:extLst>
                <a:ext uri="{FF2B5EF4-FFF2-40B4-BE49-F238E27FC236}">
                  <a16:creationId xmlns:a16="http://schemas.microsoft.com/office/drawing/2014/main" id="{A5758215-263A-4BEB-B8EE-6AD991566024}"/>
                </a:ext>
              </a:extLst>
            </p:cNvPr>
            <p:cNvSpPr/>
            <p:nvPr/>
          </p:nvSpPr>
          <p:spPr>
            <a:xfrm>
              <a:off x="100738" y="3228913"/>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7</a:t>
              </a:r>
            </a:p>
          </p:txBody>
        </p:sp>
      </p:grpSp>
      <p:grpSp>
        <p:nvGrpSpPr>
          <p:cNvPr id="10" name="Gruppo 9">
            <a:extLst>
              <a:ext uri="{FF2B5EF4-FFF2-40B4-BE49-F238E27FC236}">
                <a16:creationId xmlns:a16="http://schemas.microsoft.com/office/drawing/2014/main" id="{A5B0DD2A-7531-4329-9A73-FB6612CB0C60}"/>
              </a:ext>
            </a:extLst>
          </p:cNvPr>
          <p:cNvGrpSpPr/>
          <p:nvPr/>
        </p:nvGrpSpPr>
        <p:grpSpPr>
          <a:xfrm>
            <a:off x="3015986" y="3204895"/>
            <a:ext cx="2823169" cy="1153607"/>
            <a:chOff x="3015986" y="3204895"/>
            <a:chExt cx="2823169" cy="1153607"/>
          </a:xfrm>
        </p:grpSpPr>
        <p:sp>
          <p:nvSpPr>
            <p:cNvPr id="66" name="Rettangolo 65">
              <a:extLst>
                <a:ext uri="{FF2B5EF4-FFF2-40B4-BE49-F238E27FC236}">
                  <a16:creationId xmlns:a16="http://schemas.microsoft.com/office/drawing/2014/main" id="{DB80B4C8-438F-488A-852E-CFED10694D3E}"/>
                </a:ext>
              </a:extLst>
            </p:cNvPr>
            <p:cNvSpPr/>
            <p:nvPr/>
          </p:nvSpPr>
          <p:spPr>
            <a:xfrm>
              <a:off x="3139155" y="3278502"/>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Collegamento stradale lungo l’itinerario Ragusa – Catania. Lotto 1 - Dallo svincolo n. 1 sulla S.S. 115 (compreso) allo svincolo n. 3 sulla S.P. 5 (escluso)</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288</a:t>
              </a:r>
              <a:r>
                <a:rPr kumimoji="0" lang="it-IT" sz="1000" b="1" i="0" u="none" strike="noStrike" kern="1200" cap="none" spc="0" normalizeH="0" baseline="0" noProof="0" dirty="0">
                  <a:ln>
                    <a:noFill/>
                  </a:ln>
                  <a:solidFill>
                    <a:srgbClr val="FFFFFF"/>
                  </a:solidFill>
                  <a:effectLst/>
                  <a:uLnTx/>
                  <a:uFillTx/>
                  <a:latin typeface="Calibri"/>
                  <a:ea typeface="+mn-ea"/>
                  <a:cs typeface="+mn-cs"/>
                </a:rPr>
                <a:t>,000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Durata dei lavori: 1.095 gg</a:t>
              </a:r>
            </a:p>
          </p:txBody>
        </p:sp>
        <p:sp>
          <p:nvSpPr>
            <p:cNvPr id="72" name="Ovale 71">
              <a:extLst>
                <a:ext uri="{FF2B5EF4-FFF2-40B4-BE49-F238E27FC236}">
                  <a16:creationId xmlns:a16="http://schemas.microsoft.com/office/drawing/2014/main" id="{829ACD56-21E0-4649-A2CF-6A40552BCC60}"/>
                </a:ext>
              </a:extLst>
            </p:cNvPr>
            <p:cNvSpPr/>
            <p:nvPr/>
          </p:nvSpPr>
          <p:spPr>
            <a:xfrm>
              <a:off x="3015986" y="3204895"/>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8</a:t>
              </a:r>
            </a:p>
          </p:txBody>
        </p:sp>
      </p:grpSp>
      <p:grpSp>
        <p:nvGrpSpPr>
          <p:cNvPr id="8" name="Gruppo 7">
            <a:extLst>
              <a:ext uri="{FF2B5EF4-FFF2-40B4-BE49-F238E27FC236}">
                <a16:creationId xmlns:a16="http://schemas.microsoft.com/office/drawing/2014/main" id="{88CB7F3F-D2A1-42C7-9666-9BCAB5A681A7}"/>
              </a:ext>
            </a:extLst>
          </p:cNvPr>
          <p:cNvGrpSpPr/>
          <p:nvPr/>
        </p:nvGrpSpPr>
        <p:grpSpPr>
          <a:xfrm>
            <a:off x="89620" y="4404198"/>
            <a:ext cx="2823169" cy="1153607"/>
            <a:chOff x="89620" y="4404198"/>
            <a:chExt cx="2823169" cy="1153607"/>
          </a:xfrm>
        </p:grpSpPr>
        <p:sp>
          <p:nvSpPr>
            <p:cNvPr id="73" name="Rettangolo 72">
              <a:extLst>
                <a:ext uri="{FF2B5EF4-FFF2-40B4-BE49-F238E27FC236}">
                  <a16:creationId xmlns:a16="http://schemas.microsoft.com/office/drawing/2014/main" id="{740715F8-9606-4000-9F90-3EADD3004B87}"/>
                </a:ext>
              </a:extLst>
            </p:cNvPr>
            <p:cNvSpPr/>
            <p:nvPr/>
          </p:nvSpPr>
          <p:spPr>
            <a:xfrm>
              <a:off x="212789" y="4477805"/>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Collegamento stradale lungo l’itinerario Ragusa – Catania. Lotto 2 - Dallo svincolo n. 3 sulla S.P. 5 (compreso) allo svincolo n. 5 “Grammichele” (escluso)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355</a:t>
              </a:r>
              <a:r>
                <a:rPr kumimoji="0" lang="it-IT" sz="1000" b="1" i="0" u="none" strike="noStrike" kern="1200" cap="none" spc="0" normalizeH="0" baseline="0" noProof="0" dirty="0">
                  <a:ln>
                    <a:noFill/>
                  </a:ln>
                  <a:solidFill>
                    <a:srgbClr val="FFFFFF"/>
                  </a:solidFill>
                  <a:effectLst/>
                  <a:uLnTx/>
                  <a:uFillTx/>
                  <a:latin typeface="Calibri"/>
                  <a:ea typeface="+mn-ea"/>
                  <a:cs typeface="+mn-cs"/>
                </a:rPr>
                <a:t>,000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Durata dei lavori: 1.280 gg</a:t>
              </a:r>
            </a:p>
          </p:txBody>
        </p:sp>
        <p:sp>
          <p:nvSpPr>
            <p:cNvPr id="74" name="Ovale 73">
              <a:extLst>
                <a:ext uri="{FF2B5EF4-FFF2-40B4-BE49-F238E27FC236}">
                  <a16:creationId xmlns:a16="http://schemas.microsoft.com/office/drawing/2014/main" id="{4E0DD893-392F-42AE-8A13-D303B2A77162}"/>
                </a:ext>
              </a:extLst>
            </p:cNvPr>
            <p:cNvSpPr/>
            <p:nvPr/>
          </p:nvSpPr>
          <p:spPr>
            <a:xfrm>
              <a:off x="89620" y="4404198"/>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9</a:t>
              </a:r>
            </a:p>
          </p:txBody>
        </p:sp>
      </p:grpSp>
      <p:grpSp>
        <p:nvGrpSpPr>
          <p:cNvPr id="7" name="Gruppo 6">
            <a:extLst>
              <a:ext uri="{FF2B5EF4-FFF2-40B4-BE49-F238E27FC236}">
                <a16:creationId xmlns:a16="http://schemas.microsoft.com/office/drawing/2014/main" id="{9B83653B-F3BA-453B-9915-13747569DB5D}"/>
              </a:ext>
            </a:extLst>
          </p:cNvPr>
          <p:cNvGrpSpPr/>
          <p:nvPr/>
        </p:nvGrpSpPr>
        <p:grpSpPr>
          <a:xfrm>
            <a:off x="3015986" y="4404198"/>
            <a:ext cx="2823169" cy="1153607"/>
            <a:chOff x="3015986" y="4404198"/>
            <a:chExt cx="2823169" cy="1153607"/>
          </a:xfrm>
        </p:grpSpPr>
        <p:sp>
          <p:nvSpPr>
            <p:cNvPr id="75" name="Rettangolo 74">
              <a:extLst>
                <a:ext uri="{FF2B5EF4-FFF2-40B4-BE49-F238E27FC236}">
                  <a16:creationId xmlns:a16="http://schemas.microsoft.com/office/drawing/2014/main" id="{2E38B879-D16B-43CE-AF53-9A7FFC1E77AA}"/>
                </a:ext>
              </a:extLst>
            </p:cNvPr>
            <p:cNvSpPr/>
            <p:nvPr/>
          </p:nvSpPr>
          <p:spPr>
            <a:xfrm>
              <a:off x="3139155" y="4477805"/>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Collegamento stradale lungo l’itinerario Ragusa – Catania. Lotto 3 - Dallo svincolo n. 5 “Grammichele” (compreso) allo svincolo n. 8 “Francofonte” (escluso)</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310</a:t>
              </a:r>
              <a:r>
                <a:rPr kumimoji="0" lang="it-IT" sz="1000" b="1" i="0" u="none" strike="noStrike" kern="1200" cap="none" spc="0" normalizeH="0" baseline="0" noProof="0" dirty="0">
                  <a:ln>
                    <a:noFill/>
                  </a:ln>
                  <a:solidFill>
                    <a:srgbClr val="FFFFFF"/>
                  </a:solidFill>
                  <a:effectLst/>
                  <a:uLnTx/>
                  <a:uFillTx/>
                  <a:latin typeface="Calibri"/>
                  <a:ea typeface="+mn-ea"/>
                  <a:cs typeface="+mn-cs"/>
                </a:rPr>
                <a:t>,000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Durata dei lavori: 1.095 gg</a:t>
              </a:r>
            </a:p>
          </p:txBody>
        </p:sp>
        <p:sp>
          <p:nvSpPr>
            <p:cNvPr id="76" name="Ovale 75">
              <a:extLst>
                <a:ext uri="{FF2B5EF4-FFF2-40B4-BE49-F238E27FC236}">
                  <a16:creationId xmlns:a16="http://schemas.microsoft.com/office/drawing/2014/main" id="{5AC345E8-0F58-4D72-A38D-12384E9CD90E}"/>
                </a:ext>
              </a:extLst>
            </p:cNvPr>
            <p:cNvSpPr/>
            <p:nvPr/>
          </p:nvSpPr>
          <p:spPr>
            <a:xfrm>
              <a:off x="3015986" y="4404198"/>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10</a:t>
              </a:r>
            </a:p>
          </p:txBody>
        </p:sp>
      </p:grpSp>
      <p:grpSp>
        <p:nvGrpSpPr>
          <p:cNvPr id="5" name="Gruppo 4">
            <a:extLst>
              <a:ext uri="{FF2B5EF4-FFF2-40B4-BE49-F238E27FC236}">
                <a16:creationId xmlns:a16="http://schemas.microsoft.com/office/drawing/2014/main" id="{63EA9C1B-273E-4038-AD0C-886D729D7FCB}"/>
              </a:ext>
            </a:extLst>
          </p:cNvPr>
          <p:cNvGrpSpPr/>
          <p:nvPr/>
        </p:nvGrpSpPr>
        <p:grpSpPr>
          <a:xfrm>
            <a:off x="3015986" y="5619378"/>
            <a:ext cx="2823169" cy="1153607"/>
            <a:chOff x="3015986" y="5619378"/>
            <a:chExt cx="2823169" cy="1153607"/>
          </a:xfrm>
        </p:grpSpPr>
        <p:sp>
          <p:nvSpPr>
            <p:cNvPr id="77" name="Rettangolo 76">
              <a:extLst>
                <a:ext uri="{FF2B5EF4-FFF2-40B4-BE49-F238E27FC236}">
                  <a16:creationId xmlns:a16="http://schemas.microsoft.com/office/drawing/2014/main" id="{2E9BFD1C-4FD5-465C-9348-34C44E693285}"/>
                </a:ext>
              </a:extLst>
            </p:cNvPr>
            <p:cNvSpPr/>
            <p:nvPr/>
          </p:nvSpPr>
          <p:spPr>
            <a:xfrm>
              <a:off x="3139155" y="5692985"/>
              <a:ext cx="2700000" cy="1080000"/>
            </a:xfrm>
            <a:prstGeom prst="rect">
              <a:avLst/>
            </a:prstGeom>
            <a:solidFill>
              <a:srgbClr val="DC002E"/>
            </a:solidFill>
            <a:ln w="22225">
              <a:noFill/>
            </a:ln>
            <a:effectLst>
              <a:outerShdw blurRad="50800" dist="38100" dir="2700000" algn="tl" rotWithShape="0">
                <a:prstClr val="black">
                  <a:alpha val="40000"/>
                </a:prstClr>
              </a:outerShdw>
            </a:effectLst>
          </p:spPr>
          <p:txBody>
            <a:bodyPr wrap="square" lIns="288000" tIns="108000" rIns="3600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FFF"/>
                  </a:solidFill>
                  <a:effectLst/>
                  <a:uLnTx/>
                  <a:uFillTx/>
                  <a:latin typeface="Calibri"/>
                  <a:ea typeface="+mn-ea"/>
                  <a:cs typeface="+mn-cs"/>
                </a:rPr>
                <a:t>Collegamento stradale lungo l’itinerario Ragusa – Catania. Lotto 4 - Dallo svincolo n. 8 “Francofonte” (compreso) allo svincolo della “Ragusana” (escluso).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Costo : 480</a:t>
              </a:r>
              <a:r>
                <a:rPr kumimoji="0" lang="it-IT" sz="1000" b="1" i="0" u="none" strike="noStrike" kern="1200" cap="none" spc="0" normalizeH="0" baseline="0" noProof="0" dirty="0">
                  <a:ln>
                    <a:noFill/>
                  </a:ln>
                  <a:solidFill>
                    <a:srgbClr val="FFFFFF"/>
                  </a:solidFill>
                  <a:effectLst/>
                  <a:uLnTx/>
                  <a:uFillTx/>
                  <a:latin typeface="Calibri"/>
                  <a:ea typeface="+mn-ea"/>
                  <a:cs typeface="+mn-cs"/>
                </a:rPr>
                <a:t>,000 Mln€</a:t>
              </a:r>
              <a:endParaRPr kumimoji="0" lang="it-IT" altLang="it-IT" sz="10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000" b="1" i="0" u="none" strike="noStrike" kern="1200" cap="none" spc="0" normalizeH="0" baseline="0" noProof="0" dirty="0">
                  <a:ln>
                    <a:noFill/>
                  </a:ln>
                  <a:solidFill>
                    <a:srgbClr val="FFFFFF"/>
                  </a:solidFill>
                  <a:effectLst/>
                  <a:uLnTx/>
                  <a:uFillTx/>
                  <a:latin typeface="Calibri"/>
                  <a:ea typeface="+mn-ea"/>
                  <a:cs typeface="+mn-cs"/>
                </a:rPr>
                <a:t>Durata dei lavori: 1.280 gg</a:t>
              </a:r>
            </a:p>
          </p:txBody>
        </p:sp>
        <p:sp>
          <p:nvSpPr>
            <p:cNvPr id="78" name="Ovale 77">
              <a:extLst>
                <a:ext uri="{FF2B5EF4-FFF2-40B4-BE49-F238E27FC236}">
                  <a16:creationId xmlns:a16="http://schemas.microsoft.com/office/drawing/2014/main" id="{A1DCF698-4306-405B-9DF4-4EF891AB18BC}"/>
                </a:ext>
              </a:extLst>
            </p:cNvPr>
            <p:cNvSpPr/>
            <p:nvPr/>
          </p:nvSpPr>
          <p:spPr>
            <a:xfrm>
              <a:off x="3015986" y="5619378"/>
              <a:ext cx="360000" cy="360000"/>
            </a:xfrm>
            <a:prstGeom prst="ellipse">
              <a:avLst/>
            </a:prstGeom>
            <a:solidFill>
              <a:schemeClr val="bg1"/>
            </a:solidFill>
            <a:ln w="22225">
              <a:solidFill>
                <a:schemeClr val="accent1"/>
              </a:solidFill>
            </a:ln>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812699"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11</a:t>
              </a:r>
            </a:p>
          </p:txBody>
        </p:sp>
      </p:grpSp>
      <p:sp>
        <p:nvSpPr>
          <p:cNvPr id="4" name="Segnaposto data 2">
            <a:extLst>
              <a:ext uri="{FF2B5EF4-FFF2-40B4-BE49-F238E27FC236}">
                <a16:creationId xmlns:a16="http://schemas.microsoft.com/office/drawing/2014/main" id="{CD45020E-B54D-5D8D-AFA0-458A1E37ED5B}"/>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108335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243" y="62805"/>
            <a:ext cx="9821717" cy="6680813"/>
          </a:xfrm>
          <a:prstGeom prst="rect">
            <a:avLst/>
          </a:prstGeom>
        </p:spPr>
      </p:pic>
      <p:sp>
        <p:nvSpPr>
          <p:cNvPr id="14" name="Titolo 1"/>
          <p:cNvSpPr txBox="1">
            <a:spLocks/>
          </p:cNvSpPr>
          <p:nvPr/>
        </p:nvSpPr>
        <p:spPr bwMode="auto">
          <a:xfrm>
            <a:off x="421222" y="36272"/>
            <a:ext cx="11176000" cy="45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D90000"/>
                </a:solidFill>
                <a:effectLst/>
                <a:uLnTx/>
                <a:uFillTx/>
                <a:latin typeface="Calibri"/>
                <a:ea typeface="+mj-ea"/>
                <a:cs typeface="+mj-cs"/>
              </a:rPr>
              <a:t>Interventi di Nuove Opere di prossimo avvio</a:t>
            </a:r>
          </a:p>
        </p:txBody>
      </p:sp>
      <p:sp>
        <p:nvSpPr>
          <p:cNvPr id="2" name="Rettangolo 1" hidden="1"/>
          <p:cNvSpPr/>
          <p:nvPr/>
        </p:nvSpPr>
        <p:spPr>
          <a:xfrm>
            <a:off x="-890337" y="62805"/>
            <a:ext cx="2355580" cy="6680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Ovale 28"/>
          <p:cNvSpPr/>
          <p:nvPr/>
        </p:nvSpPr>
        <p:spPr>
          <a:xfrm>
            <a:off x="6921657" y="4779618"/>
            <a:ext cx="226423" cy="226423"/>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lumMod val="95000"/>
                    <a:lumOff val="5000"/>
                  </a:srgbClr>
                </a:solidFill>
                <a:effectLst/>
                <a:uLnTx/>
                <a:uFillTx/>
                <a:latin typeface="Calibri"/>
                <a:ea typeface="+mn-ea"/>
                <a:cs typeface="+mn-cs"/>
              </a:rPr>
              <a:t>3</a:t>
            </a:r>
          </a:p>
        </p:txBody>
      </p:sp>
      <p:sp>
        <p:nvSpPr>
          <p:cNvPr id="32" name="Ovale 31"/>
          <p:cNvSpPr/>
          <p:nvPr/>
        </p:nvSpPr>
        <p:spPr>
          <a:xfrm>
            <a:off x="3106329" y="1822935"/>
            <a:ext cx="226423" cy="226423"/>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00">
                    <a:lumMod val="95000"/>
                    <a:lumOff val="5000"/>
                  </a:srgbClr>
                </a:solidFill>
                <a:effectLst/>
                <a:uLnTx/>
                <a:uFillTx/>
                <a:latin typeface="Calibri"/>
                <a:ea typeface="+mn-ea"/>
                <a:cs typeface="+mn-cs"/>
              </a:rPr>
              <a:t>5</a:t>
            </a:r>
            <a:endParaRPr kumimoji="0" lang="it-IT" sz="1200" b="1" i="0" u="none" strike="noStrike" kern="1200" cap="none" spc="0" normalizeH="0" baseline="0" noProof="0" dirty="0">
              <a:ln>
                <a:noFill/>
              </a:ln>
              <a:solidFill>
                <a:srgbClr val="000000">
                  <a:lumMod val="95000"/>
                  <a:lumOff val="5000"/>
                </a:srgbClr>
              </a:solidFill>
              <a:effectLst/>
              <a:uLnTx/>
              <a:uFillTx/>
              <a:latin typeface="Calibri"/>
              <a:ea typeface="+mn-ea"/>
              <a:cs typeface="+mn-cs"/>
            </a:endParaRPr>
          </a:p>
        </p:txBody>
      </p:sp>
      <p:sp>
        <p:nvSpPr>
          <p:cNvPr id="62" name="Ovale 61"/>
          <p:cNvSpPr/>
          <p:nvPr/>
        </p:nvSpPr>
        <p:spPr>
          <a:xfrm>
            <a:off x="7410032" y="3940297"/>
            <a:ext cx="226423" cy="226423"/>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00">
                    <a:lumMod val="95000"/>
                    <a:lumOff val="5000"/>
                  </a:srgbClr>
                </a:solidFill>
                <a:effectLst/>
                <a:uLnTx/>
                <a:uFillTx/>
                <a:latin typeface="Calibri"/>
                <a:ea typeface="+mn-ea"/>
                <a:cs typeface="+mn-cs"/>
              </a:rPr>
              <a:t>1</a:t>
            </a:r>
          </a:p>
        </p:txBody>
      </p:sp>
      <p:sp>
        <p:nvSpPr>
          <p:cNvPr id="63" name="Ovale 62"/>
          <p:cNvSpPr/>
          <p:nvPr/>
        </p:nvSpPr>
        <p:spPr>
          <a:xfrm>
            <a:off x="8072288" y="5320371"/>
            <a:ext cx="226423" cy="226423"/>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00">
                    <a:lumMod val="95000"/>
                    <a:lumOff val="5000"/>
                  </a:srgbClr>
                </a:solidFill>
                <a:effectLst/>
                <a:uLnTx/>
                <a:uFillTx/>
                <a:latin typeface="Calibri"/>
                <a:ea typeface="+mn-ea"/>
                <a:cs typeface="+mn-cs"/>
              </a:rPr>
              <a:t>2</a:t>
            </a:r>
          </a:p>
        </p:txBody>
      </p:sp>
      <p:grpSp>
        <p:nvGrpSpPr>
          <p:cNvPr id="83" name="Gruppo 82">
            <a:extLst>
              <a:ext uri="{FF2B5EF4-FFF2-40B4-BE49-F238E27FC236}">
                <a16:creationId xmlns:a16="http://schemas.microsoft.com/office/drawing/2014/main" id="{52EA4E32-B2DA-4828-B2FA-C26F6213972F}"/>
              </a:ext>
            </a:extLst>
          </p:cNvPr>
          <p:cNvGrpSpPr/>
          <p:nvPr/>
        </p:nvGrpSpPr>
        <p:grpSpPr>
          <a:xfrm>
            <a:off x="-38100" y="408916"/>
            <a:ext cx="2043419" cy="1354761"/>
            <a:chOff x="7764388" y="3883433"/>
            <a:chExt cx="1493735" cy="1074936"/>
          </a:xfrm>
        </p:grpSpPr>
        <p:grpSp>
          <p:nvGrpSpPr>
            <p:cNvPr id="84" name="Gruppo 83">
              <a:extLst>
                <a:ext uri="{FF2B5EF4-FFF2-40B4-BE49-F238E27FC236}">
                  <a16:creationId xmlns:a16="http://schemas.microsoft.com/office/drawing/2014/main" id="{520DAD7A-DD1D-45C7-8F39-66482ADD0F84}"/>
                </a:ext>
              </a:extLst>
            </p:cNvPr>
            <p:cNvGrpSpPr/>
            <p:nvPr/>
          </p:nvGrpSpPr>
          <p:grpSpPr>
            <a:xfrm>
              <a:off x="7764388" y="3883433"/>
              <a:ext cx="1493735" cy="1074936"/>
              <a:chOff x="-308616" y="791148"/>
              <a:chExt cx="1493735" cy="1074936"/>
            </a:xfrm>
          </p:grpSpPr>
          <p:graphicFrame>
            <p:nvGraphicFramePr>
              <p:cNvPr id="86" name="Grafico 85">
                <a:extLst>
                  <a:ext uri="{FF2B5EF4-FFF2-40B4-BE49-F238E27FC236}">
                    <a16:creationId xmlns:a16="http://schemas.microsoft.com/office/drawing/2014/main" id="{27EE2DE1-A839-4C3C-88AD-BA539803E4F2}"/>
                  </a:ext>
                </a:extLst>
              </p:cNvPr>
              <p:cNvGraphicFramePr/>
              <p:nvPr/>
            </p:nvGraphicFramePr>
            <p:xfrm>
              <a:off x="-308616" y="791148"/>
              <a:ext cx="1493735" cy="1074936"/>
            </p:xfrm>
            <a:graphic>
              <a:graphicData uri="http://schemas.openxmlformats.org/drawingml/2006/chart">
                <c:chart xmlns:c="http://schemas.openxmlformats.org/drawingml/2006/chart" xmlns:r="http://schemas.openxmlformats.org/officeDocument/2006/relationships" r:id="rId4"/>
              </a:graphicData>
            </a:graphic>
          </p:graphicFrame>
          <p:sp>
            <p:nvSpPr>
              <p:cNvPr id="87" name="CasellaDiTesto 86">
                <a:extLst>
                  <a:ext uri="{FF2B5EF4-FFF2-40B4-BE49-F238E27FC236}">
                    <a16:creationId xmlns:a16="http://schemas.microsoft.com/office/drawing/2014/main" id="{68AB2942-DE1D-4A35-A5AC-2D8C58D2D55B}"/>
                  </a:ext>
                </a:extLst>
              </p:cNvPr>
              <p:cNvSpPr txBox="1"/>
              <p:nvPr/>
            </p:nvSpPr>
            <p:spPr>
              <a:xfrm>
                <a:off x="125165" y="1176468"/>
                <a:ext cx="665280" cy="2686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00000">
                        <a:lumMod val="95000"/>
                        <a:lumOff val="5000"/>
                      </a:srgbClr>
                    </a:solidFill>
                    <a:effectLst/>
                    <a:uLnTx/>
                    <a:uFillTx/>
                    <a:latin typeface="Calibri"/>
                    <a:ea typeface="+mn-ea"/>
                    <a:cs typeface="+mn-cs"/>
                  </a:rPr>
                  <a:t>0,86</a:t>
                </a:r>
              </a:p>
            </p:txBody>
          </p:sp>
        </p:grpSp>
        <p:sp>
          <p:nvSpPr>
            <p:cNvPr id="85" name="CasellaDiTesto 84">
              <a:extLst>
                <a:ext uri="{FF2B5EF4-FFF2-40B4-BE49-F238E27FC236}">
                  <a16:creationId xmlns:a16="http://schemas.microsoft.com/office/drawing/2014/main" id="{CE794753-933D-4355-BE72-A2702AA8E365}"/>
                </a:ext>
              </a:extLst>
            </p:cNvPr>
            <p:cNvSpPr txBox="1"/>
            <p:nvPr/>
          </p:nvSpPr>
          <p:spPr>
            <a:xfrm>
              <a:off x="8233777" y="4433592"/>
              <a:ext cx="532497" cy="207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000000">
                      <a:lumMod val="95000"/>
                      <a:lumOff val="5000"/>
                    </a:srgbClr>
                  </a:solidFill>
                  <a:effectLst/>
                  <a:uLnTx/>
                  <a:uFillTx/>
                  <a:latin typeface="Calibri"/>
                  <a:ea typeface="+mn-ea"/>
                  <a:cs typeface="+mn-cs"/>
                </a:rPr>
                <a:t>mld €</a:t>
              </a:r>
            </a:p>
          </p:txBody>
        </p:sp>
      </p:grpSp>
      <p:cxnSp>
        <p:nvCxnSpPr>
          <p:cNvPr id="89" name="Connettore diritto 88">
            <a:extLst>
              <a:ext uri="{FF2B5EF4-FFF2-40B4-BE49-F238E27FC236}">
                <a16:creationId xmlns:a16="http://schemas.microsoft.com/office/drawing/2014/main" id="{B01AA1B4-1EB4-4057-B729-81898D86A778}"/>
              </a:ext>
            </a:extLst>
          </p:cNvPr>
          <p:cNvCxnSpPr>
            <a:cxnSpLocks/>
            <a:endCxn id="29" idx="3"/>
          </p:cNvCxnSpPr>
          <p:nvPr/>
        </p:nvCxnSpPr>
        <p:spPr>
          <a:xfrm flipV="1">
            <a:off x="5534025" y="4972882"/>
            <a:ext cx="1420791" cy="435416"/>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97" name="CasellaDiTesto 96">
            <a:extLst>
              <a:ext uri="{FF2B5EF4-FFF2-40B4-BE49-F238E27FC236}">
                <a16:creationId xmlns:a16="http://schemas.microsoft.com/office/drawing/2014/main" id="{02C1BD30-444E-405D-905D-9AE52D5F97AD}"/>
              </a:ext>
            </a:extLst>
          </p:cNvPr>
          <p:cNvSpPr txBox="1"/>
          <p:nvPr/>
        </p:nvSpPr>
        <p:spPr>
          <a:xfrm>
            <a:off x="3106329" y="5137494"/>
            <a:ext cx="2435202" cy="646331"/>
          </a:xfrm>
          <a:prstGeom prst="rect">
            <a:avLst/>
          </a:prstGeom>
          <a:solidFill>
            <a:srgbClr val="DC002E"/>
          </a:solidFill>
          <a:ln>
            <a:noFill/>
          </a:ln>
        </p:spPr>
        <p:txBody>
          <a:bodyPr wrap="square" lIns="36000" rIns="3600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S.S. 626 - Lotti 7 e 8 e Completamento della Tangenziale di Gela</a:t>
            </a:r>
          </a:p>
        </p:txBody>
      </p:sp>
      <p:sp>
        <p:nvSpPr>
          <p:cNvPr id="98" name="CasellaDiTesto 97">
            <a:extLst>
              <a:ext uri="{FF2B5EF4-FFF2-40B4-BE49-F238E27FC236}">
                <a16:creationId xmlns:a16="http://schemas.microsoft.com/office/drawing/2014/main" id="{44DA4C5C-6C76-4E5E-BA6B-53D22621AD52}"/>
              </a:ext>
            </a:extLst>
          </p:cNvPr>
          <p:cNvSpPr txBox="1"/>
          <p:nvPr/>
        </p:nvSpPr>
        <p:spPr>
          <a:xfrm>
            <a:off x="6248885" y="2205046"/>
            <a:ext cx="2435202" cy="1200329"/>
          </a:xfrm>
          <a:prstGeom prst="rect">
            <a:avLst/>
          </a:prstGeom>
          <a:solidFill>
            <a:srgbClr val="DC002E"/>
          </a:solidFill>
          <a:ln>
            <a:noFill/>
          </a:ln>
        </p:spPr>
        <p:txBody>
          <a:bodyPr wrap="square" lIns="36000" rIns="3600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SSV “Licodia Eubea Libertinia” </a:t>
            </a:r>
          </a:p>
          <a:p>
            <a:pPr marL="0" marR="0" lvl="0" indent="0" algn="ctr" defTabSz="914396"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Tronco svincolo </a:t>
            </a:r>
            <a:r>
              <a:rPr kumimoji="0" lang="it-IT" sz="1200" b="0" i="0" u="none" strike="noStrike" kern="1200" cap="none" spc="0" normalizeH="0" baseline="0" noProof="0" dirty="0" err="1">
                <a:ln>
                  <a:noFill/>
                </a:ln>
                <a:solidFill>
                  <a:srgbClr val="FFFFFF"/>
                </a:solidFill>
                <a:effectLst/>
                <a:uLnTx/>
                <a:uFillTx/>
                <a:latin typeface="Calibri"/>
                <a:ea typeface="+mn-ea"/>
                <a:cs typeface="+mn-cs"/>
              </a:rPr>
              <a:t>Regalsemi</a:t>
            </a:r>
            <a:r>
              <a:rPr kumimoji="0" lang="it-IT" sz="1200" b="0" i="0" u="none" strike="noStrike" kern="1200" cap="none" spc="0" normalizeH="0" baseline="0" noProof="0" dirty="0">
                <a:ln>
                  <a:noFill/>
                </a:ln>
                <a:solidFill>
                  <a:srgbClr val="FFFFFF"/>
                </a:solidFill>
                <a:effectLst/>
                <a:uLnTx/>
                <a:uFillTx/>
                <a:latin typeface="Calibri"/>
                <a:ea typeface="+mn-ea"/>
                <a:cs typeface="+mn-cs"/>
              </a:rPr>
              <a:t> - innesto SS 117 bis. 2° Stralcio Funzionale completamento. Tratto B - da fine Variante di Caltagirone ad innesto SS 117bis</a:t>
            </a:r>
          </a:p>
        </p:txBody>
      </p:sp>
      <p:sp>
        <p:nvSpPr>
          <p:cNvPr id="99" name="CasellaDiTesto 98">
            <a:extLst>
              <a:ext uri="{FF2B5EF4-FFF2-40B4-BE49-F238E27FC236}">
                <a16:creationId xmlns:a16="http://schemas.microsoft.com/office/drawing/2014/main" id="{9A82D501-0620-497C-9DB2-1081FA39E1BF}"/>
              </a:ext>
            </a:extLst>
          </p:cNvPr>
          <p:cNvSpPr txBox="1"/>
          <p:nvPr/>
        </p:nvSpPr>
        <p:spPr>
          <a:xfrm>
            <a:off x="2115151" y="4013366"/>
            <a:ext cx="2435202" cy="830997"/>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S.S. 626 dir. LICATA-BRAEMI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Intervento di completamento dell’itinerario stradale dal km 27+800 al km 39+000 </a:t>
            </a:r>
          </a:p>
        </p:txBody>
      </p:sp>
      <p:sp>
        <p:nvSpPr>
          <p:cNvPr id="100" name="CasellaDiTesto 99">
            <a:extLst>
              <a:ext uri="{FF2B5EF4-FFF2-40B4-BE49-F238E27FC236}">
                <a16:creationId xmlns:a16="http://schemas.microsoft.com/office/drawing/2014/main" id="{CDAB8C2B-CCB1-47C8-996E-27CE4D7C25EE}"/>
              </a:ext>
            </a:extLst>
          </p:cNvPr>
          <p:cNvSpPr txBox="1"/>
          <p:nvPr/>
        </p:nvSpPr>
        <p:spPr>
          <a:xfrm>
            <a:off x="247642" y="3175392"/>
            <a:ext cx="2435202" cy="461665"/>
          </a:xfrm>
          <a:prstGeom prst="rect">
            <a:avLst/>
          </a:prstGeom>
          <a:solidFill>
            <a:srgbClr val="DC002E"/>
          </a:solidFill>
          <a:ln>
            <a:noFill/>
          </a:ln>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Collegamento SS 113 - SS 119: Variante di Alcamo - 1° lotto</a:t>
            </a:r>
          </a:p>
        </p:txBody>
      </p:sp>
      <p:sp>
        <p:nvSpPr>
          <p:cNvPr id="101" name="CasellaDiTesto 100">
            <a:extLst>
              <a:ext uri="{FF2B5EF4-FFF2-40B4-BE49-F238E27FC236}">
                <a16:creationId xmlns:a16="http://schemas.microsoft.com/office/drawing/2014/main" id="{EFBAD36D-90A0-4B66-9B1F-5F9B3EA754D6}"/>
              </a:ext>
            </a:extLst>
          </p:cNvPr>
          <p:cNvSpPr txBox="1"/>
          <p:nvPr/>
        </p:nvSpPr>
        <p:spPr>
          <a:xfrm>
            <a:off x="5541531" y="5869586"/>
            <a:ext cx="2435202" cy="830997"/>
          </a:xfrm>
          <a:prstGeom prst="rect">
            <a:avLst/>
          </a:prstGeom>
          <a:solidFill>
            <a:srgbClr val="DC002E"/>
          </a:solidFill>
          <a:ln>
            <a:noFill/>
          </a:ln>
        </p:spPr>
        <p:txBody>
          <a:bodyPr wrap="square" lIns="36000" rIns="3600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S.S. n.115 “Occidentale Sicula” </a:t>
            </a:r>
          </a:p>
          <a:p>
            <a:pPr marL="0" marR="0" lvl="0" indent="0" algn="ctr" defTabSz="914396"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a:ea typeface="+mn-ea"/>
                <a:cs typeface="+mn-cs"/>
              </a:rPr>
              <a:t>Variante nel tratto compreso fra lo svincolo di Vittoria Ovest e Comiso Sud</a:t>
            </a:r>
          </a:p>
        </p:txBody>
      </p:sp>
      <p:cxnSp>
        <p:nvCxnSpPr>
          <p:cNvPr id="102" name="Connettore diritto 101">
            <a:extLst>
              <a:ext uri="{FF2B5EF4-FFF2-40B4-BE49-F238E27FC236}">
                <a16:creationId xmlns:a16="http://schemas.microsoft.com/office/drawing/2014/main" id="{FB326A70-A7B7-4868-98C6-67FEED8982BF}"/>
              </a:ext>
            </a:extLst>
          </p:cNvPr>
          <p:cNvCxnSpPr>
            <a:cxnSpLocks/>
            <a:endCxn id="32" idx="4"/>
          </p:cNvCxnSpPr>
          <p:nvPr/>
        </p:nvCxnSpPr>
        <p:spPr>
          <a:xfrm flipV="1">
            <a:off x="1335647" y="2049358"/>
            <a:ext cx="1883894" cy="1126034"/>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B06E2E36-A121-4F27-8240-169C72D59E9B}"/>
              </a:ext>
            </a:extLst>
          </p:cNvPr>
          <p:cNvCxnSpPr>
            <a:cxnSpLocks/>
            <a:stCxn id="62" idx="0"/>
          </p:cNvCxnSpPr>
          <p:nvPr/>
        </p:nvCxnSpPr>
        <p:spPr>
          <a:xfrm flipV="1">
            <a:off x="7523244" y="3418395"/>
            <a:ext cx="0" cy="521902"/>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4FE4B3C3-E0C4-4E78-B140-71AE83F22647}"/>
              </a:ext>
            </a:extLst>
          </p:cNvPr>
          <p:cNvCxnSpPr>
            <a:cxnSpLocks/>
          </p:cNvCxnSpPr>
          <p:nvPr/>
        </p:nvCxnSpPr>
        <p:spPr>
          <a:xfrm flipV="1">
            <a:off x="4549315" y="4174579"/>
            <a:ext cx="1868963" cy="544840"/>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0083BC10-638F-4127-86FD-0FC3A7A6E05D}"/>
              </a:ext>
            </a:extLst>
          </p:cNvPr>
          <p:cNvCxnSpPr>
            <a:cxnSpLocks/>
            <a:endCxn id="63" idx="3"/>
          </p:cNvCxnSpPr>
          <p:nvPr/>
        </p:nvCxnSpPr>
        <p:spPr>
          <a:xfrm flipV="1">
            <a:off x="7280556" y="5513635"/>
            <a:ext cx="824891" cy="355951"/>
          </a:xfrm>
          <a:prstGeom prst="line">
            <a:avLst/>
          </a:prstGeom>
          <a:ln w="25400">
            <a:solidFill>
              <a:srgbClr val="C71F1F"/>
            </a:solidFill>
          </a:ln>
        </p:spPr>
        <p:style>
          <a:lnRef idx="1">
            <a:schemeClr val="accent1"/>
          </a:lnRef>
          <a:fillRef idx="0">
            <a:schemeClr val="accent1"/>
          </a:fillRef>
          <a:effectRef idx="0">
            <a:schemeClr val="accent1"/>
          </a:effectRef>
          <a:fontRef idx="minor">
            <a:schemeClr val="tx1"/>
          </a:fontRef>
        </p:style>
      </p:cxnSp>
      <p:sp>
        <p:nvSpPr>
          <p:cNvPr id="106" name="Ovale 105">
            <a:extLst>
              <a:ext uri="{FF2B5EF4-FFF2-40B4-BE49-F238E27FC236}">
                <a16:creationId xmlns:a16="http://schemas.microsoft.com/office/drawing/2014/main" id="{F95BF137-528B-4651-B4C7-0DC250119361}"/>
              </a:ext>
            </a:extLst>
          </p:cNvPr>
          <p:cNvSpPr/>
          <p:nvPr/>
        </p:nvSpPr>
        <p:spPr>
          <a:xfrm>
            <a:off x="6390315" y="3980370"/>
            <a:ext cx="226423" cy="226423"/>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lumMod val="95000"/>
                    <a:lumOff val="5000"/>
                  </a:srgbClr>
                </a:solidFill>
                <a:effectLst/>
                <a:uLnTx/>
                <a:uFillTx/>
                <a:latin typeface="Calibri"/>
                <a:ea typeface="+mn-ea"/>
                <a:cs typeface="+mn-cs"/>
              </a:rPr>
              <a:t>4</a:t>
            </a:r>
          </a:p>
        </p:txBody>
      </p:sp>
      <p:sp>
        <p:nvSpPr>
          <p:cNvPr id="3" name="Segnaposto data 2">
            <a:extLst>
              <a:ext uri="{FF2B5EF4-FFF2-40B4-BE49-F238E27FC236}">
                <a16:creationId xmlns:a16="http://schemas.microsoft.com/office/drawing/2014/main" id="{379B131F-DD1F-D6CB-9810-224AE366172C}"/>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294007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331577" y="2861791"/>
            <a:ext cx="11441176" cy="1538883"/>
          </a:xfrm>
          <a:prstGeom prst="rect">
            <a:avLst/>
          </a:prstGeom>
        </p:spPr>
        <p:txBody>
          <a:bodyPr/>
          <a:lstStyle/>
          <a:p>
            <a:pPr algn="r"/>
            <a:r>
              <a:rPr lang="it-IT" sz="5000" dirty="0"/>
              <a:t>Nuove Opere</a:t>
            </a:r>
            <a:br>
              <a:rPr lang="it-IT" sz="5000" dirty="0"/>
            </a:br>
            <a:r>
              <a:rPr lang="it-IT" sz="5000" dirty="0">
                <a:solidFill>
                  <a:schemeClr val="bg1"/>
                </a:solidFill>
              </a:rPr>
              <a:t>Progettazione</a:t>
            </a:r>
            <a:endParaRPr lang="it-IT" sz="5000" i="1" dirty="0">
              <a:solidFill>
                <a:schemeClr val="bg1"/>
              </a:solidFill>
            </a:endParaRPr>
          </a:p>
        </p:txBody>
      </p:sp>
      <p:pic>
        <p:nvPicPr>
          <p:cNvPr id="3" name="Immagine 2"/>
          <p:cNvPicPr>
            <a:picLocks noChangeAspect="1"/>
          </p:cNvPicPr>
          <p:nvPr/>
        </p:nvPicPr>
        <p:blipFill>
          <a:blip r:embed="rId2"/>
          <a:stretch>
            <a:fillRect/>
          </a:stretch>
        </p:blipFill>
        <p:spPr>
          <a:xfrm>
            <a:off x="462782" y="466385"/>
            <a:ext cx="2688569" cy="2993395"/>
          </a:xfrm>
          <a:prstGeom prst="rect">
            <a:avLst/>
          </a:prstGeom>
        </p:spPr>
      </p:pic>
    </p:spTree>
    <p:extLst>
      <p:ext uri="{BB962C8B-B14F-4D97-AF65-F5344CB8AC3E}">
        <p14:creationId xmlns:p14="http://schemas.microsoft.com/office/powerpoint/2010/main" val="21949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243" y="62805"/>
            <a:ext cx="9821717" cy="6680813"/>
          </a:xfrm>
          <a:prstGeom prst="rect">
            <a:avLst/>
          </a:prstGeom>
        </p:spPr>
      </p:pic>
      <p:sp>
        <p:nvSpPr>
          <p:cNvPr id="14" name="Titolo 1"/>
          <p:cNvSpPr txBox="1">
            <a:spLocks/>
          </p:cNvSpPr>
          <p:nvPr/>
        </p:nvSpPr>
        <p:spPr bwMode="auto">
          <a:xfrm>
            <a:off x="237330" y="206402"/>
            <a:ext cx="11176000" cy="45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D90000"/>
                </a:solidFill>
                <a:effectLst/>
                <a:uLnTx/>
                <a:uFillTx/>
                <a:latin typeface="Calibri"/>
                <a:ea typeface="+mj-ea"/>
                <a:cs typeface="+mj-cs"/>
              </a:rPr>
              <a:t>Interventi di Nuove Opere </a:t>
            </a:r>
            <a:r>
              <a:rPr kumimoji="0" lang="it-IT" sz="2800" b="1" i="0" u="none" strike="noStrike" kern="1200" cap="none" spc="0" normalizeH="0" baseline="0" noProof="0" dirty="0">
                <a:ln>
                  <a:noFill/>
                </a:ln>
                <a:solidFill>
                  <a:srgbClr val="D90000"/>
                </a:solidFill>
                <a:effectLst/>
                <a:uLnTx/>
                <a:uFillTx/>
                <a:latin typeface="Calibri"/>
                <a:ea typeface="+mj-ea"/>
                <a:cs typeface="+mj-cs"/>
              </a:rPr>
              <a:t>in Progettazione</a:t>
            </a:r>
            <a:endParaRPr kumimoji="0" lang="it-IT" sz="2400" b="1" i="0" u="none" strike="noStrike" kern="1200" cap="none" spc="0" normalizeH="0" baseline="0" noProof="0" dirty="0">
              <a:ln>
                <a:noFill/>
              </a:ln>
              <a:solidFill>
                <a:srgbClr val="D90000"/>
              </a:solidFill>
              <a:effectLst/>
              <a:uLnTx/>
              <a:uFillTx/>
              <a:latin typeface="Calibri"/>
              <a:ea typeface="+mj-ea"/>
              <a:cs typeface="+mj-cs"/>
            </a:endParaRPr>
          </a:p>
        </p:txBody>
      </p:sp>
      <p:sp>
        <p:nvSpPr>
          <p:cNvPr id="2" name="Rettangolo 1" hidden="1"/>
          <p:cNvSpPr/>
          <p:nvPr/>
        </p:nvSpPr>
        <p:spPr>
          <a:xfrm>
            <a:off x="-890337" y="62805"/>
            <a:ext cx="2355580" cy="6680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e 26"/>
          <p:cNvSpPr/>
          <p:nvPr/>
        </p:nvSpPr>
        <p:spPr>
          <a:xfrm>
            <a:off x="9345656" y="3127415"/>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30" name="Ovale 29"/>
          <p:cNvSpPr/>
          <p:nvPr/>
        </p:nvSpPr>
        <p:spPr>
          <a:xfrm>
            <a:off x="8924774" y="2784167"/>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31" name="Ovale 30"/>
          <p:cNvSpPr/>
          <p:nvPr/>
        </p:nvSpPr>
        <p:spPr>
          <a:xfrm>
            <a:off x="1745134" y="2682589"/>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3</a:t>
            </a:r>
          </a:p>
        </p:txBody>
      </p:sp>
      <p:sp>
        <p:nvSpPr>
          <p:cNvPr id="33" name="Ovale 32"/>
          <p:cNvSpPr/>
          <p:nvPr/>
        </p:nvSpPr>
        <p:spPr>
          <a:xfrm>
            <a:off x="4770742" y="1285141"/>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14</a:t>
            </a:r>
          </a:p>
        </p:txBody>
      </p:sp>
      <p:sp>
        <p:nvSpPr>
          <p:cNvPr id="37" name="Ovale 36"/>
          <p:cNvSpPr/>
          <p:nvPr/>
        </p:nvSpPr>
        <p:spPr>
          <a:xfrm>
            <a:off x="5093580" y="2670955"/>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11</a:t>
            </a:r>
          </a:p>
        </p:txBody>
      </p:sp>
      <p:sp>
        <p:nvSpPr>
          <p:cNvPr id="38" name="Ovale 37"/>
          <p:cNvSpPr/>
          <p:nvPr/>
        </p:nvSpPr>
        <p:spPr>
          <a:xfrm>
            <a:off x="7858485" y="4031114"/>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22</a:t>
            </a:r>
          </a:p>
        </p:txBody>
      </p:sp>
      <p:sp>
        <p:nvSpPr>
          <p:cNvPr id="40" name="Ovale 39"/>
          <p:cNvSpPr/>
          <p:nvPr/>
        </p:nvSpPr>
        <p:spPr>
          <a:xfrm>
            <a:off x="7691365" y="2813011"/>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21</a:t>
            </a:r>
          </a:p>
        </p:txBody>
      </p:sp>
      <p:sp>
        <p:nvSpPr>
          <p:cNvPr id="41" name="Ovale 40"/>
          <p:cNvSpPr/>
          <p:nvPr/>
        </p:nvSpPr>
        <p:spPr>
          <a:xfrm>
            <a:off x="5233561" y="3693499"/>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10</a:t>
            </a:r>
          </a:p>
        </p:txBody>
      </p:sp>
      <p:sp>
        <p:nvSpPr>
          <p:cNvPr id="43" name="Ovale 42"/>
          <p:cNvSpPr/>
          <p:nvPr/>
        </p:nvSpPr>
        <p:spPr>
          <a:xfrm>
            <a:off x="4260308" y="1783417"/>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18</a:t>
            </a:r>
          </a:p>
        </p:txBody>
      </p:sp>
      <p:sp>
        <p:nvSpPr>
          <p:cNvPr id="44" name="Ovale 43"/>
          <p:cNvSpPr/>
          <p:nvPr/>
        </p:nvSpPr>
        <p:spPr>
          <a:xfrm>
            <a:off x="4047270" y="2049358"/>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15</a:t>
            </a:r>
          </a:p>
        </p:txBody>
      </p:sp>
      <p:sp>
        <p:nvSpPr>
          <p:cNvPr id="45" name="Ovale 44"/>
          <p:cNvSpPr/>
          <p:nvPr/>
        </p:nvSpPr>
        <p:spPr>
          <a:xfrm>
            <a:off x="4502730" y="1670206"/>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19</a:t>
            </a:r>
          </a:p>
        </p:txBody>
      </p:sp>
      <p:sp>
        <p:nvSpPr>
          <p:cNvPr id="46" name="Ovale 45"/>
          <p:cNvSpPr/>
          <p:nvPr/>
        </p:nvSpPr>
        <p:spPr>
          <a:xfrm>
            <a:off x="1863709" y="2163480"/>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23</a:t>
            </a:r>
          </a:p>
        </p:txBody>
      </p:sp>
      <p:sp>
        <p:nvSpPr>
          <p:cNvPr id="48" name="Ovale 47"/>
          <p:cNvSpPr/>
          <p:nvPr/>
        </p:nvSpPr>
        <p:spPr>
          <a:xfrm>
            <a:off x="7125308" y="1511564"/>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24</a:t>
            </a:r>
          </a:p>
        </p:txBody>
      </p:sp>
      <p:sp>
        <p:nvSpPr>
          <p:cNvPr id="49" name="Ovale 48"/>
          <p:cNvSpPr/>
          <p:nvPr/>
        </p:nvSpPr>
        <p:spPr>
          <a:xfrm>
            <a:off x="8637712" y="1357337"/>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17</a:t>
            </a:r>
          </a:p>
        </p:txBody>
      </p:sp>
      <p:sp>
        <p:nvSpPr>
          <p:cNvPr id="50" name="Ovale 49"/>
          <p:cNvSpPr/>
          <p:nvPr/>
        </p:nvSpPr>
        <p:spPr>
          <a:xfrm>
            <a:off x="9850982" y="2892963"/>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20</a:t>
            </a:r>
          </a:p>
        </p:txBody>
      </p:sp>
      <p:sp>
        <p:nvSpPr>
          <p:cNvPr id="51" name="Ovale 50"/>
          <p:cNvSpPr/>
          <p:nvPr/>
        </p:nvSpPr>
        <p:spPr>
          <a:xfrm>
            <a:off x="4957977" y="3403211"/>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26</a:t>
            </a:r>
          </a:p>
        </p:txBody>
      </p:sp>
      <p:sp>
        <p:nvSpPr>
          <p:cNvPr id="52" name="Ovale 51"/>
          <p:cNvSpPr/>
          <p:nvPr/>
        </p:nvSpPr>
        <p:spPr>
          <a:xfrm>
            <a:off x="4834344" y="4457527"/>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13</a:t>
            </a:r>
          </a:p>
        </p:txBody>
      </p:sp>
      <p:sp>
        <p:nvSpPr>
          <p:cNvPr id="53" name="Ovale 52"/>
          <p:cNvSpPr/>
          <p:nvPr/>
        </p:nvSpPr>
        <p:spPr>
          <a:xfrm>
            <a:off x="3629993" y="1975251"/>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27</a:t>
            </a:r>
          </a:p>
        </p:txBody>
      </p:sp>
      <p:sp>
        <p:nvSpPr>
          <p:cNvPr id="54" name="Ovale 53"/>
          <p:cNvSpPr/>
          <p:nvPr/>
        </p:nvSpPr>
        <p:spPr>
          <a:xfrm>
            <a:off x="5712119" y="2227167"/>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16</a:t>
            </a:r>
          </a:p>
        </p:txBody>
      </p:sp>
      <p:sp>
        <p:nvSpPr>
          <p:cNvPr id="55" name="Ovale 54"/>
          <p:cNvSpPr/>
          <p:nvPr/>
        </p:nvSpPr>
        <p:spPr>
          <a:xfrm>
            <a:off x="7335143" y="3144531"/>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8</a:t>
            </a:r>
          </a:p>
        </p:txBody>
      </p:sp>
      <p:sp>
        <p:nvSpPr>
          <p:cNvPr id="60" name="Ovale 59"/>
          <p:cNvSpPr/>
          <p:nvPr/>
        </p:nvSpPr>
        <p:spPr>
          <a:xfrm>
            <a:off x="4883954" y="3023751"/>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72" name="Ovale 71"/>
          <p:cNvSpPr/>
          <p:nvPr/>
        </p:nvSpPr>
        <p:spPr>
          <a:xfrm>
            <a:off x="560819" y="5727565"/>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N</a:t>
            </a:r>
          </a:p>
        </p:txBody>
      </p:sp>
      <p:sp>
        <p:nvSpPr>
          <p:cNvPr id="73" name="CasellaDiTesto 72"/>
          <p:cNvSpPr txBox="1"/>
          <p:nvPr/>
        </p:nvSpPr>
        <p:spPr>
          <a:xfrm>
            <a:off x="787242" y="5702276"/>
            <a:ext cx="189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000000"/>
                </a:solidFill>
                <a:effectLst/>
                <a:uLnTx/>
                <a:uFillTx/>
                <a:latin typeface="Calibri"/>
                <a:ea typeface="+mn-ea"/>
                <a:cs typeface="+mn-cs"/>
              </a:rPr>
              <a:t>IN PROGETTAZIONE</a:t>
            </a:r>
          </a:p>
        </p:txBody>
      </p:sp>
      <p:sp>
        <p:nvSpPr>
          <p:cNvPr id="77" name="Ovale 76"/>
          <p:cNvSpPr/>
          <p:nvPr/>
        </p:nvSpPr>
        <p:spPr>
          <a:xfrm>
            <a:off x="3364567" y="1834927"/>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FFFFFF"/>
                </a:solidFill>
                <a:effectLst/>
                <a:uLnTx/>
                <a:uFillTx/>
                <a:latin typeface="Calibri"/>
                <a:ea typeface="+mn-ea"/>
                <a:cs typeface="+mn-cs"/>
              </a:rPr>
              <a:t>9</a:t>
            </a:r>
            <a:endParaRPr kumimoji="0" lang="it-IT" sz="1050" b="1" i="0" u="none" strike="noStrike" kern="1200" cap="none" spc="0" normalizeH="0" baseline="0" noProof="0" dirty="0">
              <a:ln>
                <a:noFill/>
              </a:ln>
              <a:solidFill>
                <a:srgbClr val="FFFFFF"/>
              </a:solidFill>
              <a:effectLst/>
              <a:uLnTx/>
              <a:uFillTx/>
              <a:latin typeface="Calibri"/>
              <a:ea typeface="+mn-ea"/>
              <a:cs typeface="+mn-cs"/>
            </a:endParaRPr>
          </a:p>
        </p:txBody>
      </p:sp>
      <p:sp>
        <p:nvSpPr>
          <p:cNvPr id="58" name="Ovale 57">
            <a:extLst>
              <a:ext uri="{FF2B5EF4-FFF2-40B4-BE49-F238E27FC236}">
                <a16:creationId xmlns:a16="http://schemas.microsoft.com/office/drawing/2014/main" id="{109D5353-9B59-4B2D-A7CC-DE00F93A965F}"/>
              </a:ext>
            </a:extLst>
          </p:cNvPr>
          <p:cNvSpPr/>
          <p:nvPr/>
        </p:nvSpPr>
        <p:spPr>
          <a:xfrm>
            <a:off x="8218921" y="4053509"/>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12</a:t>
            </a:r>
          </a:p>
        </p:txBody>
      </p:sp>
      <p:sp>
        <p:nvSpPr>
          <p:cNvPr id="56" name="Ovale 55"/>
          <p:cNvSpPr/>
          <p:nvPr/>
        </p:nvSpPr>
        <p:spPr>
          <a:xfrm>
            <a:off x="572561" y="6046336"/>
            <a:ext cx="226423" cy="226423"/>
          </a:xfrm>
          <a:prstGeom prst="ellipse">
            <a:avLst/>
          </a:prstGeom>
          <a:solidFill>
            <a:srgbClr val="035FC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N</a:t>
            </a:r>
          </a:p>
        </p:txBody>
      </p:sp>
      <p:sp>
        <p:nvSpPr>
          <p:cNvPr id="65" name="CasellaDiTesto 64"/>
          <p:cNvSpPr txBox="1"/>
          <p:nvPr/>
        </p:nvSpPr>
        <p:spPr>
          <a:xfrm>
            <a:off x="798984" y="6021047"/>
            <a:ext cx="18923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000000"/>
                </a:solidFill>
                <a:effectLst/>
                <a:uLnTx/>
                <a:uFillTx/>
                <a:latin typeface="Calibri"/>
                <a:ea typeface="+mn-ea"/>
                <a:cs typeface="+mn-cs"/>
              </a:rPr>
              <a:t>IN RIAPPALTO</a:t>
            </a:r>
          </a:p>
        </p:txBody>
      </p:sp>
      <p:sp>
        <p:nvSpPr>
          <p:cNvPr id="67" name="Ovale 66"/>
          <p:cNvSpPr/>
          <p:nvPr/>
        </p:nvSpPr>
        <p:spPr>
          <a:xfrm>
            <a:off x="4708730" y="3263335"/>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25</a:t>
            </a:r>
          </a:p>
        </p:txBody>
      </p:sp>
      <p:sp>
        <p:nvSpPr>
          <p:cNvPr id="76" name="Ovale 75"/>
          <p:cNvSpPr/>
          <p:nvPr/>
        </p:nvSpPr>
        <p:spPr>
          <a:xfrm>
            <a:off x="4502644" y="1383094"/>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78" name="Ovale 77">
            <a:extLst>
              <a:ext uri="{FF2B5EF4-FFF2-40B4-BE49-F238E27FC236}">
                <a16:creationId xmlns:a16="http://schemas.microsoft.com/office/drawing/2014/main" id="{08420D17-2F46-4870-9726-C4D2BE3FE0A0}"/>
              </a:ext>
            </a:extLst>
          </p:cNvPr>
          <p:cNvSpPr/>
          <p:nvPr/>
        </p:nvSpPr>
        <p:spPr>
          <a:xfrm>
            <a:off x="8244413" y="1932769"/>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28</a:t>
            </a:r>
          </a:p>
        </p:txBody>
      </p:sp>
      <p:sp>
        <p:nvSpPr>
          <p:cNvPr id="82" name="Ovale 81">
            <a:extLst>
              <a:ext uri="{FF2B5EF4-FFF2-40B4-BE49-F238E27FC236}">
                <a16:creationId xmlns:a16="http://schemas.microsoft.com/office/drawing/2014/main" id="{F570DBEF-355F-49F1-B3C9-B5B04840C7A4}"/>
              </a:ext>
            </a:extLst>
          </p:cNvPr>
          <p:cNvSpPr/>
          <p:nvPr/>
        </p:nvSpPr>
        <p:spPr>
          <a:xfrm>
            <a:off x="2786695" y="3123484"/>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6</a:t>
            </a:r>
          </a:p>
        </p:txBody>
      </p:sp>
      <p:sp>
        <p:nvSpPr>
          <p:cNvPr id="3" name="Ovale 2">
            <a:extLst>
              <a:ext uri="{FF2B5EF4-FFF2-40B4-BE49-F238E27FC236}">
                <a16:creationId xmlns:a16="http://schemas.microsoft.com/office/drawing/2014/main" id="{F000D6BE-E699-77AA-F498-2F317E61208D}"/>
              </a:ext>
            </a:extLst>
          </p:cNvPr>
          <p:cNvSpPr/>
          <p:nvPr/>
        </p:nvSpPr>
        <p:spPr>
          <a:xfrm>
            <a:off x="5316269" y="2886511"/>
            <a:ext cx="252000" cy="252000"/>
          </a:xfrm>
          <a:prstGeom prst="ellipse">
            <a:avLst/>
          </a:prstGeom>
          <a:solidFill>
            <a:srgbClr val="035FC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47" name="Ovale 46"/>
          <p:cNvSpPr/>
          <p:nvPr/>
        </p:nvSpPr>
        <p:spPr>
          <a:xfrm>
            <a:off x="6227055" y="4570738"/>
            <a:ext cx="226423" cy="22642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Calibri"/>
                <a:ea typeface="+mn-ea"/>
                <a:cs typeface="+mn-cs"/>
              </a:rPr>
              <a:t>7</a:t>
            </a:r>
          </a:p>
        </p:txBody>
      </p:sp>
      <p:sp>
        <p:nvSpPr>
          <p:cNvPr id="4" name="Segnaposto data 2">
            <a:extLst>
              <a:ext uri="{FF2B5EF4-FFF2-40B4-BE49-F238E27FC236}">
                <a16:creationId xmlns:a16="http://schemas.microsoft.com/office/drawing/2014/main" id="{21CC538F-7F47-E00A-8E32-A801940CC1A7}"/>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128869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297838" y="83614"/>
            <a:ext cx="114155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DC002E"/>
                </a:solidFill>
                <a:effectLst/>
                <a:uLnTx/>
                <a:uFillTx/>
                <a:latin typeface="Calibri"/>
                <a:ea typeface="+mn-ea"/>
                <a:cs typeface="+mn-cs"/>
              </a:rPr>
              <a:t>Opere</a:t>
            </a:r>
            <a:r>
              <a:rPr kumimoji="0" lang="it-IT" sz="2000" b="1" i="0" u="none" strike="noStrike" kern="1200" cap="none" spc="0" normalizeH="0" baseline="0" noProof="0" dirty="0">
                <a:ln>
                  <a:noFill/>
                </a:ln>
                <a:solidFill>
                  <a:srgbClr val="DC002E"/>
                </a:solidFill>
                <a:effectLst/>
                <a:uLnTx/>
                <a:uFillTx/>
                <a:latin typeface="Calibri"/>
                <a:ea typeface="+mn-ea"/>
                <a:cs typeface="+mn-cs"/>
              </a:rPr>
              <a:t> </a:t>
            </a:r>
            <a:r>
              <a:rPr kumimoji="0" lang="it-IT" sz="2800" b="1" i="0" u="none" strike="noStrike" kern="1200" cap="none" spc="0" normalizeH="0" baseline="0" noProof="0" dirty="0">
                <a:ln>
                  <a:noFill/>
                </a:ln>
                <a:solidFill>
                  <a:srgbClr val="DC002E"/>
                </a:solidFill>
                <a:effectLst/>
                <a:uLnTx/>
                <a:uFillTx/>
                <a:latin typeface="Calibri"/>
                <a:ea typeface="+mn-ea"/>
                <a:cs typeface="+mn-cs"/>
              </a:rPr>
              <a:t>Commissariate</a:t>
            </a:r>
            <a:endParaRPr kumimoji="0" lang="it-IT" sz="2000" b="1" i="0" u="none" strike="noStrike" kern="1200" cap="none" spc="0" normalizeH="0" baseline="0" noProof="0" dirty="0">
              <a:ln>
                <a:noFill/>
              </a:ln>
              <a:solidFill>
                <a:srgbClr val="DC002E"/>
              </a:solidFill>
              <a:effectLst/>
              <a:uLnTx/>
              <a:uFillTx/>
              <a:latin typeface="Calibri"/>
              <a:ea typeface="+mn-ea"/>
              <a:cs typeface="+mn-cs"/>
            </a:endParaRPr>
          </a:p>
        </p:txBody>
      </p:sp>
      <p:sp>
        <p:nvSpPr>
          <p:cNvPr id="12" name="CasellaDiTesto 11"/>
          <p:cNvSpPr txBox="1"/>
          <p:nvPr/>
        </p:nvSpPr>
        <p:spPr>
          <a:xfrm>
            <a:off x="297838" y="716725"/>
            <a:ext cx="11054523" cy="726440"/>
          </a:xfrm>
          <a:prstGeom prst="roundRect">
            <a:avLst/>
          </a:prstGeom>
          <a:solidFill>
            <a:schemeClr val="bg1">
              <a:lumMod val="95000"/>
            </a:schemeClr>
          </a:solidFill>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a:ea typeface="+mn-ea"/>
                <a:cs typeface="+mn-cs"/>
              </a:rPr>
              <a:t>Opere </a:t>
            </a:r>
            <a:r>
              <a:rPr kumimoji="0" lang="it-IT" sz="1400" b="0" i="1" u="none" strike="noStrike" kern="1200" cap="none" spc="0" normalizeH="0" baseline="0" noProof="0" dirty="0">
                <a:ln>
                  <a:noFill/>
                </a:ln>
                <a:solidFill>
                  <a:srgbClr val="000000"/>
                </a:solidFill>
                <a:effectLst/>
                <a:uLnTx/>
                <a:uFillTx/>
                <a:latin typeface="Calibri"/>
                <a:ea typeface="+mn-ea"/>
                <a:cs typeface="+mn-cs"/>
              </a:rPr>
              <a:t>ex art. 4 dl 32/2019, </a:t>
            </a:r>
            <a:r>
              <a:rPr kumimoji="0" lang="it-IT" sz="1400" b="0" i="0" u="none" strike="noStrike" kern="1200" cap="none" spc="0" normalizeH="0" baseline="0" noProof="0" dirty="0">
                <a:ln>
                  <a:noFill/>
                </a:ln>
                <a:solidFill>
                  <a:srgbClr val="000000"/>
                </a:solidFill>
                <a:effectLst/>
                <a:uLnTx/>
                <a:uFillTx/>
                <a:latin typeface="Calibri"/>
                <a:ea typeface="+mn-ea"/>
                <a:cs typeface="+mn-cs"/>
              </a:rPr>
              <a:t>oggetto di commissariamento </a:t>
            </a:r>
            <a:r>
              <a:rPr kumimoji="0" lang="it-IT" sz="1400" b="1" i="0" u="none" strike="noStrike" kern="1200" cap="none" spc="0" normalizeH="0" baseline="0" noProof="0" dirty="0">
                <a:ln>
                  <a:noFill/>
                </a:ln>
                <a:solidFill>
                  <a:srgbClr val="000000"/>
                </a:solidFill>
                <a:effectLst/>
                <a:uLnTx/>
                <a:uFillTx/>
                <a:latin typeface="Calibri"/>
                <a:ea typeface="+mn-ea"/>
                <a:cs typeface="+mn-cs"/>
              </a:rPr>
              <a:t>ricadenti in Regione Sicilia </a:t>
            </a:r>
            <a:r>
              <a:rPr kumimoji="0" lang="it-IT" sz="1400" b="0" i="0" u="none" strike="noStrike" kern="1200" cap="none" spc="0" normalizeH="0" baseline="0" noProof="0" dirty="0">
                <a:ln>
                  <a:noFill/>
                </a:ln>
                <a:solidFill>
                  <a:srgbClr val="000000"/>
                </a:solidFill>
                <a:effectLst/>
                <a:uLnTx/>
                <a:uFillTx/>
                <a:latin typeface="Calibri"/>
                <a:ea typeface="+mn-ea"/>
                <a:cs typeface="+mn-cs"/>
              </a:rPr>
              <a:t>(</a:t>
            </a:r>
            <a:r>
              <a:rPr kumimoji="0" lang="it-IT" sz="1400" b="1" i="0" u="none" strike="noStrike" kern="1200" cap="none" spc="0" normalizeH="0" baseline="0" noProof="0" dirty="0">
                <a:ln>
                  <a:noFill/>
                </a:ln>
                <a:solidFill>
                  <a:srgbClr val="000000"/>
                </a:solidFill>
                <a:effectLst/>
                <a:uLnTx/>
                <a:uFillTx/>
                <a:latin typeface="Calibri"/>
                <a:ea typeface="+mn-ea"/>
                <a:cs typeface="+mn-cs"/>
              </a:rPr>
              <a:t>già ricomprese nelle precedenti slide</a:t>
            </a:r>
            <a:r>
              <a:rPr kumimoji="0" lang="it-IT" sz="1400" b="0" i="0" u="none" strike="noStrike" kern="1200" cap="none" spc="0" normalizeH="0" baseline="0" noProof="0" dirty="0">
                <a:ln>
                  <a:noFill/>
                </a:ln>
                <a:solidFill>
                  <a:srgbClr val="000000"/>
                </a:solidFill>
                <a:effectLst/>
                <a:uLnTx/>
                <a:uFillTx/>
                <a:latin typeface="Calibri"/>
                <a:ea typeface="+mn-ea"/>
                <a:cs typeface="+mn-cs"/>
              </a:rPr>
              <a:t>) per un investimento complessivo stimato in </a:t>
            </a:r>
            <a:r>
              <a:rPr kumimoji="0" lang="it-IT" sz="1400" b="1" i="0" u="none" strike="noStrike" kern="1200" cap="none" spc="0" normalizeH="0" baseline="0" noProof="0" dirty="0">
                <a:ln>
                  <a:noFill/>
                </a:ln>
                <a:solidFill>
                  <a:srgbClr val="000000"/>
                </a:solidFill>
                <a:effectLst/>
                <a:uLnTx/>
                <a:uFillTx/>
                <a:latin typeface="Calibri"/>
                <a:ea typeface="+mn-ea"/>
                <a:cs typeface="+mn-cs"/>
              </a:rPr>
              <a:t>3.508,23 milioni di euro</a:t>
            </a:r>
            <a:r>
              <a:rPr kumimoji="0" lang="it-IT" sz="1400" b="0" i="0" u="none" strike="noStrike" kern="1200" cap="none" spc="0" normalizeH="0" baseline="0" noProof="0" dirty="0">
                <a:ln>
                  <a:noFill/>
                </a:ln>
                <a:solidFill>
                  <a:srgbClr val="000000"/>
                </a:solidFill>
                <a:effectLst/>
                <a:uLnTx/>
                <a:uFillTx/>
                <a:latin typeface="Calibri"/>
                <a:ea typeface="+mn-ea"/>
                <a:cs typeface="+mn-cs"/>
              </a:rPr>
              <a:t>.</a:t>
            </a:r>
          </a:p>
        </p:txBody>
      </p:sp>
      <p:graphicFrame>
        <p:nvGraphicFramePr>
          <p:cNvPr id="13" name="Tabella 12"/>
          <p:cNvGraphicFramePr>
            <a:graphicFrameLocks noGrp="1"/>
          </p:cNvGraphicFramePr>
          <p:nvPr/>
        </p:nvGraphicFramePr>
        <p:xfrm>
          <a:off x="297836" y="1879952"/>
          <a:ext cx="11054525" cy="3568348"/>
        </p:xfrm>
        <a:graphic>
          <a:graphicData uri="http://schemas.openxmlformats.org/drawingml/2006/table">
            <a:tbl>
              <a:tblPr firstRow="1">
                <a:tableStyleId>{B301B821-A1FF-4177-AEE7-76D212191A09}</a:tableStyleId>
              </a:tblPr>
              <a:tblGrid>
                <a:gridCol w="1980175">
                  <a:extLst>
                    <a:ext uri="{9D8B030D-6E8A-4147-A177-3AD203B41FA5}">
                      <a16:colId xmlns:a16="http://schemas.microsoft.com/office/drawing/2014/main" val="20001"/>
                    </a:ext>
                  </a:extLst>
                </a:gridCol>
                <a:gridCol w="6478454">
                  <a:extLst>
                    <a:ext uri="{9D8B030D-6E8A-4147-A177-3AD203B41FA5}">
                      <a16:colId xmlns:a16="http://schemas.microsoft.com/office/drawing/2014/main" val="20002"/>
                    </a:ext>
                  </a:extLst>
                </a:gridCol>
                <a:gridCol w="2595896">
                  <a:extLst>
                    <a:ext uri="{9D8B030D-6E8A-4147-A177-3AD203B41FA5}">
                      <a16:colId xmlns:a16="http://schemas.microsoft.com/office/drawing/2014/main" val="20003"/>
                    </a:ext>
                  </a:extLst>
                </a:gridCol>
              </a:tblGrid>
              <a:tr h="453579">
                <a:tc>
                  <a:txBody>
                    <a:bodyPr/>
                    <a:lstStyle/>
                    <a:p>
                      <a:pPr algn="ctr" fontAlgn="ctr"/>
                      <a:r>
                        <a:rPr lang="it-IT" sz="1050" u="none" strike="noStrike" dirty="0">
                          <a:effectLst/>
                        </a:rPr>
                        <a:t>OPERA</a:t>
                      </a:r>
                      <a:endParaRPr lang="it-IT" sz="1050" b="1" i="0" u="none" strike="noStrike" dirty="0">
                        <a:solidFill>
                          <a:srgbClr val="000000"/>
                        </a:solidFill>
                        <a:effectLst/>
                        <a:latin typeface="Calibri" panose="020F0502020204030204" pitchFamily="34" charset="0"/>
                      </a:endParaRPr>
                    </a:p>
                  </a:txBody>
                  <a:tcPr marL="8626" marR="8626" marT="8626" marB="0" anchor="ctr">
                    <a:lnB w="12700" cap="flat" cmpd="sng" algn="ctr">
                      <a:solidFill>
                        <a:srgbClr val="DC002E"/>
                      </a:solidFill>
                      <a:prstDash val="solid"/>
                      <a:round/>
                      <a:headEnd type="none" w="med" len="med"/>
                      <a:tailEnd type="none" w="med" len="med"/>
                    </a:lnB>
                  </a:tcPr>
                </a:tc>
                <a:tc>
                  <a:txBody>
                    <a:bodyPr/>
                    <a:lstStyle/>
                    <a:p>
                      <a:pPr algn="ctr" fontAlgn="ctr"/>
                      <a:r>
                        <a:rPr lang="it-IT" sz="1050" u="none" strike="noStrike" dirty="0">
                          <a:effectLst/>
                        </a:rPr>
                        <a:t>DESCRIZIONE DELL'OPERA</a:t>
                      </a:r>
                      <a:endParaRPr lang="it-IT" sz="1050" b="1" i="0" u="none" strike="noStrike" dirty="0">
                        <a:solidFill>
                          <a:srgbClr val="000000"/>
                        </a:solidFill>
                        <a:effectLst/>
                        <a:latin typeface="Calibri" panose="020F0502020204030204" pitchFamily="34" charset="0"/>
                      </a:endParaRPr>
                    </a:p>
                  </a:txBody>
                  <a:tcPr marL="8626" marR="8626" marT="8626" marB="0" anchor="ctr">
                    <a:lnB w="12700" cap="flat" cmpd="sng" algn="ctr">
                      <a:solidFill>
                        <a:srgbClr val="DC002E"/>
                      </a:solidFill>
                      <a:prstDash val="solid"/>
                      <a:round/>
                      <a:headEnd type="none" w="med" len="med"/>
                      <a:tailEnd type="none" w="med" len="med"/>
                    </a:lnB>
                  </a:tcPr>
                </a:tc>
                <a:tc>
                  <a:txBody>
                    <a:bodyPr/>
                    <a:lstStyle/>
                    <a:p>
                      <a:pPr algn="ctr" fontAlgn="ctr"/>
                      <a:r>
                        <a:rPr lang="it-IT" sz="1050" u="none" strike="noStrike" dirty="0">
                          <a:effectLst/>
                        </a:rPr>
                        <a:t>COSTO STIMATO DELL'OPERA (</a:t>
                      </a:r>
                      <a:r>
                        <a:rPr lang="it-IT" sz="1050" u="none" strike="noStrike" dirty="0" err="1">
                          <a:effectLst/>
                        </a:rPr>
                        <a:t>Meuro</a:t>
                      </a:r>
                      <a:r>
                        <a:rPr lang="it-IT" sz="1050" u="none" strike="noStrike" dirty="0">
                          <a:effectLst/>
                        </a:rPr>
                        <a:t>)</a:t>
                      </a:r>
                      <a:endParaRPr lang="it-IT" sz="1050" b="1" i="0" u="none" strike="noStrike" dirty="0">
                        <a:solidFill>
                          <a:srgbClr val="000000"/>
                        </a:solidFill>
                        <a:effectLst/>
                        <a:latin typeface="Calibri" panose="020F0502020204030204" pitchFamily="34" charset="0"/>
                      </a:endParaRPr>
                    </a:p>
                  </a:txBody>
                  <a:tcPr marL="8626" marR="8626" marT="8626" marB="0" anchor="ctr">
                    <a:lnB w="12700" cap="flat" cmpd="sng" algn="ctr">
                      <a:solidFill>
                        <a:srgbClr val="DC002E"/>
                      </a:solidFill>
                      <a:prstDash val="solid"/>
                      <a:round/>
                      <a:headEnd type="none" w="med" len="med"/>
                      <a:tailEnd type="none" w="med" len="med"/>
                    </a:lnB>
                  </a:tcPr>
                </a:tc>
                <a:extLst>
                  <a:ext uri="{0D108BD9-81ED-4DB2-BD59-A6C34878D82A}">
                    <a16:rowId xmlns:a16="http://schemas.microsoft.com/office/drawing/2014/main" val="10000"/>
                  </a:ext>
                </a:extLst>
              </a:tr>
              <a:tr h="1495519">
                <a:tc>
                  <a:txBody>
                    <a:bodyPr/>
                    <a:lstStyle/>
                    <a:p>
                      <a:pPr algn="l" fontAlgn="ctr"/>
                      <a:r>
                        <a:rPr lang="it-IT" sz="1050" b="0" i="0" u="none" strike="noStrike" dirty="0">
                          <a:solidFill>
                            <a:srgbClr val="000000"/>
                          </a:solidFill>
                          <a:effectLst/>
                          <a:latin typeface="+mn-lt"/>
                        </a:rPr>
                        <a:t>Collegamento viario con caratteristiche autostradali compreso tra lo svincolo della S.S. 514 "di Chiaramonte" con la S.S. 115 e lo svincolo della S.S. 194 "Ragusana"</a:t>
                      </a:r>
                    </a:p>
                  </a:txBody>
                  <a:tcPr marL="8626" marR="8626" marT="8626"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l" fontAlgn="ctr"/>
                      <a:r>
                        <a:rPr lang="it-IT" sz="1050" b="0" i="0" u="none" strike="noStrike" dirty="0">
                          <a:solidFill>
                            <a:srgbClr val="000000"/>
                          </a:solidFill>
                          <a:effectLst/>
                          <a:latin typeface="+mn-lt"/>
                        </a:rPr>
                        <a:t>Obiettivo dell’intervento è quello di dotare il settore sud-orientale della Sicilia di un collegamento stradale funzionalmente adeguato lungo l’itinerario Ragusa – Catania, nel tratto attualmente servito dalle seguenti infrastrutture: S.S.514 (dall’innesto con la S.S. 115, in prossimità dell’abitato di Ragusa, fino all’innesto con la S.S. 194 nel territorio di Licodia Eubea) e S.S. 194 (dall’innesto di cui al punto precedente nel territorio di Licodia Eubea, fino all’interconnessione con l’autostrada Catania – Siracusa presso Lentini). La strada avrà due carreggiate separate e due corsie per senso di marcia, con larghezza della piattaforma pari a 22 m. Lo sviluppo dell’itinerario è di circa 69 km. Il progetto è suddiviso in n. 4 lotti funzionali.</a:t>
                      </a:r>
                    </a:p>
                    <a:p>
                      <a:pPr algn="l" fontAlgn="ctr"/>
                      <a:r>
                        <a:rPr lang="it-IT" sz="1100" b="1" i="0" u="none" strike="noStrike" kern="1200" dirty="0">
                          <a:solidFill>
                            <a:srgbClr val="000000"/>
                          </a:solidFill>
                          <a:effectLst/>
                          <a:latin typeface="Calibri" panose="020F0502020204030204" pitchFamily="34" charset="0"/>
                          <a:ea typeface="+mn-ea"/>
                          <a:cs typeface="+mn-cs"/>
                        </a:rPr>
                        <a:t>Commissario: Presidente Regione Siciliana;  Sub Commissario: Ing. Raffaele Celia</a:t>
                      </a:r>
                    </a:p>
                  </a:txBody>
                  <a:tcPr marL="8626" marR="8626" marT="8626"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ctr"/>
                      <a:r>
                        <a:rPr lang="it-IT" sz="1050" b="1" dirty="0">
                          <a:solidFill>
                            <a:schemeClr val="tx1"/>
                          </a:solidFill>
                        </a:rPr>
                        <a:t>1.434,48 </a:t>
                      </a:r>
                      <a:r>
                        <a:rPr lang="it-IT" sz="1050" b="1" baseline="0" dirty="0">
                          <a:solidFill>
                            <a:schemeClr val="tx1"/>
                          </a:solidFill>
                        </a:rPr>
                        <a:t> M€</a:t>
                      </a:r>
                      <a:endParaRPr lang="it-IT" sz="1050" b="1" dirty="0">
                        <a:solidFill>
                          <a:schemeClr val="tx1"/>
                        </a:solidFill>
                      </a:endParaRPr>
                    </a:p>
                    <a:p>
                      <a:pPr algn="ctr"/>
                      <a:r>
                        <a:rPr lang="it-IT" sz="1050" dirty="0">
                          <a:solidFill>
                            <a:schemeClr val="tx1"/>
                          </a:solidFill>
                        </a:rPr>
                        <a:t> </a:t>
                      </a:r>
                    </a:p>
                    <a:p>
                      <a:pPr marL="171450" indent="-171450" algn="l" defTabSz="914396" rtl="0" eaLnBrk="1" latinLnBrk="0" hangingPunct="1">
                        <a:buFont typeface="Wingdings" panose="05000000000000000000" pitchFamily="2" charset="2"/>
                        <a:buChar char="§"/>
                      </a:pPr>
                      <a:r>
                        <a:rPr lang="it-IT" sz="1050" kern="1200" dirty="0">
                          <a:solidFill>
                            <a:schemeClr val="tx1"/>
                          </a:solidFill>
                          <a:latin typeface="+mn-lt"/>
                          <a:ea typeface="+mn-ea"/>
                          <a:cs typeface="+mn-cs"/>
                        </a:rPr>
                        <a:t>Fondi Anas L.144/99 art.11: 49,207 Mln€</a:t>
                      </a:r>
                    </a:p>
                    <a:p>
                      <a:pPr marL="171450" indent="-171450" algn="l" defTabSz="914396" rtl="0" eaLnBrk="1" latinLnBrk="0" hangingPunct="1">
                        <a:buFont typeface="Wingdings" panose="05000000000000000000" pitchFamily="2" charset="2"/>
                        <a:buChar char="§"/>
                      </a:pPr>
                      <a:r>
                        <a:rPr lang="it-IT" sz="1050" kern="1200" dirty="0">
                          <a:solidFill>
                            <a:schemeClr val="tx1"/>
                          </a:solidFill>
                          <a:latin typeface="+mn-lt"/>
                          <a:ea typeface="+mn-ea"/>
                          <a:cs typeface="+mn-cs"/>
                        </a:rPr>
                        <a:t>Fondi Anas </a:t>
                      </a:r>
                      <a:r>
                        <a:rPr lang="it-IT" sz="1050" kern="1200" dirty="0" err="1">
                          <a:solidFill>
                            <a:schemeClr val="tx1"/>
                          </a:solidFill>
                          <a:latin typeface="+mn-lt"/>
                          <a:ea typeface="+mn-ea"/>
                          <a:cs typeface="+mn-cs"/>
                        </a:rPr>
                        <a:t>Rimod</a:t>
                      </a:r>
                      <a:r>
                        <a:rPr lang="it-IT" sz="1050" kern="1200" dirty="0">
                          <a:solidFill>
                            <a:schemeClr val="tx1"/>
                          </a:solidFill>
                          <a:latin typeface="+mn-lt"/>
                          <a:ea typeface="+mn-ea"/>
                          <a:cs typeface="+mn-cs"/>
                        </a:rPr>
                        <a:t>. APQ/2009: 100,000 Mln€</a:t>
                      </a:r>
                    </a:p>
                    <a:p>
                      <a:pPr marL="171450" indent="-171450" algn="l" defTabSz="914396" rtl="0" eaLnBrk="1" latinLnBrk="0" hangingPunct="1">
                        <a:buFont typeface="Wingdings" panose="05000000000000000000" pitchFamily="2" charset="2"/>
                        <a:buChar char="§"/>
                      </a:pPr>
                      <a:r>
                        <a:rPr lang="it-IT" sz="1050" kern="1200" dirty="0">
                          <a:solidFill>
                            <a:schemeClr val="tx1"/>
                          </a:solidFill>
                          <a:latin typeface="+mn-lt"/>
                          <a:ea typeface="+mn-ea"/>
                          <a:cs typeface="+mn-cs"/>
                        </a:rPr>
                        <a:t>Fondi Regione Siciliana PAR FAS 2007/2013: 217,700 Mln€</a:t>
                      </a:r>
                    </a:p>
                    <a:p>
                      <a:pPr marL="171450" indent="-171450" algn="l" defTabSz="914396" rtl="0" eaLnBrk="1" latinLnBrk="0" hangingPunct="1">
                        <a:buFont typeface="Wingdings" panose="05000000000000000000" pitchFamily="2" charset="2"/>
                        <a:buChar char="§"/>
                      </a:pPr>
                      <a:r>
                        <a:rPr lang="it-IT" sz="1050" kern="1200" dirty="0">
                          <a:solidFill>
                            <a:schemeClr val="tx1"/>
                          </a:solidFill>
                          <a:latin typeface="+mn-lt"/>
                          <a:ea typeface="+mn-ea"/>
                          <a:cs typeface="+mn-cs"/>
                        </a:rPr>
                        <a:t>Fondi FSC:</a:t>
                      </a:r>
                      <a:r>
                        <a:rPr lang="it-IT" sz="1050" kern="1200" baseline="0" dirty="0">
                          <a:solidFill>
                            <a:schemeClr val="tx1"/>
                          </a:solidFill>
                          <a:latin typeface="+mn-lt"/>
                          <a:ea typeface="+mn-ea"/>
                          <a:cs typeface="+mn-cs"/>
                        </a:rPr>
                        <a:t> 1.067,578 Mln€</a:t>
                      </a:r>
                      <a:endParaRPr lang="it-IT" sz="1050" kern="1200" dirty="0">
                        <a:solidFill>
                          <a:schemeClr val="tx1"/>
                        </a:solidFill>
                        <a:latin typeface="+mn-lt"/>
                        <a:ea typeface="+mn-ea"/>
                        <a:cs typeface="+mn-cs"/>
                      </a:endParaRPr>
                    </a:p>
                  </a:txBody>
                  <a:tcPr marL="1007" marR="1007" marT="1007"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extLst>
                  <a:ext uri="{0D108BD9-81ED-4DB2-BD59-A6C34878D82A}">
                    <a16:rowId xmlns:a16="http://schemas.microsoft.com/office/drawing/2014/main" val="10004"/>
                  </a:ext>
                </a:extLst>
              </a:tr>
              <a:tr h="1619250">
                <a:tc>
                  <a:txBody>
                    <a:bodyPr/>
                    <a:lstStyle/>
                    <a:p>
                      <a:pPr algn="l" fontAlgn="ctr"/>
                      <a:r>
                        <a:rPr lang="it-IT" sz="1050" b="0" i="0" u="none" strike="noStrike" dirty="0">
                          <a:solidFill>
                            <a:srgbClr val="000000"/>
                          </a:solidFill>
                          <a:effectLst/>
                          <a:latin typeface="+mn-lt"/>
                        </a:rPr>
                        <a:t>Adeguamento a 4 corsie della S.S. n. 640 “Strada degli Scrittori” nel tratto dal km 44+400 allo svincolo con l’A19</a:t>
                      </a:r>
                    </a:p>
                  </a:txBody>
                  <a:tcPr marL="8626" marR="8626" marT="8626"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l" fontAlgn="ctr"/>
                      <a:r>
                        <a:rPr lang="it-IT" sz="1050" b="0" i="0" u="none" strike="noStrike" dirty="0">
                          <a:solidFill>
                            <a:srgbClr val="000000"/>
                          </a:solidFill>
                          <a:effectLst/>
                          <a:latin typeface="+mn-lt"/>
                        </a:rPr>
                        <a:t>L’intervento ricade nel territorio provinciale di Caltanissetta e, solo per l’ultimo tratto, in quello di Enna, con un tracciato di lunghezza complessiva di 28,08 km. La nuova infrastruttura è realizzata sia in variante, sia adeguando la sede stradale esistente della S.S. 640. </a:t>
                      </a:r>
                      <a:br>
                        <a:rPr lang="it-IT" sz="1050" b="0" i="0" u="none" strike="noStrike" dirty="0">
                          <a:solidFill>
                            <a:srgbClr val="000000"/>
                          </a:solidFill>
                          <a:effectLst/>
                          <a:latin typeface="+mn-lt"/>
                        </a:rPr>
                      </a:br>
                      <a:r>
                        <a:rPr lang="it-IT" sz="1050" b="0" i="0" u="none" strike="noStrike" dirty="0">
                          <a:solidFill>
                            <a:srgbClr val="000000"/>
                          </a:solidFill>
                          <a:effectLst/>
                          <a:latin typeface="+mn-lt"/>
                        </a:rPr>
                        <a:t>Sono previsti diversi svincoli ed opere d'arte importanti quali viadotti, gallerie naturali ed artificiali.</a:t>
                      </a:r>
                    </a:p>
                    <a:p>
                      <a:pPr algn="l" fontAlgn="ctr"/>
                      <a:r>
                        <a:rPr lang="it-IT" sz="1050" b="0" i="0" u="none" strike="noStrike" dirty="0">
                          <a:solidFill>
                            <a:srgbClr val="000000"/>
                          </a:solidFill>
                          <a:effectLst/>
                          <a:latin typeface="+mn-lt"/>
                        </a:rPr>
                        <a:t>L’intervento è in esecuzione.</a:t>
                      </a:r>
                    </a:p>
                    <a:p>
                      <a:pPr algn="l" fontAlgn="ctr"/>
                      <a:r>
                        <a:rPr lang="it-IT" sz="1050" b="1" i="0" u="none" strike="noStrike" dirty="0">
                          <a:solidFill>
                            <a:srgbClr val="000000"/>
                          </a:solidFill>
                          <a:effectLst/>
                          <a:latin typeface="+mn-lt"/>
                        </a:rPr>
                        <a:t>Commissario: In. Raffaele Celia</a:t>
                      </a:r>
                    </a:p>
                  </a:txBody>
                  <a:tcPr marL="8626" marR="8626" marT="8626"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ctr" fontAlgn="ctr"/>
                      <a:r>
                        <a:rPr lang="it-IT" sz="1100" b="1" u="none" strike="noStrike" kern="1200" dirty="0">
                          <a:solidFill>
                            <a:schemeClr val="dk1"/>
                          </a:solidFill>
                          <a:effectLst/>
                          <a:latin typeface="+mn-lt"/>
                          <a:ea typeface="+mn-ea"/>
                          <a:cs typeface="+mn-cs"/>
                        </a:rPr>
                        <a:t>990 M€</a:t>
                      </a:r>
                    </a:p>
                    <a:p>
                      <a:pPr marL="0" marR="0" indent="0" algn="ctr" defTabSz="914400" rtl="0" eaLnBrk="1" fontAlgn="ctr" latinLnBrk="0" hangingPunct="1">
                        <a:lnSpc>
                          <a:spcPct val="100000"/>
                        </a:lnSpc>
                        <a:spcBef>
                          <a:spcPts val="0"/>
                        </a:spcBef>
                        <a:spcAft>
                          <a:spcPts val="0"/>
                        </a:spcAft>
                        <a:buClrTx/>
                        <a:buSzTx/>
                        <a:buFontTx/>
                        <a:buNone/>
                        <a:tabLst/>
                        <a:defRPr/>
                      </a:pPr>
                      <a:endParaRPr lang="it-IT" sz="1100" b="0" u="none" strike="noStrike" dirty="0">
                        <a:effectLst/>
                      </a:endParaRPr>
                    </a:p>
                    <a:p>
                      <a:pPr marL="171450" indent="-171450" algn="l">
                        <a:buFont typeface="Arial" panose="020B0604020202020204" pitchFamily="34" charset="0"/>
                        <a:buChar char="•"/>
                      </a:pPr>
                      <a:r>
                        <a:rPr lang="it-IT" sz="1100" dirty="0"/>
                        <a:t>372,515 Mln€ - CIPE n. 3/2006</a:t>
                      </a:r>
                    </a:p>
                    <a:p>
                      <a:pPr marL="171450" indent="-171450" algn="l">
                        <a:buFont typeface="Arial" panose="020B0604020202020204" pitchFamily="34" charset="0"/>
                        <a:buChar char="•"/>
                      </a:pPr>
                      <a:r>
                        <a:rPr lang="it-IT" sz="1100" dirty="0"/>
                        <a:t>213,343 Mln€ - Fondi ANAS</a:t>
                      </a:r>
                    </a:p>
                    <a:p>
                      <a:pPr marL="171450" indent="-171450" algn="l">
                        <a:buFont typeface="Arial" panose="020B0604020202020204" pitchFamily="34" charset="0"/>
                        <a:buChar char="•"/>
                      </a:pPr>
                      <a:r>
                        <a:rPr lang="it-IT" sz="1100" dirty="0"/>
                        <a:t>209,142 Mln€ - CIPE n. 37/2009</a:t>
                      </a:r>
                    </a:p>
                    <a:p>
                      <a:pPr marL="171450" indent="-171450" algn="l">
                        <a:buFont typeface="Arial" panose="020B0604020202020204" pitchFamily="34" charset="0"/>
                        <a:buChar char="•"/>
                      </a:pPr>
                      <a:r>
                        <a:rPr lang="it-IT" sz="1100" dirty="0"/>
                        <a:t>95,023 Mln€ CIPE n. 156 (ribasso I lotto)</a:t>
                      </a:r>
                    </a:p>
                    <a:p>
                      <a:pPr marL="171450" indent="-171450" algn="l">
                        <a:buFont typeface="Arial" panose="020B0604020202020204" pitchFamily="34" charset="0"/>
                        <a:buChar char="•"/>
                      </a:pPr>
                      <a:r>
                        <a:rPr lang="it-IT" sz="1100" dirty="0"/>
                        <a:t>99,980 Mln€ - fondi reg.li FAS 2007-2013</a:t>
                      </a:r>
                    </a:p>
                    <a:p>
                      <a:pPr marL="171450" indent="-171450" algn="l">
                        <a:buFont typeface="Arial" panose="020B0604020202020204" pitchFamily="34" charset="0"/>
                        <a:buChar char="•"/>
                      </a:pPr>
                      <a:r>
                        <a:rPr lang="it-IT" sz="1100" dirty="0"/>
                        <a:t>89,967 Mln€ - Decreto del Fare</a:t>
                      </a:r>
                    </a:p>
                  </a:txBody>
                  <a:tcPr marL="1007" marR="1007" marT="1007"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egnaposto data 2">
            <a:extLst>
              <a:ext uri="{FF2B5EF4-FFF2-40B4-BE49-F238E27FC236}">
                <a16:creationId xmlns:a16="http://schemas.microsoft.com/office/drawing/2014/main" id="{DBBA3DF3-4E64-CBF1-C372-DCACCA708107}"/>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87296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297838" y="83614"/>
            <a:ext cx="114155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DC002E"/>
                </a:solidFill>
                <a:effectLst/>
                <a:uLnTx/>
                <a:uFillTx/>
                <a:latin typeface="Calibri"/>
                <a:ea typeface="+mn-ea"/>
                <a:cs typeface="+mn-cs"/>
              </a:rPr>
              <a:t>Opere</a:t>
            </a:r>
            <a:r>
              <a:rPr kumimoji="0" lang="it-IT" sz="2000" b="1" i="0" u="none" strike="noStrike" kern="1200" cap="none" spc="0" normalizeH="0" baseline="0" noProof="0" dirty="0">
                <a:ln>
                  <a:noFill/>
                </a:ln>
                <a:solidFill>
                  <a:srgbClr val="DC002E"/>
                </a:solidFill>
                <a:effectLst/>
                <a:uLnTx/>
                <a:uFillTx/>
                <a:latin typeface="Calibri"/>
                <a:ea typeface="+mn-ea"/>
                <a:cs typeface="+mn-cs"/>
              </a:rPr>
              <a:t> </a:t>
            </a:r>
            <a:r>
              <a:rPr kumimoji="0" lang="it-IT" sz="2800" b="1" i="0" u="none" strike="noStrike" kern="1200" cap="none" spc="0" normalizeH="0" baseline="0" noProof="0" dirty="0">
                <a:ln>
                  <a:noFill/>
                </a:ln>
                <a:solidFill>
                  <a:srgbClr val="DC002E"/>
                </a:solidFill>
                <a:effectLst/>
                <a:uLnTx/>
                <a:uFillTx/>
                <a:latin typeface="Calibri"/>
                <a:ea typeface="+mn-ea"/>
                <a:cs typeface="+mn-cs"/>
              </a:rPr>
              <a:t>Commissariate</a:t>
            </a:r>
            <a:endParaRPr kumimoji="0" lang="it-IT" sz="2000" b="1" i="0" u="none" strike="noStrike" kern="1200" cap="none" spc="0" normalizeH="0" baseline="0" noProof="0" dirty="0">
              <a:ln>
                <a:noFill/>
              </a:ln>
              <a:solidFill>
                <a:srgbClr val="DC002E"/>
              </a:solidFill>
              <a:effectLst/>
              <a:uLnTx/>
              <a:uFillTx/>
              <a:latin typeface="Calibri"/>
              <a:ea typeface="+mn-ea"/>
              <a:cs typeface="+mn-cs"/>
            </a:endParaRPr>
          </a:p>
        </p:txBody>
      </p:sp>
      <p:graphicFrame>
        <p:nvGraphicFramePr>
          <p:cNvPr id="5" name="Tabella 4"/>
          <p:cNvGraphicFramePr>
            <a:graphicFrameLocks noGrp="1"/>
          </p:cNvGraphicFramePr>
          <p:nvPr/>
        </p:nvGraphicFramePr>
        <p:xfrm>
          <a:off x="368352" y="791852"/>
          <a:ext cx="10990946" cy="5062194"/>
        </p:xfrm>
        <a:graphic>
          <a:graphicData uri="http://schemas.openxmlformats.org/drawingml/2006/table">
            <a:tbl>
              <a:tblPr firstRow="1"/>
              <a:tblGrid>
                <a:gridCol w="2513331">
                  <a:extLst>
                    <a:ext uri="{9D8B030D-6E8A-4147-A177-3AD203B41FA5}">
                      <a16:colId xmlns:a16="http://schemas.microsoft.com/office/drawing/2014/main" val="20000"/>
                    </a:ext>
                  </a:extLst>
                </a:gridCol>
                <a:gridCol w="6980034">
                  <a:extLst>
                    <a:ext uri="{9D8B030D-6E8A-4147-A177-3AD203B41FA5}">
                      <a16:colId xmlns:a16="http://schemas.microsoft.com/office/drawing/2014/main" val="20001"/>
                    </a:ext>
                  </a:extLst>
                </a:gridCol>
                <a:gridCol w="1497581">
                  <a:extLst>
                    <a:ext uri="{9D8B030D-6E8A-4147-A177-3AD203B41FA5}">
                      <a16:colId xmlns:a16="http://schemas.microsoft.com/office/drawing/2014/main" val="20002"/>
                    </a:ext>
                  </a:extLst>
                </a:gridCol>
              </a:tblGrid>
              <a:tr h="557220">
                <a:tc>
                  <a:txBody>
                    <a:bodyPr/>
                    <a:lstStyle/>
                    <a:p>
                      <a:pPr algn="ctr" rtl="0" fontAlgn="ctr"/>
                      <a:r>
                        <a:rPr lang="it-IT" sz="1100" b="1" i="0" u="none" strike="noStrike" dirty="0">
                          <a:solidFill>
                            <a:srgbClr val="FFFFFF"/>
                          </a:solidFill>
                          <a:effectLst/>
                          <a:latin typeface="Calibri" panose="020F0502020204030204" pitchFamily="34" charset="0"/>
                        </a:rPr>
                        <a:t>OPERA</a:t>
                      </a:r>
                    </a:p>
                  </a:txBody>
                  <a:tcPr marL="2288" marR="2288" marT="2288" marB="0" anchor="ctr">
                    <a:lnL w="12700" cap="flat" cmpd="sng" algn="ctr">
                      <a:solidFill>
                        <a:srgbClr val="D2D2D2"/>
                      </a:solidFill>
                      <a:prstDash val="solid"/>
                      <a:round/>
                      <a:headEnd type="none" w="med" len="med"/>
                      <a:tailEnd type="none" w="med" len="med"/>
                    </a:lnL>
                    <a:lnR>
                      <a:noFill/>
                    </a:lnR>
                    <a:lnT w="12700" cap="flat" cmpd="sng" algn="ctr">
                      <a:solidFill>
                        <a:srgbClr val="D2D2D2"/>
                      </a:solidFill>
                      <a:prstDash val="solid"/>
                      <a:round/>
                      <a:headEnd type="none" w="med" len="med"/>
                      <a:tailEnd type="none" w="med" len="med"/>
                    </a:lnT>
                    <a:lnB w="12700" cap="flat" cmpd="sng" algn="ctr">
                      <a:solidFill>
                        <a:srgbClr val="DC002E"/>
                      </a:solidFill>
                      <a:prstDash val="solid"/>
                      <a:round/>
                      <a:headEnd type="none" w="med" len="med"/>
                      <a:tailEnd type="none" w="med" len="med"/>
                    </a:lnB>
                    <a:solidFill>
                      <a:srgbClr val="D2D2D2"/>
                    </a:solidFill>
                  </a:tcPr>
                </a:tc>
                <a:tc>
                  <a:txBody>
                    <a:bodyPr/>
                    <a:lstStyle/>
                    <a:p>
                      <a:pPr algn="ctr" rtl="0" fontAlgn="ctr"/>
                      <a:r>
                        <a:rPr lang="it-IT" sz="1100" b="1" i="0" u="none" strike="noStrike" dirty="0">
                          <a:solidFill>
                            <a:srgbClr val="FFFFFF"/>
                          </a:solidFill>
                          <a:effectLst/>
                          <a:latin typeface="Calibri" panose="020F0502020204030204" pitchFamily="34" charset="0"/>
                        </a:rPr>
                        <a:t>DESCRIZIONE DELL'OPERA</a:t>
                      </a:r>
                    </a:p>
                  </a:txBody>
                  <a:tcPr marL="2288" marR="2288" marT="2288" marB="0" anchor="ctr">
                    <a:lnL>
                      <a:noFill/>
                    </a:lnL>
                    <a:lnR>
                      <a:noFill/>
                    </a:lnR>
                    <a:lnT w="12700" cap="flat" cmpd="sng" algn="ctr">
                      <a:solidFill>
                        <a:srgbClr val="D2D2D2"/>
                      </a:solidFill>
                      <a:prstDash val="solid"/>
                      <a:round/>
                      <a:headEnd type="none" w="med" len="med"/>
                      <a:tailEnd type="none" w="med" len="med"/>
                    </a:lnT>
                    <a:lnB w="12700" cap="flat" cmpd="sng" algn="ctr">
                      <a:solidFill>
                        <a:srgbClr val="DC002E"/>
                      </a:solidFill>
                      <a:prstDash val="solid"/>
                      <a:round/>
                      <a:headEnd type="none" w="med" len="med"/>
                      <a:tailEnd type="none" w="med" len="med"/>
                    </a:lnB>
                    <a:solidFill>
                      <a:srgbClr val="D2D2D2"/>
                    </a:solidFill>
                  </a:tcPr>
                </a:tc>
                <a:tc>
                  <a:txBody>
                    <a:bodyPr/>
                    <a:lstStyle/>
                    <a:p>
                      <a:pPr algn="ctr" rtl="0" fontAlgn="ctr"/>
                      <a:r>
                        <a:rPr lang="it-IT" sz="1100" b="1" i="0" u="none" strike="noStrike" dirty="0">
                          <a:solidFill>
                            <a:schemeClr val="bg1"/>
                          </a:solidFill>
                          <a:effectLst/>
                          <a:latin typeface="Calibri" panose="020F0502020204030204" pitchFamily="34" charset="0"/>
                        </a:rPr>
                        <a:t>COSTO STIMATO DELL'OPERA (</a:t>
                      </a:r>
                      <a:r>
                        <a:rPr lang="it-IT" sz="1100" b="1" baseline="0" dirty="0">
                          <a:solidFill>
                            <a:schemeClr val="bg1"/>
                          </a:solidFill>
                        </a:rPr>
                        <a:t>M€</a:t>
                      </a:r>
                      <a:r>
                        <a:rPr lang="it-IT" sz="1100" b="1" i="0" u="none" strike="noStrike" dirty="0">
                          <a:solidFill>
                            <a:schemeClr val="bg1"/>
                          </a:solidFill>
                          <a:effectLst/>
                          <a:latin typeface="Calibri" panose="020F0502020204030204" pitchFamily="34" charset="0"/>
                        </a:rPr>
                        <a:t>)</a:t>
                      </a:r>
                    </a:p>
                  </a:txBody>
                  <a:tcPr marL="2288" marR="2288" marT="2288" marB="0" anchor="ctr">
                    <a:lnL>
                      <a:noFill/>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C002E"/>
                      </a:solidFill>
                      <a:prstDash val="solid"/>
                      <a:round/>
                      <a:headEnd type="none" w="med" len="med"/>
                      <a:tailEnd type="none" w="med" len="med"/>
                    </a:lnB>
                    <a:solidFill>
                      <a:srgbClr val="D2D2D2"/>
                    </a:solidFill>
                  </a:tcPr>
                </a:tc>
                <a:extLst>
                  <a:ext uri="{0D108BD9-81ED-4DB2-BD59-A6C34878D82A}">
                    <a16:rowId xmlns:a16="http://schemas.microsoft.com/office/drawing/2014/main" val="10000"/>
                  </a:ext>
                </a:extLst>
              </a:tr>
              <a:tr h="1497357">
                <a:tc>
                  <a:txBody>
                    <a:bodyPr/>
                    <a:lstStyle/>
                    <a:p>
                      <a:pPr algn="l" rtl="0" fontAlgn="ctr"/>
                      <a:r>
                        <a:rPr lang="it-IT" sz="1200" b="0" i="0" u="none" strike="noStrike" dirty="0">
                          <a:solidFill>
                            <a:srgbClr val="000000"/>
                          </a:solidFill>
                          <a:effectLst/>
                          <a:latin typeface="Calibri" panose="020F0502020204030204" pitchFamily="34" charset="0"/>
                        </a:rPr>
                        <a:t>SS 284 "Occidentale Etnea" Ammodernamento del tratto Adrano - Catania 1° lotto Adrano Paternò</a:t>
                      </a: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l" rtl="0" fontAlgn="ctr"/>
                      <a:r>
                        <a:rPr lang="it-IT" sz="1200" b="0" i="0" u="none" strike="noStrike" dirty="0">
                          <a:solidFill>
                            <a:srgbClr val="000000"/>
                          </a:solidFill>
                          <a:effectLst/>
                          <a:latin typeface="Calibri" panose="020F0502020204030204" pitchFamily="34" charset="0"/>
                        </a:rPr>
                        <a:t>Espletamento delle attività di programmazione, progettazione, approvazione dei progetti, affidamento ed esecuzione dei lavori di ammodernamento del tratto Adrano - Paternò, della  SS 284 "Occidentale Etnea"  che si estende per circa 14,4 km ed ha la funzione di raccordo di importanti realtà territoriali, quali centri abitati di Adrano, Biancavilla, S. Maria di Licodia, Ragalna ed i relativi hinterland. </a:t>
                      </a:r>
                      <a:br>
                        <a:rPr lang="it-IT" sz="1200" b="0" i="0" u="none" strike="noStrike" dirty="0">
                          <a:solidFill>
                            <a:srgbClr val="000000"/>
                          </a:solidFill>
                          <a:effectLst/>
                          <a:latin typeface="Calibri" panose="020F0502020204030204" pitchFamily="34" charset="0"/>
                        </a:rPr>
                      </a:br>
                      <a:r>
                        <a:rPr lang="it-IT" sz="1200" b="1" i="0" u="none" strike="noStrike" dirty="0">
                          <a:solidFill>
                            <a:srgbClr val="000000"/>
                          </a:solidFill>
                          <a:effectLst/>
                          <a:latin typeface="Calibri" panose="020F0502020204030204" pitchFamily="34" charset="0"/>
                        </a:rPr>
                        <a:t>Commissario: Ing. Raffaele Celia</a:t>
                      </a: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ctr" rtl="0" fontAlgn="ctr"/>
                      <a:r>
                        <a:rPr lang="it-IT" sz="1200" b="1" i="0" u="none" strike="noStrike" dirty="0">
                          <a:solidFill>
                            <a:srgbClr val="000000"/>
                          </a:solidFill>
                          <a:effectLst/>
                          <a:latin typeface="Calibri" panose="020F0502020204030204" pitchFamily="34" charset="0"/>
                        </a:rPr>
                        <a:t>495,95</a:t>
                      </a:r>
                      <a:r>
                        <a:rPr lang="it-IT" sz="1200" b="1" i="0" u="none" strike="noStrike" baseline="0" dirty="0">
                          <a:solidFill>
                            <a:srgbClr val="000000"/>
                          </a:solidFill>
                          <a:effectLst/>
                          <a:latin typeface="Calibri" panose="020F0502020204030204" pitchFamily="34" charset="0"/>
                        </a:rPr>
                        <a:t> </a:t>
                      </a:r>
                      <a:r>
                        <a:rPr lang="it-IT" sz="1200" b="1" baseline="0" dirty="0">
                          <a:solidFill>
                            <a:schemeClr val="tx1"/>
                          </a:solidFill>
                        </a:rPr>
                        <a:t>M€</a:t>
                      </a:r>
                      <a:endParaRPr lang="it-IT" sz="1200" b="1" i="0" u="none" strike="noStrike" dirty="0">
                        <a:solidFill>
                          <a:srgbClr val="000000"/>
                        </a:solidFill>
                        <a:effectLst/>
                        <a:latin typeface="Calibri" panose="020F0502020204030204" pitchFamily="34" charset="0"/>
                      </a:endParaRP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extLst>
                  <a:ext uri="{0D108BD9-81ED-4DB2-BD59-A6C34878D82A}">
                    <a16:rowId xmlns:a16="http://schemas.microsoft.com/office/drawing/2014/main" val="10001"/>
                  </a:ext>
                </a:extLst>
              </a:tr>
              <a:tr h="1497357">
                <a:tc>
                  <a:txBody>
                    <a:bodyPr/>
                    <a:lstStyle/>
                    <a:p>
                      <a:pPr algn="l" rtl="0" fontAlgn="ctr"/>
                      <a:r>
                        <a:rPr lang="it-IT" sz="1200" b="0" i="0" u="none" strike="noStrike" dirty="0">
                          <a:solidFill>
                            <a:srgbClr val="000000"/>
                          </a:solidFill>
                          <a:effectLst/>
                          <a:latin typeface="Calibri" panose="020F0502020204030204" pitchFamily="34" charset="0"/>
                        </a:rPr>
                        <a:t>SS 626 -SS 115 LOTTI 7 e 8 e completamento della Tangenziale di Gela</a:t>
                      </a: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l" rtl="0" fontAlgn="ctr"/>
                      <a:r>
                        <a:rPr lang="it-IT" sz="1200" b="0" i="0" u="none" strike="noStrike" dirty="0">
                          <a:solidFill>
                            <a:srgbClr val="000000"/>
                          </a:solidFill>
                          <a:effectLst/>
                          <a:latin typeface="Calibri" panose="020F0502020204030204" pitchFamily="34" charset="0"/>
                        </a:rPr>
                        <a:t>Espletamento delle attività di programmazione, progettazione, approvazione dei progetti, affidamento ed esecuzione dei lavori  della SS n° 626v -  SS 115 - Lotti 7 e 8 e Completamento della Tangenziale di Gela.</a:t>
                      </a:r>
                      <a:br>
                        <a:rPr lang="it-IT" sz="1200" b="0" i="0" u="none" strike="noStrike" dirty="0">
                          <a:solidFill>
                            <a:srgbClr val="000000"/>
                          </a:solidFill>
                          <a:effectLst/>
                          <a:latin typeface="Calibri" panose="020F0502020204030204" pitchFamily="34" charset="0"/>
                        </a:rPr>
                      </a:br>
                      <a:r>
                        <a:rPr lang="it-IT" sz="1200" b="1" i="0" u="none" strike="noStrike" dirty="0">
                          <a:solidFill>
                            <a:srgbClr val="000000"/>
                          </a:solidFill>
                          <a:effectLst/>
                          <a:latin typeface="Calibri" panose="020F0502020204030204" pitchFamily="34" charset="0"/>
                        </a:rPr>
                        <a:t>Commissario: Ing. Raffaele Celia</a:t>
                      </a: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ctr" rtl="0" fontAlgn="ctr"/>
                      <a:r>
                        <a:rPr lang="it-IT" sz="1200" b="1" i="0" u="none" strike="noStrike" dirty="0">
                          <a:solidFill>
                            <a:srgbClr val="000000"/>
                          </a:solidFill>
                          <a:effectLst/>
                          <a:latin typeface="Calibri" panose="020F0502020204030204" pitchFamily="34" charset="0"/>
                        </a:rPr>
                        <a:t>395,00 </a:t>
                      </a:r>
                      <a:r>
                        <a:rPr lang="it-IT" sz="1200" b="1" baseline="0" dirty="0">
                          <a:solidFill>
                            <a:schemeClr val="tx1"/>
                          </a:solidFill>
                        </a:rPr>
                        <a:t>M€</a:t>
                      </a:r>
                      <a:endParaRPr lang="it-IT" sz="1200" b="1" i="0" u="none" strike="noStrike" dirty="0">
                        <a:solidFill>
                          <a:srgbClr val="000000"/>
                        </a:solidFill>
                        <a:effectLst/>
                        <a:latin typeface="Calibri" panose="020F0502020204030204" pitchFamily="34" charset="0"/>
                      </a:endParaRP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extLst>
                  <a:ext uri="{0D108BD9-81ED-4DB2-BD59-A6C34878D82A}">
                    <a16:rowId xmlns:a16="http://schemas.microsoft.com/office/drawing/2014/main" val="10002"/>
                  </a:ext>
                </a:extLst>
              </a:tr>
              <a:tr h="1510260">
                <a:tc>
                  <a:txBody>
                    <a:bodyPr/>
                    <a:lstStyle/>
                    <a:p>
                      <a:pPr algn="l" rtl="0" fontAlgn="ctr"/>
                      <a:r>
                        <a:rPr lang="it-IT" sz="1200" b="0" i="0" u="none" strike="noStrike" dirty="0">
                          <a:solidFill>
                            <a:srgbClr val="000000"/>
                          </a:solidFill>
                          <a:effectLst/>
                          <a:latin typeface="Calibri" panose="020F0502020204030204" pitchFamily="34" charset="0"/>
                        </a:rPr>
                        <a:t>Variante nel tratto Trapani Mazara del Vallo, compreso tra lo svincolo "Birgi" sulla A29/dir ed il collegamento alla SS 115 al km 48+000 in corrispondenza dell'abitato di Mazara del Vallo. 1° </a:t>
                      </a:r>
                      <a:r>
                        <a:rPr lang="it-IT" sz="1200" b="0" i="0" u="none" strike="noStrike" dirty="0" err="1">
                          <a:solidFill>
                            <a:srgbClr val="000000"/>
                          </a:solidFill>
                          <a:effectLst/>
                          <a:latin typeface="Calibri" panose="020F0502020204030204" pitchFamily="34" charset="0"/>
                        </a:rPr>
                        <a:t>stralcIo</a:t>
                      </a:r>
                      <a:r>
                        <a:rPr lang="it-IT" sz="1200" b="0" i="0" u="none" strike="noStrike" dirty="0">
                          <a:solidFill>
                            <a:srgbClr val="000000"/>
                          </a:solidFill>
                          <a:effectLst/>
                          <a:latin typeface="Calibri" panose="020F0502020204030204" pitchFamily="34" charset="0"/>
                        </a:rPr>
                        <a:t> Funzionale Marsala Sud ( SS 188 - km 5+700) Mazara del Vallo (rotatoria Porto).</a:t>
                      </a: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l" rtl="0" fontAlgn="ctr"/>
                      <a:r>
                        <a:rPr lang="it-IT" sz="1200" b="0" i="0" u="none" strike="noStrike" dirty="0">
                          <a:solidFill>
                            <a:srgbClr val="000000"/>
                          </a:solidFill>
                          <a:effectLst/>
                          <a:latin typeface="Calibri" panose="020F0502020204030204" pitchFamily="34" charset="0"/>
                        </a:rPr>
                        <a:t>Espletamento delle attività di programmazione, progettazione, approvazione dei progetti, affidamento ed esecuzione dei lavori della variante nel tratto Trapani Mazara del Vallo, compreso tra lo svincolo "Birgi" sulla A29/dir ed il collegamento alla SS 115 al km 48+000 in corrispondenza dell'abitato di Mazara del Vallo. 1° stralcio Funzionale Marsala Sud ( SS 188 - km 5+700) Mazara del Vallo (rotatoria Porto). </a:t>
                      </a:r>
                      <a:br>
                        <a:rPr lang="it-IT" sz="1200" b="0" i="0" u="none" strike="noStrike" dirty="0">
                          <a:solidFill>
                            <a:srgbClr val="000000"/>
                          </a:solidFill>
                          <a:effectLst/>
                          <a:latin typeface="Calibri" panose="020F0502020204030204" pitchFamily="34" charset="0"/>
                        </a:rPr>
                      </a:br>
                      <a:r>
                        <a:rPr lang="it-IT" sz="1200" b="1" i="0" u="none" strike="noStrike" dirty="0">
                          <a:solidFill>
                            <a:srgbClr val="000000"/>
                          </a:solidFill>
                          <a:effectLst/>
                          <a:latin typeface="Calibri" panose="020F0502020204030204" pitchFamily="34" charset="0"/>
                        </a:rPr>
                        <a:t>Commissario: Ing. Raffaele Celia</a:t>
                      </a: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tc>
                  <a:txBody>
                    <a:bodyPr/>
                    <a:lstStyle/>
                    <a:p>
                      <a:pPr algn="ctr" rtl="0" fontAlgn="ctr"/>
                      <a:r>
                        <a:rPr lang="it-IT" sz="1200" b="1" i="0" u="none" strike="noStrike" dirty="0">
                          <a:solidFill>
                            <a:srgbClr val="000000"/>
                          </a:solidFill>
                          <a:effectLst/>
                          <a:latin typeface="Calibri" panose="020F0502020204030204" pitchFamily="34" charset="0"/>
                        </a:rPr>
                        <a:t>192,80</a:t>
                      </a:r>
                      <a:r>
                        <a:rPr lang="it-IT" sz="1200" b="1" i="0" u="none" strike="noStrike" baseline="0" dirty="0">
                          <a:solidFill>
                            <a:srgbClr val="000000"/>
                          </a:solidFill>
                          <a:effectLst/>
                          <a:latin typeface="Calibri" panose="020F0502020204030204" pitchFamily="34" charset="0"/>
                        </a:rPr>
                        <a:t> </a:t>
                      </a:r>
                      <a:r>
                        <a:rPr lang="it-IT" sz="1200" b="1" baseline="0" dirty="0">
                          <a:solidFill>
                            <a:schemeClr val="tx1"/>
                          </a:solidFill>
                        </a:rPr>
                        <a:t>M€</a:t>
                      </a:r>
                      <a:endParaRPr lang="it-IT" sz="1200" b="1" i="0" u="none" strike="noStrike" dirty="0">
                        <a:solidFill>
                          <a:srgbClr val="000000"/>
                        </a:solidFill>
                        <a:effectLst/>
                        <a:latin typeface="Calibri" panose="020F0502020204030204" pitchFamily="34" charset="0"/>
                      </a:endParaRPr>
                    </a:p>
                  </a:txBody>
                  <a:tcPr marL="2288" marR="2288" marT="2288" marB="0" anchor="ctr">
                    <a:lnL w="12700" cap="flat" cmpd="sng" algn="ctr">
                      <a:solidFill>
                        <a:srgbClr val="DC002E"/>
                      </a:solidFill>
                      <a:prstDash val="solid"/>
                      <a:round/>
                      <a:headEnd type="none" w="med" len="med"/>
                      <a:tailEnd type="none" w="med" len="med"/>
                    </a:lnL>
                    <a:lnR w="12700" cap="flat" cmpd="sng" algn="ctr">
                      <a:solidFill>
                        <a:srgbClr val="DC002E"/>
                      </a:solidFill>
                      <a:prstDash val="solid"/>
                      <a:round/>
                      <a:headEnd type="none" w="med" len="med"/>
                      <a:tailEnd type="none" w="med" len="med"/>
                    </a:lnR>
                    <a:lnT w="12700" cap="flat" cmpd="sng" algn="ctr">
                      <a:solidFill>
                        <a:srgbClr val="DC002E"/>
                      </a:solidFill>
                      <a:prstDash val="solid"/>
                      <a:round/>
                      <a:headEnd type="none" w="med" len="med"/>
                      <a:tailEnd type="none" w="med" len="med"/>
                    </a:lnT>
                    <a:lnB w="12700" cap="flat" cmpd="sng" algn="ctr">
                      <a:solidFill>
                        <a:srgbClr val="DC002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Segnaposto data 2">
            <a:extLst>
              <a:ext uri="{FF2B5EF4-FFF2-40B4-BE49-F238E27FC236}">
                <a16:creationId xmlns:a16="http://schemas.microsoft.com/office/drawing/2014/main" id="{A90DD649-1834-788E-79DF-923113CBF280}"/>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387037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407988" y="107217"/>
            <a:ext cx="11176620" cy="866367"/>
          </a:xfrm>
        </p:spPr>
        <p:txBody>
          <a:bodyPr/>
          <a:lstStyle/>
          <a:p>
            <a:r>
              <a:rPr lang="it-IT" dirty="0"/>
              <a:t>Manutenzione Programmata – SMART ROAD</a:t>
            </a:r>
            <a:br>
              <a:rPr lang="it-IT" dirty="0"/>
            </a:br>
            <a:r>
              <a:rPr lang="it-IT" sz="2000" i="1" dirty="0">
                <a:solidFill>
                  <a:srgbClr val="0E6B69"/>
                </a:solidFill>
              </a:rPr>
              <a:t>Interventi SMART ROAD</a:t>
            </a:r>
          </a:p>
        </p:txBody>
      </p:sp>
      <p:sp>
        <p:nvSpPr>
          <p:cNvPr id="4" name="Segnaposto piè di pagina 3">
            <a:extLst>
              <a:ext uri="{FF2B5EF4-FFF2-40B4-BE49-F238E27FC236}">
                <a16:creationId xmlns:a16="http://schemas.microsoft.com/office/drawing/2014/main" id="{332DB4ED-BA8D-4829-B03D-AF1FCAC149D7}"/>
              </a:ext>
            </a:extLst>
          </p:cNvPr>
          <p:cNvSpPr>
            <a:spLocks noGrp="1"/>
          </p:cNvSpPr>
          <p:nvPr>
            <p:ph type="ftr" sz="quarter" idx="3"/>
          </p:nvPr>
        </p:nvSpPr>
        <p:spPr/>
        <p:txBody>
          <a:bodyPr/>
          <a:lstStyle/>
          <a:p>
            <a:pPr algn="r" defTabSz="1219170">
              <a:defRPr/>
            </a:pPr>
            <a:r>
              <a:rPr lang="en-GB">
                <a:solidFill>
                  <a:srgbClr val="717073"/>
                </a:solidFill>
              </a:rPr>
              <a:t>Investimenti sicilia - Agosto 2023</a:t>
            </a:r>
            <a:endParaRPr lang="en-GB" dirty="0">
              <a:solidFill>
                <a:srgbClr val="717073"/>
              </a:solidFill>
            </a:endParaRPr>
          </a:p>
        </p:txBody>
      </p:sp>
      <p:graphicFrame>
        <p:nvGraphicFramePr>
          <p:cNvPr id="5" name="Tabella 4">
            <a:extLst>
              <a:ext uri="{FF2B5EF4-FFF2-40B4-BE49-F238E27FC236}">
                <a16:creationId xmlns:a16="http://schemas.microsoft.com/office/drawing/2014/main" id="{913668EA-4465-4C29-B797-93D372EBAB7E}"/>
              </a:ext>
            </a:extLst>
          </p:cNvPr>
          <p:cNvGraphicFramePr>
            <a:graphicFrameLocks noGrp="1"/>
          </p:cNvGraphicFramePr>
          <p:nvPr/>
        </p:nvGraphicFramePr>
        <p:xfrm>
          <a:off x="407988" y="1311215"/>
          <a:ext cx="11039264" cy="4477109"/>
        </p:xfrm>
        <a:graphic>
          <a:graphicData uri="http://schemas.openxmlformats.org/drawingml/2006/table">
            <a:tbl>
              <a:tblPr/>
              <a:tblGrid>
                <a:gridCol w="290384">
                  <a:extLst>
                    <a:ext uri="{9D8B030D-6E8A-4147-A177-3AD203B41FA5}">
                      <a16:colId xmlns:a16="http://schemas.microsoft.com/office/drawing/2014/main" val="1608922030"/>
                    </a:ext>
                  </a:extLst>
                </a:gridCol>
                <a:gridCol w="608870">
                  <a:extLst>
                    <a:ext uri="{9D8B030D-6E8A-4147-A177-3AD203B41FA5}">
                      <a16:colId xmlns:a16="http://schemas.microsoft.com/office/drawing/2014/main" val="2153378236"/>
                    </a:ext>
                  </a:extLst>
                </a:gridCol>
                <a:gridCol w="702540">
                  <a:extLst>
                    <a:ext uri="{9D8B030D-6E8A-4147-A177-3AD203B41FA5}">
                      <a16:colId xmlns:a16="http://schemas.microsoft.com/office/drawing/2014/main" val="1843432931"/>
                    </a:ext>
                  </a:extLst>
                </a:gridCol>
                <a:gridCol w="786845">
                  <a:extLst>
                    <a:ext uri="{9D8B030D-6E8A-4147-A177-3AD203B41FA5}">
                      <a16:colId xmlns:a16="http://schemas.microsoft.com/office/drawing/2014/main" val="2717288682"/>
                    </a:ext>
                  </a:extLst>
                </a:gridCol>
                <a:gridCol w="5151969">
                  <a:extLst>
                    <a:ext uri="{9D8B030D-6E8A-4147-A177-3AD203B41FA5}">
                      <a16:colId xmlns:a16="http://schemas.microsoft.com/office/drawing/2014/main" val="209222770"/>
                    </a:ext>
                  </a:extLst>
                </a:gridCol>
                <a:gridCol w="695516">
                  <a:extLst>
                    <a:ext uri="{9D8B030D-6E8A-4147-A177-3AD203B41FA5}">
                      <a16:colId xmlns:a16="http://schemas.microsoft.com/office/drawing/2014/main" val="2212392105"/>
                    </a:ext>
                  </a:extLst>
                </a:gridCol>
                <a:gridCol w="524565">
                  <a:extLst>
                    <a:ext uri="{9D8B030D-6E8A-4147-A177-3AD203B41FA5}">
                      <a16:colId xmlns:a16="http://schemas.microsoft.com/office/drawing/2014/main" val="3203699120"/>
                    </a:ext>
                  </a:extLst>
                </a:gridCol>
                <a:gridCol w="618236">
                  <a:extLst>
                    <a:ext uri="{9D8B030D-6E8A-4147-A177-3AD203B41FA5}">
                      <a16:colId xmlns:a16="http://schemas.microsoft.com/office/drawing/2014/main" val="1534480481"/>
                    </a:ext>
                  </a:extLst>
                </a:gridCol>
                <a:gridCol w="667415">
                  <a:extLst>
                    <a:ext uri="{9D8B030D-6E8A-4147-A177-3AD203B41FA5}">
                      <a16:colId xmlns:a16="http://schemas.microsoft.com/office/drawing/2014/main" val="754755677"/>
                    </a:ext>
                  </a:extLst>
                </a:gridCol>
                <a:gridCol w="992924">
                  <a:extLst>
                    <a:ext uri="{9D8B030D-6E8A-4147-A177-3AD203B41FA5}">
                      <a16:colId xmlns:a16="http://schemas.microsoft.com/office/drawing/2014/main" val="704787588"/>
                    </a:ext>
                  </a:extLst>
                </a:gridCol>
              </a:tblGrid>
              <a:tr h="253189">
                <a:tc gridSpan="10">
                  <a:txBody>
                    <a:bodyPr/>
                    <a:lstStyle/>
                    <a:p>
                      <a:pPr algn="ctr" fontAlgn="ctr"/>
                      <a:r>
                        <a:rPr lang="it-IT" sz="900" b="1" i="0" u="none" strike="noStrike" dirty="0">
                          <a:solidFill>
                            <a:srgbClr val="FFFFFF"/>
                          </a:solidFill>
                          <a:effectLst/>
                          <a:latin typeface="Calibri" panose="020F0502020204030204" pitchFamily="34" charset="0"/>
                        </a:rPr>
                        <a:t>INTERVENTI SMART ROAD</a:t>
                      </a:r>
                    </a:p>
                  </a:txBody>
                  <a:tcPr marL="2506" marR="2506" marT="2506" marB="0" anchor="ctr">
                    <a:lnL>
                      <a:noFill/>
                    </a:lnL>
                    <a:lnR>
                      <a:noFill/>
                    </a:lnR>
                    <a:lnT>
                      <a:noFill/>
                    </a:lnT>
                    <a:lnB w="6350" cap="flat" cmpd="sng" algn="ctr">
                      <a:solidFill>
                        <a:srgbClr val="FFFFFF"/>
                      </a:solidFill>
                      <a:prstDash val="solid"/>
                      <a:round/>
                      <a:headEnd type="none" w="med" len="med"/>
                      <a:tailEnd type="none" w="med" len="med"/>
                    </a:lnB>
                    <a:solidFill>
                      <a:srgbClr val="C00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787363085"/>
                  </a:ext>
                </a:extLst>
              </a:tr>
              <a:tr h="329915">
                <a:tc>
                  <a:txBody>
                    <a:bodyPr/>
                    <a:lstStyle/>
                    <a:p>
                      <a:pPr algn="ctr" fontAlgn="ctr"/>
                      <a:r>
                        <a:rPr lang="it-IT" sz="900" b="1" i="0" u="none" strike="noStrike">
                          <a:solidFill>
                            <a:srgbClr val="FFFFFF"/>
                          </a:solidFill>
                          <a:effectLst/>
                          <a:latin typeface="Calibri" panose="020F0502020204030204" pitchFamily="34" charset="0"/>
                        </a:rPr>
                        <a:t>Prog.</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AGR</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Tipologia</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dirty="0">
                          <a:solidFill>
                            <a:srgbClr val="FFFFFF"/>
                          </a:solidFill>
                          <a:effectLst/>
                          <a:latin typeface="Calibri" panose="020F0502020204030204" pitchFamily="34" charset="0"/>
                        </a:rPr>
                        <a:t>Strada</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dirty="0">
                          <a:solidFill>
                            <a:srgbClr val="FFFFFF"/>
                          </a:solidFill>
                          <a:effectLst/>
                          <a:latin typeface="Calibri" panose="020F0502020204030204" pitchFamily="34" charset="0"/>
                        </a:rPr>
                        <a:t>Titolo</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Investimento (€/Milioni)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avanz</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Consegna</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prevista ultimazione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CODICE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62496176"/>
                  </a:ext>
                </a:extLst>
              </a:tr>
              <a:tr h="552415">
                <a:tc>
                  <a:txBody>
                    <a:bodyPr/>
                    <a:lstStyle/>
                    <a:p>
                      <a:pPr algn="ctr" fontAlgn="ctr"/>
                      <a:r>
                        <a:rPr lang="it-IT" sz="900" b="1" i="0" u="none" strike="noStrike">
                          <a:solidFill>
                            <a:srgbClr val="000000"/>
                          </a:solidFill>
                          <a:effectLst/>
                          <a:latin typeface="Calibri" panose="020F0502020204030204" pitchFamily="34" charset="0"/>
                        </a:rPr>
                        <a:t>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dirty="0">
                          <a:solidFill>
                            <a:srgbClr val="000000"/>
                          </a:solidFill>
                          <a:effectLst/>
                          <a:latin typeface="Calibri" panose="020F0502020204030204" pitchFamily="34" charset="0"/>
                        </a:rPr>
                        <a:t>Installazione di sistemi Smart Road lungo la A19 "Palermo-Catania" dal km 92+600 al km 142+500. Appalto V</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5,0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59%</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09/07/21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dic-23</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PAACAA191649</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67928010"/>
                  </a:ext>
                </a:extLst>
              </a:tr>
              <a:tr h="567759">
                <a:tc>
                  <a:txBody>
                    <a:bodyPr/>
                    <a:lstStyle/>
                    <a:p>
                      <a:pPr algn="ctr" fontAlgn="ctr"/>
                      <a:r>
                        <a:rPr lang="it-IT" sz="900" b="1" i="0" u="none" strike="noStrike">
                          <a:solidFill>
                            <a:srgbClr val="000000"/>
                          </a:solidFill>
                          <a:effectLst/>
                          <a:latin typeface="Calibri" panose="020F0502020204030204" pitchFamily="34" charset="0"/>
                        </a:rPr>
                        <a:t>2</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dirty="0">
                          <a:solidFill>
                            <a:srgbClr val="000000"/>
                          </a:solidFill>
                          <a:effectLst/>
                          <a:latin typeface="Calibri" panose="020F0502020204030204" pitchFamily="34" charset="0"/>
                        </a:rPr>
                        <a:t>Installazione di sistemi Smart Road lungo la A19 "Palermo-Catania" dal km 142+500 al km 191+642. Appalto VI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5,0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73%</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14/06/21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dic-23</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PAACAA191802</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67669248"/>
                  </a:ext>
                </a:extLst>
              </a:tr>
              <a:tr h="491034">
                <a:tc>
                  <a:txBody>
                    <a:bodyPr/>
                    <a:lstStyle/>
                    <a:p>
                      <a:pPr algn="ctr" fontAlgn="ctr"/>
                      <a:r>
                        <a:rPr lang="it-IT" sz="900" b="1" i="0" u="none" strike="noStrike">
                          <a:solidFill>
                            <a:srgbClr val="000000"/>
                          </a:solidFill>
                          <a:effectLst/>
                          <a:latin typeface="Calibri" panose="020F0502020204030204" pitchFamily="34" charset="0"/>
                        </a:rPr>
                        <a:t>3</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dirty="0">
                          <a:solidFill>
                            <a:srgbClr val="000000"/>
                          </a:solidFill>
                          <a:effectLst/>
                          <a:latin typeface="Calibri" panose="020F0502020204030204" pitchFamily="34" charset="0"/>
                        </a:rPr>
                        <a:t>Installazione di sistemi smart Road lungo la A19 "Palermo-Catania" dal km 0+000 al km 92+600 - lotto 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5,0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96%</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10/05/21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gen-24</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SIMSUP00128</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91913630"/>
                  </a:ext>
                </a:extLst>
              </a:tr>
              <a:tr h="491034">
                <a:tc>
                  <a:txBody>
                    <a:bodyPr/>
                    <a:lstStyle/>
                    <a:p>
                      <a:pPr algn="ctr" fontAlgn="ctr"/>
                      <a:r>
                        <a:rPr lang="it-IT" sz="900" b="1" i="0" u="none" strike="noStrike">
                          <a:solidFill>
                            <a:srgbClr val="000000"/>
                          </a:solidFill>
                          <a:effectLst/>
                          <a:latin typeface="Calibri" panose="020F0502020204030204" pitchFamily="34" charset="0"/>
                        </a:rPr>
                        <a:t>4</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dirty="0">
                          <a:solidFill>
                            <a:srgbClr val="000000"/>
                          </a:solidFill>
                          <a:effectLst/>
                          <a:latin typeface="Calibri" panose="020F0502020204030204" pitchFamily="34" charset="0"/>
                        </a:rPr>
                        <a:t>Installazione di sistemi smart Road lungo la A19 "Palermo-Catania" dal km 0+000 al km 92+600 -lotto II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5,0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96%</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10/05/21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gen-24</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SIMSUP00129</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852234839"/>
                  </a:ext>
                </a:extLst>
              </a:tr>
              <a:tr h="491034">
                <a:tc>
                  <a:txBody>
                    <a:bodyPr/>
                    <a:lstStyle/>
                    <a:p>
                      <a:pPr algn="ctr" fontAlgn="ctr"/>
                      <a:r>
                        <a:rPr lang="it-IT" sz="900" b="1" i="0" u="none" strike="noStrike">
                          <a:solidFill>
                            <a:srgbClr val="000000"/>
                          </a:solidFill>
                          <a:effectLst/>
                          <a:latin typeface="Calibri" panose="020F0502020204030204" pitchFamily="34" charset="0"/>
                        </a:rPr>
                        <a:t>5</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dirty="0">
                          <a:solidFill>
                            <a:srgbClr val="000000"/>
                          </a:solidFill>
                          <a:effectLst/>
                          <a:latin typeface="Calibri" panose="020F0502020204030204" pitchFamily="34" charset="0"/>
                        </a:rPr>
                        <a:t>Installazione di sistemi smart Road lungo la A19 "Palermo-Catania" dal km 0+000 al km 92+600 - Appalto VII lotto III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dirty="0">
                          <a:solidFill>
                            <a:srgbClr val="000000"/>
                          </a:solidFill>
                          <a:effectLst/>
                          <a:latin typeface="Calibri" panose="020F0502020204030204" pitchFamily="34" charset="0"/>
                        </a:rPr>
                        <a:t>5,0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02/08/23</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gen-24</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SIMSUP00130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96061411"/>
                  </a:ext>
                </a:extLst>
              </a:tr>
              <a:tr h="491034">
                <a:tc>
                  <a:txBody>
                    <a:bodyPr/>
                    <a:lstStyle/>
                    <a:p>
                      <a:pPr algn="ctr" fontAlgn="ctr"/>
                      <a:r>
                        <a:rPr lang="it-IT" sz="900" b="1" i="0" u="none" strike="noStrike">
                          <a:solidFill>
                            <a:srgbClr val="000000"/>
                          </a:solidFill>
                          <a:effectLst/>
                          <a:latin typeface="Calibri" panose="020F0502020204030204" pitchFamily="34" charset="0"/>
                        </a:rPr>
                        <a:t>6</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a:solidFill>
                            <a:srgbClr val="000000"/>
                          </a:solidFill>
                          <a:effectLst/>
                          <a:latin typeface="Calibri" panose="020F0502020204030204" pitchFamily="34" charset="0"/>
                        </a:rPr>
                        <a:t>Installazione di sistemi smart Road lungo la A19 "Palermo-Catania" dal km 0+000 al km 92+600 -lotto IV. I Stralcio</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dirty="0">
                          <a:solidFill>
                            <a:srgbClr val="000000"/>
                          </a:solidFill>
                          <a:effectLst/>
                          <a:latin typeface="Calibri" panose="020F0502020204030204" pitchFamily="34" charset="0"/>
                        </a:rPr>
                        <a:t>3,0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dirty="0">
                          <a:solidFill>
                            <a:srgbClr val="000000"/>
                          </a:solidFill>
                          <a:effectLst/>
                          <a:latin typeface="Calibri" panose="020F0502020204030204" pitchFamily="34" charset="0"/>
                        </a:rPr>
                        <a:t>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dirty="0">
                          <a:solidFill>
                            <a:srgbClr val="000000"/>
                          </a:solidFill>
                          <a:effectLst/>
                          <a:latin typeface="Calibri" panose="020F0502020204030204" pitchFamily="34" charset="0"/>
                        </a:rPr>
                        <a:t>28/07/23</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dirty="0">
                          <a:solidFill>
                            <a:srgbClr val="000000"/>
                          </a:solidFill>
                          <a:effectLst/>
                          <a:latin typeface="Calibri" panose="020F0502020204030204" pitchFamily="34" charset="0"/>
                        </a:rPr>
                        <a:t>gen-24</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SIMSUP00131</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65527614"/>
                  </a:ext>
                </a:extLst>
              </a:tr>
              <a:tr h="491034">
                <a:tc>
                  <a:txBody>
                    <a:bodyPr/>
                    <a:lstStyle/>
                    <a:p>
                      <a:pPr algn="ctr" fontAlgn="ctr"/>
                      <a:r>
                        <a:rPr lang="it-IT" sz="900" b="1" i="0" u="none" strike="noStrike">
                          <a:solidFill>
                            <a:srgbClr val="000000"/>
                          </a:solidFill>
                          <a:effectLst/>
                          <a:latin typeface="Calibri" panose="020F0502020204030204" pitchFamily="34" charset="0"/>
                        </a:rPr>
                        <a:t>7</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Autostrade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Impianti tecnologici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A19 "Palermo-Catania"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900" b="0" i="0" u="none" strike="noStrike">
                          <a:solidFill>
                            <a:srgbClr val="000000"/>
                          </a:solidFill>
                          <a:effectLst/>
                          <a:latin typeface="Calibri" panose="020F0502020204030204" pitchFamily="34" charset="0"/>
                        </a:rPr>
                        <a:t>Installazione di sistemi Smart Road lungo l'A/19 "Palermo - Catania" Lotto IV- Stralcio II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a:solidFill>
                            <a:srgbClr val="000000"/>
                          </a:solidFill>
                          <a:effectLst/>
                          <a:latin typeface="Calibri" panose="020F0502020204030204" pitchFamily="34" charset="0"/>
                        </a:rPr>
                        <a:t>3,0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1%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a:solidFill>
                            <a:srgbClr val="000000"/>
                          </a:solidFill>
                          <a:effectLst/>
                          <a:latin typeface="Calibri" panose="020F0502020204030204" pitchFamily="34" charset="0"/>
                        </a:rPr>
                        <a:t>28/07/23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0" i="0" u="none" strike="noStrike" dirty="0">
                          <a:solidFill>
                            <a:srgbClr val="000000"/>
                          </a:solidFill>
                          <a:effectLst/>
                          <a:latin typeface="Calibri" panose="020F0502020204030204" pitchFamily="34" charset="0"/>
                        </a:rPr>
                        <a:t>feb-24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900" b="1" i="0" u="none" strike="noStrike" dirty="0">
                          <a:solidFill>
                            <a:srgbClr val="000000"/>
                          </a:solidFill>
                          <a:effectLst/>
                          <a:latin typeface="Calibri" panose="020F0502020204030204" pitchFamily="34" charset="0"/>
                        </a:rPr>
                        <a:t>SIMSUP00132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07474580"/>
                  </a:ext>
                </a:extLst>
              </a:tr>
              <a:tr h="318661">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TOTALE</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31,0</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900" b="1" i="0" u="none" strike="noStrike" dirty="0">
                          <a:solidFill>
                            <a:srgbClr val="FFFFFF"/>
                          </a:solidFill>
                          <a:effectLst/>
                          <a:latin typeface="Calibri" panose="020F0502020204030204" pitchFamily="34" charset="0"/>
                        </a:rPr>
                        <a:t> </a:t>
                      </a:r>
                    </a:p>
                  </a:txBody>
                  <a:tcPr marL="2506" marR="2506" marT="25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4193756932"/>
                  </a:ext>
                </a:extLst>
              </a:tr>
            </a:tbl>
          </a:graphicData>
        </a:graphic>
      </p:graphicFrame>
    </p:spTree>
    <p:extLst>
      <p:ext uri="{BB962C8B-B14F-4D97-AF65-F5344CB8AC3E}">
        <p14:creationId xmlns:p14="http://schemas.microsoft.com/office/powerpoint/2010/main" val="30783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DB1D53F-2091-45DD-8050-E0B1F96ED1F1}"/>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a:defRPr/>
            </a:pPr>
            <a:r>
              <a:rPr kumimoji="0" lang="it-IT" sz="2400" b="1" i="0" u="none" strike="noStrike" kern="1200" cap="none" spc="0" normalizeH="0" baseline="0" noProof="0" dirty="0">
                <a:ln>
                  <a:noFill/>
                </a:ln>
                <a:solidFill>
                  <a:srgbClr val="DC002E"/>
                </a:solidFill>
                <a:effectLst/>
                <a:uLnTx/>
                <a:uFillTx/>
                <a:latin typeface="Calibri" panose="020F0502020204030204"/>
                <a:ea typeface="+mj-ea"/>
                <a:cs typeface="+mj-cs"/>
              </a:rPr>
              <a:t>SMART ROAD - Perché </a:t>
            </a:r>
            <a:r>
              <a:rPr lang="it-IT" sz="2400" dirty="0">
                <a:solidFill>
                  <a:srgbClr val="DC002E"/>
                </a:solidFill>
                <a:latin typeface="Calibri" panose="020F0502020204030204"/>
              </a:rPr>
              <a:t>digitalizzare le strade?</a:t>
            </a:r>
            <a:endParaRPr kumimoji="0" lang="it-IT" sz="2400" b="1" i="0" u="none" strike="noStrike" kern="1200" cap="none" spc="0" normalizeH="0" baseline="0" noProof="0" dirty="0">
              <a:ln>
                <a:noFill/>
              </a:ln>
              <a:solidFill>
                <a:srgbClr val="DC002E"/>
              </a:solidFill>
              <a:effectLst/>
              <a:uLnTx/>
              <a:uFillTx/>
              <a:latin typeface="Calibri" panose="020F0502020204030204"/>
              <a:ea typeface="+mj-ea"/>
              <a:cs typeface="+mj-cs"/>
            </a:endParaRPr>
          </a:p>
        </p:txBody>
      </p:sp>
      <p:sp>
        <p:nvSpPr>
          <p:cNvPr id="7" name="TextBox 6">
            <a:extLst>
              <a:ext uri="{FF2B5EF4-FFF2-40B4-BE49-F238E27FC236}">
                <a16:creationId xmlns:a16="http://schemas.microsoft.com/office/drawing/2014/main" id="{DEAC135B-3318-4654-B267-B7450BF451CB}"/>
              </a:ext>
            </a:extLst>
          </p:cNvPr>
          <p:cNvSpPr txBox="1"/>
          <p:nvPr/>
        </p:nvSpPr>
        <p:spPr>
          <a:xfrm>
            <a:off x="471600" y="737302"/>
            <a:ext cx="1105779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1AAEB7"/>
              </a:buClr>
              <a:buSzTx/>
              <a:buFontTx/>
              <a:buNone/>
              <a:tabLst/>
              <a:defRPr/>
            </a:pPr>
            <a:r>
              <a:rPr kumimoji="0" lang="it-IT" sz="1600" b="0" i="0" u="none" strike="noStrike" kern="1200" cap="none" spc="0" normalizeH="0" baseline="0" noProof="0">
                <a:ln>
                  <a:noFill/>
                </a:ln>
                <a:solidFill>
                  <a:srgbClr val="000000"/>
                </a:solidFill>
                <a:effectLst/>
                <a:uLnTx/>
                <a:uFillTx/>
                <a:latin typeface="+mj-lt"/>
                <a:ea typeface="+mn-ea"/>
                <a:cs typeface="+mn-cs"/>
              </a:rPr>
              <a:t>Nell'ambito delle linee guida nazionali e la normativa di riferimento per l'innovazione tecnologica e la digitalizzazione delle infrastrutture, Anas ha sviluppato il </a:t>
            </a:r>
            <a:r>
              <a:rPr kumimoji="0" lang="it-IT" sz="1600" b="1" i="0" u="none" strike="noStrike" kern="1200" cap="none" spc="0" normalizeH="0" baseline="0" noProof="0">
                <a:ln>
                  <a:noFill/>
                </a:ln>
                <a:solidFill>
                  <a:srgbClr val="000000"/>
                </a:solidFill>
                <a:effectLst/>
                <a:uLnTx/>
                <a:uFillTx/>
                <a:latin typeface="+mj-lt"/>
                <a:ea typeface="+mn-ea"/>
                <a:cs typeface="+mn-cs"/>
              </a:rPr>
              <a:t>concetto</a:t>
            </a:r>
            <a:r>
              <a:rPr kumimoji="0" lang="it-IT" sz="1600" b="0" i="0" u="none" strike="noStrike" kern="1200" cap="none" spc="0" normalizeH="0" baseline="0" noProof="0">
                <a:ln>
                  <a:noFill/>
                </a:ln>
                <a:solidFill>
                  <a:srgbClr val="000000"/>
                </a:solidFill>
                <a:effectLst/>
                <a:uLnTx/>
                <a:uFillTx/>
                <a:latin typeface="+mj-lt"/>
                <a:ea typeface="+mn-ea"/>
                <a:cs typeface="+mn-cs"/>
              </a:rPr>
              <a:t> di </a:t>
            </a:r>
            <a:r>
              <a:rPr kumimoji="0" lang="it-IT" sz="1600" b="1" i="0" u="none" strike="noStrike" kern="1200" cap="none" spc="0" normalizeH="0" baseline="0" noProof="0">
                <a:ln>
                  <a:noFill/>
                </a:ln>
                <a:solidFill>
                  <a:srgbClr val="000000"/>
                </a:solidFill>
                <a:effectLst/>
                <a:uLnTx/>
                <a:uFillTx/>
                <a:latin typeface="+mj-lt"/>
                <a:ea typeface="+mn-ea"/>
                <a:cs typeface="+mn-cs"/>
              </a:rPr>
              <a:t>Smart Road</a:t>
            </a:r>
            <a:r>
              <a:rPr kumimoji="0" lang="it-IT" sz="1600" b="0" i="0" u="none" strike="noStrike" kern="1200" cap="none" spc="0" normalizeH="0" baseline="0" noProof="0">
                <a:ln>
                  <a:noFill/>
                </a:ln>
                <a:solidFill>
                  <a:srgbClr val="000000"/>
                </a:solidFill>
                <a:effectLst/>
                <a:uLnTx/>
                <a:uFillTx/>
                <a:latin typeface="+mj-lt"/>
                <a:ea typeface="+mn-ea"/>
                <a:cs typeface="+mn-cs"/>
              </a:rPr>
              <a:t>, il cui principale </a:t>
            </a:r>
            <a:r>
              <a:rPr kumimoji="0" lang="it-IT" sz="1600" b="1" i="1" u="none" strike="noStrike" kern="1200" cap="none" spc="0" normalizeH="0" baseline="0" noProof="0">
                <a:ln>
                  <a:noFill/>
                </a:ln>
                <a:solidFill>
                  <a:srgbClr val="000000"/>
                </a:solidFill>
                <a:effectLst/>
                <a:uLnTx/>
                <a:uFillTx/>
                <a:latin typeface="+mj-lt"/>
                <a:ea typeface="+mn-ea"/>
                <a:cs typeface="Arial" panose="020B0604020202020204" pitchFamily="34" charset="0"/>
              </a:rPr>
              <a:t>obiettivo strategico</a:t>
            </a:r>
            <a:r>
              <a:rPr kumimoji="0" lang="it-IT" sz="1600" b="1" i="0" u="none" strike="noStrike" kern="1200" cap="none" spc="0" normalizeH="0" baseline="0" noProof="0">
                <a:ln>
                  <a:noFill/>
                </a:ln>
                <a:solidFill>
                  <a:srgbClr val="000000"/>
                </a:solidFill>
                <a:effectLst/>
                <a:uLnTx/>
                <a:uFillTx/>
                <a:latin typeface="+mj-lt"/>
                <a:ea typeface="+mn-ea"/>
                <a:cs typeface="Arial" panose="020B0604020202020204" pitchFamily="34" charset="0"/>
              </a:rPr>
              <a:t> </a:t>
            </a:r>
            <a:r>
              <a:rPr kumimoji="0" lang="it-IT" sz="1600" b="0" i="0" u="none" strike="noStrike" kern="1200" cap="none" spc="0" normalizeH="0" baseline="0" noProof="0">
                <a:ln>
                  <a:noFill/>
                </a:ln>
                <a:solidFill>
                  <a:srgbClr val="000000"/>
                </a:solidFill>
                <a:effectLst/>
                <a:uLnTx/>
                <a:uFillTx/>
                <a:latin typeface="+mj-lt"/>
                <a:ea typeface="+mn-ea"/>
                <a:cs typeface="Arial" panose="020B0604020202020204" pitchFamily="34" charset="0"/>
              </a:rPr>
              <a:t>è quello di </a:t>
            </a:r>
            <a:r>
              <a:rPr kumimoji="0" lang="it-IT" sz="1600" b="1" i="0" u="none" strike="noStrike" kern="1200" cap="none" spc="0" normalizeH="0" baseline="0" noProof="0">
                <a:ln>
                  <a:noFill/>
                </a:ln>
                <a:solidFill>
                  <a:srgbClr val="000000"/>
                </a:solidFill>
                <a:effectLst/>
                <a:uLnTx/>
                <a:uFillTx/>
                <a:latin typeface="+mj-lt"/>
                <a:ea typeface="+mn-ea"/>
                <a:cs typeface="+mn-cs"/>
              </a:rPr>
              <a:t>monitorare in maniera continuativa e affidabile l'intera infrastruttura e modernizzare la gestione degli eventi di viabilità </a:t>
            </a:r>
            <a:r>
              <a:rPr kumimoji="0" lang="it-IT" sz="1600" b="0" i="0" u="none" strike="noStrike" kern="1200" cap="none" spc="0" normalizeH="0" baseline="0" noProof="0">
                <a:ln>
                  <a:noFill/>
                </a:ln>
                <a:solidFill>
                  <a:srgbClr val="000000"/>
                </a:solidFill>
                <a:effectLst/>
                <a:uLnTx/>
                <a:uFillTx/>
                <a:latin typeface="+mj-lt"/>
                <a:ea typeface="+mn-ea"/>
                <a:cs typeface="+mn-cs"/>
              </a:rPr>
              <a:t>offrendo servizi avanzati all’utenza passando… </a:t>
            </a:r>
          </a:p>
        </p:txBody>
      </p:sp>
      <p:grpSp>
        <p:nvGrpSpPr>
          <p:cNvPr id="8" name="Group 7">
            <a:extLst>
              <a:ext uri="{FF2B5EF4-FFF2-40B4-BE49-F238E27FC236}">
                <a16:creationId xmlns:a16="http://schemas.microsoft.com/office/drawing/2014/main" id="{AA7F9C90-8C22-4761-90C8-9708AF478C3A}"/>
              </a:ext>
            </a:extLst>
          </p:cNvPr>
          <p:cNvGrpSpPr/>
          <p:nvPr/>
        </p:nvGrpSpPr>
        <p:grpSpPr>
          <a:xfrm>
            <a:off x="253999" y="1897494"/>
            <a:ext cx="10738849" cy="2667002"/>
            <a:chOff x="800099" y="1609744"/>
            <a:chExt cx="10738849" cy="2667002"/>
          </a:xfrm>
        </p:grpSpPr>
        <p:sp>
          <p:nvSpPr>
            <p:cNvPr id="9" name="Text Placeholder 5">
              <a:extLst>
                <a:ext uri="{FF2B5EF4-FFF2-40B4-BE49-F238E27FC236}">
                  <a16:creationId xmlns:a16="http://schemas.microsoft.com/office/drawing/2014/main" id="{99039050-F830-4622-A01C-EA24FAA86F72}"/>
                </a:ext>
              </a:extLst>
            </p:cNvPr>
            <p:cNvSpPr txBox="1">
              <a:spLocks/>
            </p:cNvSpPr>
            <p:nvPr/>
          </p:nvSpPr>
          <p:spPr>
            <a:xfrm>
              <a:off x="6271963" y="1609744"/>
              <a:ext cx="5266985" cy="2667002"/>
            </a:xfrm>
            <a:prstGeom prst="rect">
              <a:avLst/>
            </a:prstGeom>
            <a:solidFill>
              <a:sysClr val="window" lastClr="FFFFFF"/>
            </a:solidFill>
            <a:ln w="12700">
              <a:solidFill>
                <a:schemeClr val="accent2"/>
              </a:solidFill>
            </a:ln>
            <a:effectLst>
              <a:outerShdw blurRad="50800" dist="38100" dir="2700000" algn="tl" rotWithShape="0">
                <a:prstClr val="black">
                  <a:alpha val="40000"/>
                </a:prstClr>
              </a:outerShdw>
            </a:effectLst>
          </p:spPr>
          <p:txBody>
            <a:bodyPr wrap="square" lIns="88900" tIns="88900" rIns="88900" bIns="889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85750" indent="-285750" defTabSz="685800" fontAlgn="auto">
                <a:spcBef>
                  <a:spcPts val="0"/>
                </a:spcBef>
                <a:buSzPct val="100000"/>
                <a:buFont typeface="Arial" panose="020B0604020202020204" pitchFamily="34" charset="0"/>
                <a:buChar char="•"/>
                <a:defRPr/>
              </a:pPr>
              <a:r>
                <a:rPr lang="it-IT" sz="1500" b="1" dirty="0">
                  <a:solidFill>
                    <a:srgbClr val="000000"/>
                  </a:solidFill>
                  <a:latin typeface="Calibri Light" panose="020F0302020204030204" pitchFamily="34" charset="0"/>
                </a:rPr>
                <a:t>Segnalazione automatica e tempestiva degli eventi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per ottimizzare gli </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interventi di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emergenza</a:t>
              </a:r>
            </a:p>
            <a:p>
              <a:pPr marL="285750" indent="-285750" defTabSz="685800" fontAlgn="auto">
                <a:spcBef>
                  <a:spcPts val="0"/>
                </a:spcBef>
                <a:buSzPct val="100000"/>
                <a:buFont typeface="Arial" panose="020B0604020202020204" pitchFamily="34" charset="0"/>
                <a:buChar char="•"/>
                <a:defRPr/>
              </a:pPr>
              <a:r>
                <a:rPr kumimoji="0" lang="en-US" sz="1500" b="1"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Telecontrollo</a:t>
              </a:r>
              <a:r>
                <a:rPr kumimoji="0" lang="en-US"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da remote in near real time </a:t>
              </a:r>
              <a:r>
                <a:rPr kumimoji="0" lang="en-US" sz="15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degli</a:t>
              </a:r>
              <a:r>
                <a:rPr kumimoji="0" lang="en-US"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5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impianti</a:t>
              </a:r>
              <a:r>
                <a:rPr kumimoji="0" lang="en-US"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5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tecnologici</a:t>
              </a:r>
              <a:r>
                <a:rPr kumimoji="0" lang="en-US"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di </a:t>
              </a:r>
              <a:r>
                <a:rPr kumimoji="0" lang="en-US" sz="15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itinere</a:t>
              </a:r>
              <a:r>
                <a:rPr kumimoji="0" lang="en-US"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e di galleria</a:t>
              </a:r>
              <a:endParaRPr kumimoji="0" lang="it-IT" sz="1500" b="1" i="0" u="none" strike="noStrike" kern="1200" cap="none" spc="0" normalizeH="0" baseline="0" noProof="0" dirty="0">
                <a:ln>
                  <a:noFill/>
                </a:ln>
                <a:solidFill>
                  <a:srgbClr val="000000"/>
                </a:solidFill>
                <a:effectLst/>
                <a:highlight>
                  <a:srgbClr val="FFFF00"/>
                </a:highlight>
                <a:uLnTx/>
                <a:uFillTx/>
                <a:latin typeface="Calibri Light" panose="020F0302020204030204" pitchFamily="34" charset="0"/>
                <a:ea typeface="+mn-ea"/>
                <a:cs typeface="+mn-cs"/>
              </a:endParaRPr>
            </a:p>
            <a:p>
              <a:pPr marL="285750" indent="-285750" defTabSz="685800" fontAlgn="auto">
                <a:spcBef>
                  <a:spcPts val="0"/>
                </a:spcBef>
                <a:buSzPct val="100000"/>
                <a:buFont typeface="Arial" panose="020B0604020202020204" pitchFamily="34" charset="0"/>
                <a:buChar char="•"/>
                <a:defRPr/>
              </a:pP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Monitoraggio</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digitale degli asset e delle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infrastrutture</a:t>
              </a:r>
              <a:endParaRPr kumimoji="0" lang="it-IT" sz="1500" b="1" i="0" u="none" strike="noStrike" kern="1200" cap="none" spc="0" normalizeH="0" baseline="0" noProof="0" dirty="0">
                <a:ln>
                  <a:noFill/>
                </a:ln>
                <a:solidFill>
                  <a:srgbClr val="000000"/>
                </a:solidFill>
                <a:effectLst/>
                <a:highlight>
                  <a:srgbClr val="FFFF00"/>
                </a:highlight>
                <a:uLnTx/>
                <a:uFillTx/>
                <a:latin typeface="Calibri Light" panose="020F0302020204030204" pitchFamily="34" charset="0"/>
                <a:ea typeface="+mn-ea"/>
                <a:cs typeface="+mn-cs"/>
              </a:endParaRPr>
            </a:p>
            <a:p>
              <a:pPr marL="285750" marR="0" lvl="0" indent="-285750" defTabSz="6858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Servizi</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avanzati di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guida connessa e assistita </a:t>
              </a:r>
              <a:r>
                <a:rPr kumimoji="0" lang="it-IT" sz="15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che consentono di abilitare la comunicazione diretta tra gestore ed utente della strada</a:t>
              </a:r>
            </a:p>
            <a:p>
              <a:pPr marL="285750" marR="0" lvl="0" indent="-285750" defTabSz="6858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Trasformazione</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intermodale</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ed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ecologica </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degli itinerari</a:t>
              </a:r>
            </a:p>
            <a:p>
              <a:pPr marL="285750" marR="0" lvl="0" indent="-285750" defTabSz="6858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Strategia di business </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integrata con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FS e partnership</a:t>
              </a:r>
              <a:r>
                <a:rPr kumimoji="0" lang="it-IT" sz="15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con </a:t>
              </a:r>
              <a:r>
                <a:rPr kumimoji="0" lang="it-IT" sz="15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player industriali</a:t>
              </a:r>
            </a:p>
          </p:txBody>
        </p:sp>
        <p:sp>
          <p:nvSpPr>
            <p:cNvPr id="10" name="Trapezoid 9">
              <a:extLst>
                <a:ext uri="{FF2B5EF4-FFF2-40B4-BE49-F238E27FC236}">
                  <a16:creationId xmlns:a16="http://schemas.microsoft.com/office/drawing/2014/main" id="{BCF21061-C58F-470A-8D0B-BBF5651A9BBA}"/>
                </a:ext>
              </a:extLst>
            </p:cNvPr>
            <p:cNvSpPr/>
            <p:nvPr/>
          </p:nvSpPr>
          <p:spPr>
            <a:xfrm rot="16200000">
              <a:off x="3481615" y="1485245"/>
              <a:ext cx="2667002" cy="2916000"/>
            </a:xfrm>
            <a:prstGeom prst="trapezoid">
              <a:avLst>
                <a:gd name="adj" fmla="val 50000"/>
              </a:avLst>
            </a:prstGeom>
            <a:gradFill>
              <a:gsLst>
                <a:gs pos="78000">
                  <a:schemeClr val="bg1">
                    <a:lumMod val="85000"/>
                  </a:schemeClr>
                </a:gs>
                <a:gs pos="100000">
                  <a:srgbClr val="388888"/>
                </a:gs>
              </a:gsLst>
              <a:lin ang="5400000" scaled="1"/>
            </a:gradFill>
            <a:ln w="19050" algn="ctr">
              <a:noFill/>
              <a:miter lim="800000"/>
              <a:headEnd/>
              <a:tailEnd/>
            </a:ln>
          </p:spPr>
          <p:txBody>
            <a:bodyPr vert="eaVert" wrap="none" lIns="88900" tIns="88900" rIns="88900" bIns="88900" rtlCol="0" anchor="ctr"/>
            <a:lstStyle/>
            <a:p>
              <a:pPr algn="ctr" defTabSz="914400">
                <a:spcBef>
                  <a:spcPts val="400"/>
                </a:spcBef>
                <a:defRPr/>
              </a:pPr>
              <a:endParaRPr lang="en-GB" sz="1200" kern="0">
                <a:latin typeface="+mj-lt"/>
              </a:endParaRPr>
            </a:p>
          </p:txBody>
        </p:sp>
        <p:sp>
          <p:nvSpPr>
            <p:cNvPr id="11" name="Text Placeholder 5">
              <a:extLst>
                <a:ext uri="{FF2B5EF4-FFF2-40B4-BE49-F238E27FC236}">
                  <a16:creationId xmlns:a16="http://schemas.microsoft.com/office/drawing/2014/main" id="{6A7533C1-AC69-4E39-B323-7C3B34446558}"/>
                </a:ext>
              </a:extLst>
            </p:cNvPr>
            <p:cNvSpPr txBox="1">
              <a:spLocks/>
            </p:cNvSpPr>
            <p:nvPr/>
          </p:nvSpPr>
          <p:spPr>
            <a:xfrm>
              <a:off x="800099" y="1968577"/>
              <a:ext cx="4644491" cy="1930806"/>
            </a:xfrm>
            <a:prstGeom prst="rect">
              <a:avLst/>
            </a:prstGeom>
            <a:solidFill>
              <a:sysClr val="window" lastClr="FFFFFF"/>
            </a:solidFill>
            <a:ln w="12700">
              <a:solidFill>
                <a:schemeClr val="bg1">
                  <a:lumMod val="75000"/>
                </a:schemeClr>
              </a:solidFill>
            </a:ln>
            <a:effectLst>
              <a:outerShdw blurRad="50800" dist="38100" dir="2700000" algn="tl" rotWithShape="0">
                <a:prstClr val="black">
                  <a:alpha val="40000"/>
                </a:prstClr>
              </a:outerShdw>
            </a:effectLst>
          </p:spPr>
          <p:txBody>
            <a:bodyPr wrap="square" lIns="88900" tIns="88900" rIns="88900" bIns="889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85750" marR="0" lvl="0" indent="-285750" algn="l" defTabSz="6858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Sale operative e Case </a:t>
              </a:r>
              <a:r>
                <a:rPr kumimoji="0" lang="en-US" sz="1400" b="1"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Cantoniere</a:t>
              </a:r>
              <a:r>
                <a:rPr kumimoji="0" lang="en-US" sz="1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per il presidio </a:t>
              </a:r>
              <a:r>
                <a:rPr kumimoji="0" lang="en-US" sz="14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della</a:t>
              </a: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rete ANAS</a:t>
              </a:r>
            </a:p>
            <a:p>
              <a:pPr marL="285750" marR="0" lvl="0" indent="-285750" algn="l" defTabSz="6858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1"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Sistemi</a:t>
              </a:r>
              <a:r>
                <a:rPr kumimoji="0" lang="en-US" sz="1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400" b="1"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statici</a:t>
              </a: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di </a:t>
              </a:r>
              <a:r>
                <a:rPr kumimoji="0" lang="en-US" sz="1400" b="1"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infomobilità</a:t>
              </a:r>
              <a:r>
                <a:rPr kumimoji="0" lang="en-US" sz="1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(PMV) </a:t>
              </a:r>
              <a:r>
                <a:rPr lang="en-US" dirty="0">
                  <a:solidFill>
                    <a:srgbClr val="000000"/>
                  </a:solidFill>
                  <a:latin typeface="Calibri Light" panose="020F0302020204030204" pitchFamily="34" charset="0"/>
                </a:rPr>
                <a:t>senza </a:t>
              </a:r>
              <a:r>
                <a:rPr kumimoji="0" lang="en-US" sz="140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scambio</a:t>
              </a:r>
              <a:r>
                <a:rPr kumimoji="0" lang="en-US"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40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diretto</a:t>
              </a:r>
              <a:r>
                <a:rPr kumimoji="0" lang="en-US"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di </a:t>
              </a:r>
              <a:r>
                <a:rPr kumimoji="0" lang="en-US" sz="140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informazioni</a:t>
              </a:r>
              <a:r>
                <a:rPr kumimoji="0" lang="en-US"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con </a:t>
              </a:r>
              <a:r>
                <a:rPr kumimoji="0" lang="en-US" sz="140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gli</a:t>
              </a:r>
              <a:r>
                <a:rPr kumimoji="0" lang="en-US"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 </a:t>
              </a:r>
              <a:r>
                <a:rPr kumimoji="0" lang="en-US" sz="140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mn-cs"/>
                </a:rPr>
                <a:t>utenti</a:t>
              </a:r>
              <a:endParaRPr kumimoji="0" lang="en-US"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1" dirty="0">
                  <a:solidFill>
                    <a:srgbClr val="000000"/>
                  </a:solidFill>
                  <a:latin typeface="Calibri Light" panose="020F0302020204030204" pitchFamily="34" charset="0"/>
                </a:rPr>
                <a:t>Gestione</a:t>
              </a:r>
              <a:r>
                <a:rPr lang="en-US" sz="1400" dirty="0">
                  <a:solidFill>
                    <a:srgbClr val="000000"/>
                  </a:solidFill>
                  <a:latin typeface="Calibri Light" panose="020F0302020204030204" pitchFamily="34" charset="0"/>
                </a:rPr>
                <a:t> </a:t>
              </a:r>
              <a:r>
                <a:rPr lang="en-US" sz="1400" b="1" dirty="0" err="1">
                  <a:solidFill>
                    <a:srgbClr val="000000"/>
                  </a:solidFill>
                  <a:latin typeface="Calibri Light" panose="020F0302020204030204" pitchFamily="34" charset="0"/>
                </a:rPr>
                <a:t>eventi</a:t>
              </a:r>
              <a:r>
                <a:rPr lang="en-US" sz="1400" dirty="0">
                  <a:solidFill>
                    <a:srgbClr val="000000"/>
                  </a:solidFill>
                  <a:latin typeface="Calibri Light" panose="020F0302020204030204" pitchFamily="34" charset="0"/>
                </a:rPr>
                <a:t> di </a:t>
              </a:r>
              <a:r>
                <a:rPr lang="en-US" sz="1400" b="1" dirty="0" err="1">
                  <a:solidFill>
                    <a:srgbClr val="000000"/>
                  </a:solidFill>
                  <a:latin typeface="Calibri Light" panose="020F0302020204030204" pitchFamily="34" charset="0"/>
                </a:rPr>
                <a:t>viabilità</a:t>
              </a:r>
              <a:r>
                <a:rPr lang="en-US" sz="1400" dirty="0">
                  <a:solidFill>
                    <a:srgbClr val="000000"/>
                  </a:solidFill>
                  <a:latin typeface="Calibri Light" panose="020F0302020204030204" pitchFamily="34" charset="0"/>
                </a:rPr>
                <a:t> ed </a:t>
              </a:r>
              <a:r>
                <a:rPr lang="en-US" sz="1400" b="1" dirty="0" err="1">
                  <a:solidFill>
                    <a:srgbClr val="000000"/>
                  </a:solidFill>
                  <a:latin typeface="Calibri Light" panose="020F0302020204030204" pitchFamily="34" charset="0"/>
                </a:rPr>
                <a:t>emergenza</a:t>
              </a:r>
              <a:r>
                <a:rPr lang="en-US" sz="1400" b="1"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mediante</a:t>
              </a:r>
              <a:r>
                <a:rPr lang="en-US" sz="1400"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strumenti</a:t>
              </a:r>
              <a:r>
                <a:rPr lang="en-US" sz="1400"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tradizionali</a:t>
              </a:r>
              <a:r>
                <a:rPr lang="en-US" sz="1400"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telefono</a:t>
              </a:r>
              <a:r>
                <a:rPr lang="en-US" sz="1400" dirty="0">
                  <a:solidFill>
                    <a:srgbClr val="000000"/>
                  </a:solidFill>
                  <a:latin typeface="Calibri Light" panose="020F0302020204030204" pitchFamily="34" charset="0"/>
                </a:rPr>
                <a:t>, SOS) </a:t>
              </a:r>
              <a:r>
                <a:rPr lang="en-US" sz="1400" dirty="0" err="1">
                  <a:solidFill>
                    <a:srgbClr val="000000"/>
                  </a:solidFill>
                  <a:latin typeface="Calibri Light" panose="020F0302020204030204" pitchFamily="34" charset="0"/>
                </a:rPr>
                <a:t>che</a:t>
              </a:r>
              <a:r>
                <a:rPr lang="en-US" sz="1400"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comportano</a:t>
              </a:r>
              <a:r>
                <a:rPr lang="en-US" sz="1400"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l’attivazione</a:t>
              </a:r>
              <a:r>
                <a:rPr lang="en-US" sz="1400" dirty="0">
                  <a:solidFill>
                    <a:srgbClr val="000000"/>
                  </a:solidFill>
                  <a:latin typeface="Calibri Light" panose="020F0302020204030204" pitchFamily="34" charset="0"/>
                </a:rPr>
                <a:t> </a:t>
              </a:r>
              <a:r>
                <a:rPr lang="en-US" sz="1400" dirty="0" err="1">
                  <a:solidFill>
                    <a:srgbClr val="000000"/>
                  </a:solidFill>
                  <a:latin typeface="Calibri Light" panose="020F0302020204030204" pitchFamily="34" charset="0"/>
                </a:rPr>
                <a:t>dì</a:t>
              </a:r>
              <a:r>
                <a:rPr lang="en-US" sz="1400" dirty="0">
                  <a:solidFill>
                    <a:srgbClr val="000000"/>
                  </a:solidFill>
                  <a:latin typeface="Calibri Light" panose="020F0302020204030204" pitchFamily="34" charset="0"/>
                </a:rPr>
                <a:t> procedure operative </a:t>
              </a:r>
              <a:r>
                <a:rPr lang="en-US" sz="1400" dirty="0" err="1">
                  <a:solidFill>
                    <a:srgbClr val="000000"/>
                  </a:solidFill>
                  <a:latin typeface="Calibri Light" panose="020F0302020204030204" pitchFamily="34" charset="0"/>
                </a:rPr>
                <a:t>anche</a:t>
              </a:r>
              <a:r>
                <a:rPr lang="en-US" sz="1400" dirty="0">
                  <a:solidFill>
                    <a:srgbClr val="000000"/>
                  </a:solidFill>
                  <a:latin typeface="Calibri Light" panose="020F0302020204030204" pitchFamily="34" charset="0"/>
                </a:rPr>
                <a:t> a </a:t>
              </a:r>
              <a:r>
                <a:rPr lang="en-US" sz="1400" dirty="0" err="1">
                  <a:solidFill>
                    <a:srgbClr val="000000"/>
                  </a:solidFill>
                  <a:latin typeface="Calibri Light" panose="020F0302020204030204" pitchFamily="34" charset="0"/>
                </a:rPr>
                <a:t>distanza</a:t>
              </a:r>
              <a:r>
                <a:rPr lang="en-US" sz="1400" dirty="0">
                  <a:solidFill>
                    <a:srgbClr val="000000"/>
                  </a:solidFill>
                  <a:latin typeface="Calibri Light" panose="020F0302020204030204" pitchFamily="34" charset="0"/>
                </a:rPr>
                <a:t> di tempo </a:t>
              </a:r>
              <a:r>
                <a:rPr lang="en-US" sz="1400" dirty="0" err="1">
                  <a:solidFill>
                    <a:srgbClr val="000000"/>
                  </a:solidFill>
                  <a:latin typeface="Calibri Light" panose="020F0302020204030204" pitchFamily="34" charset="0"/>
                </a:rPr>
                <a:t>dall’evento</a:t>
              </a:r>
              <a:endParaRPr kumimoji="0" lang="it-IT" sz="140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endParaRPr>
            </a:p>
          </p:txBody>
        </p:sp>
      </p:grpSp>
      <p:sp>
        <p:nvSpPr>
          <p:cNvPr id="12" name="TextBox 11">
            <a:extLst>
              <a:ext uri="{FF2B5EF4-FFF2-40B4-BE49-F238E27FC236}">
                <a16:creationId xmlns:a16="http://schemas.microsoft.com/office/drawing/2014/main" id="{42F46EA1-E696-47A4-AFFC-2669C1D0D973}"/>
              </a:ext>
            </a:extLst>
          </p:cNvPr>
          <p:cNvSpPr txBox="1"/>
          <p:nvPr/>
        </p:nvSpPr>
        <p:spPr>
          <a:xfrm>
            <a:off x="526113" y="1961633"/>
            <a:ext cx="2420287" cy="338554"/>
          </a:xfrm>
          <a:prstGeom prst="rect">
            <a:avLst/>
          </a:prstGeom>
          <a:noFill/>
        </p:spPr>
        <p:txBody>
          <a:bodyPr wrap="square">
            <a:spAutoFit/>
          </a:bodyPr>
          <a:lstStyle/>
          <a:p>
            <a:pPr>
              <a:spcBef>
                <a:spcPts val="1200"/>
              </a:spcBef>
              <a:defRPr/>
            </a:pPr>
            <a:r>
              <a:rPr kumimoji="0" lang="it-IT" sz="1600" b="1" i="1" u="none" strike="noStrike" kern="1200" cap="none" spc="0" normalizeH="0" baseline="0" noProof="0">
                <a:ln>
                  <a:noFill/>
                </a:ln>
                <a:solidFill>
                  <a:srgbClr val="000000"/>
                </a:solidFill>
                <a:effectLst/>
                <a:uLnTx/>
                <a:uFillTx/>
                <a:latin typeface="+mj-lt"/>
                <a:ea typeface="+mn-ea"/>
                <a:cs typeface="Arial" panose="020B0604020202020204" pitchFamily="34" charset="0"/>
              </a:rPr>
              <a:t>…Da un Modello Reattivo</a:t>
            </a:r>
          </a:p>
        </p:txBody>
      </p:sp>
      <p:sp>
        <p:nvSpPr>
          <p:cNvPr id="13" name="TextBox 12">
            <a:extLst>
              <a:ext uri="{FF2B5EF4-FFF2-40B4-BE49-F238E27FC236}">
                <a16:creationId xmlns:a16="http://schemas.microsoft.com/office/drawing/2014/main" id="{8328D77E-5446-445B-8D23-18C55F3015AC}"/>
              </a:ext>
            </a:extLst>
          </p:cNvPr>
          <p:cNvSpPr txBox="1"/>
          <p:nvPr/>
        </p:nvSpPr>
        <p:spPr>
          <a:xfrm>
            <a:off x="5907252" y="1594113"/>
            <a:ext cx="2785707" cy="369332"/>
          </a:xfrm>
          <a:prstGeom prst="rect">
            <a:avLst/>
          </a:prstGeom>
          <a:noFill/>
        </p:spPr>
        <p:txBody>
          <a:bodyPr wrap="square">
            <a:spAutoFit/>
          </a:bodyPr>
          <a:lstStyle/>
          <a:p>
            <a:r>
              <a:rPr lang="it-IT" sz="1800" b="1" i="1">
                <a:solidFill>
                  <a:srgbClr val="000000"/>
                </a:solidFill>
                <a:latin typeface="+mj-lt"/>
                <a:cs typeface="Arial" panose="020B0604020202020204" pitchFamily="34" charset="0"/>
              </a:rPr>
              <a:t>…Ad un M</a:t>
            </a:r>
            <a:r>
              <a:rPr kumimoji="0" lang="it-IT" sz="1800" b="1" i="1" u="none" strike="noStrike" kern="1200" cap="none" spc="0" normalizeH="0" baseline="0" noProof="0" err="1">
                <a:ln>
                  <a:noFill/>
                </a:ln>
                <a:solidFill>
                  <a:srgbClr val="000000"/>
                </a:solidFill>
                <a:effectLst/>
                <a:uLnTx/>
                <a:uFillTx/>
                <a:latin typeface="+mj-lt"/>
                <a:ea typeface="+mn-ea"/>
                <a:cs typeface="Arial" panose="020B0604020202020204" pitchFamily="34" charset="0"/>
              </a:rPr>
              <a:t>odello</a:t>
            </a:r>
            <a:r>
              <a:rPr kumimoji="0" lang="it-IT" sz="1800" b="1" i="1" u="none" strike="noStrike" kern="1200" cap="none" spc="0" normalizeH="0" baseline="0" noProof="0">
                <a:ln>
                  <a:noFill/>
                </a:ln>
                <a:solidFill>
                  <a:srgbClr val="000000"/>
                </a:solidFill>
                <a:effectLst/>
                <a:uLnTx/>
                <a:uFillTx/>
                <a:latin typeface="+mj-lt"/>
                <a:ea typeface="+mn-ea"/>
                <a:cs typeface="Arial" panose="020B0604020202020204" pitchFamily="34" charset="0"/>
              </a:rPr>
              <a:t> Proattivo</a:t>
            </a:r>
            <a:endParaRPr lang="it-IT" sz="1800" b="1" i="1">
              <a:latin typeface="+mj-lt"/>
            </a:endParaRPr>
          </a:p>
        </p:txBody>
      </p:sp>
      <p:sp>
        <p:nvSpPr>
          <p:cNvPr id="14" name="Oval 13">
            <a:extLst>
              <a:ext uri="{FF2B5EF4-FFF2-40B4-BE49-F238E27FC236}">
                <a16:creationId xmlns:a16="http://schemas.microsoft.com/office/drawing/2014/main" id="{4DA169A1-3318-4AAD-A2AF-F0D363894516}"/>
              </a:ext>
            </a:extLst>
          </p:cNvPr>
          <p:cNvSpPr/>
          <p:nvPr/>
        </p:nvSpPr>
        <p:spPr>
          <a:xfrm>
            <a:off x="11012454" y="1580679"/>
            <a:ext cx="2214186" cy="3300633"/>
          </a:xfrm>
          <a:prstGeom prst="ellipse">
            <a:avLst/>
          </a:prstGeom>
          <a:gradFill flip="none" rotWithShape="1">
            <a:gsLst>
              <a:gs pos="0">
                <a:srgbClr val="DDE1E2"/>
              </a:gs>
              <a:gs pos="100000">
                <a:srgbClr val="FFFFFF"/>
              </a:gs>
            </a:gsLst>
            <a:lin ang="16200000" scaled="1"/>
            <a:tileRect/>
          </a:gradFill>
          <a:ln w="558800">
            <a:noFill/>
          </a:ln>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B4663C3-0AF8-4B82-9725-26E4BF459082}"/>
              </a:ext>
            </a:extLst>
          </p:cNvPr>
          <p:cNvSpPr txBox="1"/>
          <p:nvPr/>
        </p:nvSpPr>
        <p:spPr>
          <a:xfrm rot="5400000">
            <a:off x="10220954" y="3082755"/>
            <a:ext cx="2781633" cy="461665"/>
          </a:xfrm>
          <a:prstGeom prst="rect">
            <a:avLst/>
          </a:prstGeom>
          <a:noFill/>
        </p:spPr>
        <p:txBody>
          <a:bodyPr wrap="square">
            <a:spAutoFit/>
          </a:bodyPr>
          <a:lstStyle/>
          <a:p>
            <a:pPr algn="ctr"/>
            <a:r>
              <a:rPr lang="it-IT" b="1">
                <a:solidFill>
                  <a:schemeClr val="accent2"/>
                </a:solidFill>
              </a:rPr>
              <a:t>Obiettivo strategico</a:t>
            </a:r>
          </a:p>
        </p:txBody>
      </p:sp>
      <p:sp>
        <p:nvSpPr>
          <p:cNvPr id="16" name="Oval 15">
            <a:extLst>
              <a:ext uri="{FF2B5EF4-FFF2-40B4-BE49-F238E27FC236}">
                <a16:creationId xmlns:a16="http://schemas.microsoft.com/office/drawing/2014/main" id="{2B9EAB1C-9176-46CF-9A6C-7E25880542F8}"/>
              </a:ext>
            </a:extLst>
          </p:cNvPr>
          <p:cNvSpPr/>
          <p:nvPr/>
        </p:nvSpPr>
        <p:spPr>
          <a:xfrm>
            <a:off x="10899336" y="3076197"/>
            <a:ext cx="309596" cy="309596"/>
          </a:xfrm>
          <a:prstGeom prst="ellipse">
            <a:avLst/>
          </a:prstGeom>
          <a:solidFill>
            <a:srgbClr val="388888"/>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8AD6FE4-3401-4637-8646-A5721D71E5A4}"/>
              </a:ext>
            </a:extLst>
          </p:cNvPr>
          <p:cNvPicPr>
            <a:picLocks noChangeAspect="1"/>
          </p:cNvPicPr>
          <p:nvPr/>
        </p:nvPicPr>
        <p:blipFill>
          <a:blip r:embed="rId3"/>
          <a:stretch>
            <a:fillRect/>
          </a:stretch>
        </p:blipFill>
        <p:spPr>
          <a:xfrm>
            <a:off x="40038" y="1797856"/>
            <a:ext cx="541853" cy="544799"/>
          </a:xfrm>
          <a:prstGeom prst="rect">
            <a:avLst/>
          </a:prstGeom>
        </p:spPr>
      </p:pic>
      <p:pic>
        <p:nvPicPr>
          <p:cNvPr id="18" name="Picture 17">
            <a:extLst>
              <a:ext uri="{FF2B5EF4-FFF2-40B4-BE49-F238E27FC236}">
                <a16:creationId xmlns:a16="http://schemas.microsoft.com/office/drawing/2014/main" id="{B5759359-5145-4D03-9165-DC2060590E99}"/>
              </a:ext>
            </a:extLst>
          </p:cNvPr>
          <p:cNvPicPr>
            <a:picLocks noChangeAspect="1"/>
          </p:cNvPicPr>
          <p:nvPr/>
        </p:nvPicPr>
        <p:blipFill>
          <a:blip r:embed="rId4"/>
          <a:stretch>
            <a:fillRect/>
          </a:stretch>
        </p:blipFill>
        <p:spPr>
          <a:xfrm>
            <a:off x="5413170" y="1588094"/>
            <a:ext cx="525811" cy="528669"/>
          </a:xfrm>
          <a:prstGeom prst="rect">
            <a:avLst/>
          </a:prstGeom>
        </p:spPr>
      </p:pic>
      <p:sp>
        <p:nvSpPr>
          <p:cNvPr id="19" name="Rectangle 18">
            <a:extLst>
              <a:ext uri="{FF2B5EF4-FFF2-40B4-BE49-F238E27FC236}">
                <a16:creationId xmlns:a16="http://schemas.microsoft.com/office/drawing/2014/main" id="{997E2041-8A88-43FE-BDA2-D36D0B7BEC2B}"/>
              </a:ext>
            </a:extLst>
          </p:cNvPr>
          <p:cNvSpPr/>
          <p:nvPr/>
        </p:nvSpPr>
        <p:spPr>
          <a:xfrm>
            <a:off x="188004" y="5138815"/>
            <a:ext cx="2030351" cy="162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 Placeholder 5">
            <a:extLst>
              <a:ext uri="{FF2B5EF4-FFF2-40B4-BE49-F238E27FC236}">
                <a16:creationId xmlns:a16="http://schemas.microsoft.com/office/drawing/2014/main" id="{691D00CE-3A27-4D2B-99EB-BA95DCDEB611}"/>
              </a:ext>
            </a:extLst>
          </p:cNvPr>
          <p:cNvSpPr txBox="1">
            <a:spLocks/>
          </p:cNvSpPr>
          <p:nvPr/>
        </p:nvSpPr>
        <p:spPr>
          <a:xfrm rot="16200000">
            <a:off x="5372750" y="762867"/>
            <a:ext cx="635435" cy="11380939"/>
          </a:xfrm>
          <a:prstGeom prst="round2SameRect">
            <a:avLst/>
          </a:prstGeom>
          <a:solidFill>
            <a:srgbClr val="E5E9E9"/>
          </a:solidFill>
          <a:ln w="6350">
            <a:no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1200"/>
              </a:spcBef>
              <a:spcAft>
                <a:spcPts val="0"/>
              </a:spcAft>
              <a:buClrTx/>
              <a:buSzTx/>
              <a:buFont typeface="Arial"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Text Placeholder 5">
            <a:extLst>
              <a:ext uri="{FF2B5EF4-FFF2-40B4-BE49-F238E27FC236}">
                <a16:creationId xmlns:a16="http://schemas.microsoft.com/office/drawing/2014/main" id="{0EC13934-7476-49FC-8972-B9C3223920A0}"/>
              </a:ext>
            </a:extLst>
          </p:cNvPr>
          <p:cNvSpPr txBox="1">
            <a:spLocks/>
          </p:cNvSpPr>
          <p:nvPr/>
        </p:nvSpPr>
        <p:spPr>
          <a:xfrm rot="16200000">
            <a:off x="5372752" y="-735005"/>
            <a:ext cx="635435" cy="11380941"/>
          </a:xfrm>
          <a:prstGeom prst="round2SameRect">
            <a:avLst/>
          </a:prstGeom>
          <a:solidFill>
            <a:srgbClr val="C6D0D0">
              <a:alpha val="45882"/>
            </a:srgbClr>
          </a:solidFill>
          <a:ln w="6350">
            <a:no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1200"/>
              </a:spcBef>
              <a:spcAft>
                <a:spcPts val="0"/>
              </a:spcAft>
              <a:buClrTx/>
              <a:buSzTx/>
              <a:buFont typeface="Arial"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Text Placeholder 5">
            <a:extLst>
              <a:ext uri="{FF2B5EF4-FFF2-40B4-BE49-F238E27FC236}">
                <a16:creationId xmlns:a16="http://schemas.microsoft.com/office/drawing/2014/main" id="{918022D3-B5B8-47D7-99AF-E7514C6ACC1A}"/>
              </a:ext>
            </a:extLst>
          </p:cNvPr>
          <p:cNvSpPr txBox="1">
            <a:spLocks/>
          </p:cNvSpPr>
          <p:nvPr/>
        </p:nvSpPr>
        <p:spPr>
          <a:xfrm rot="16200000">
            <a:off x="5372751" y="-3741"/>
            <a:ext cx="635435" cy="11380939"/>
          </a:xfrm>
          <a:prstGeom prst="round2SameRect">
            <a:avLst/>
          </a:prstGeom>
          <a:solidFill>
            <a:srgbClr val="E5E9E9"/>
          </a:solidFill>
          <a:ln w="6350">
            <a:no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1200"/>
              </a:spcBef>
              <a:spcAft>
                <a:spcPts val="0"/>
              </a:spcAft>
              <a:buClrTx/>
              <a:buSzTx/>
              <a:buFont typeface="Arial"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8103153C-9D25-422F-A056-6F45F1AB485B}"/>
              </a:ext>
            </a:extLst>
          </p:cNvPr>
          <p:cNvSpPr/>
          <p:nvPr/>
        </p:nvSpPr>
        <p:spPr>
          <a:xfrm>
            <a:off x="-1240425" y="4189531"/>
            <a:ext cx="2214186" cy="2958540"/>
          </a:xfrm>
          <a:prstGeom prst="ellipse">
            <a:avLst/>
          </a:prstGeom>
          <a:gradFill flip="none" rotWithShape="1">
            <a:gsLst>
              <a:gs pos="0">
                <a:srgbClr val="DDE1E2"/>
              </a:gs>
              <a:gs pos="100000">
                <a:srgbClr val="FFFFFF"/>
              </a:gs>
            </a:gsLst>
            <a:lin ang="16200000" scaled="1"/>
            <a:tileRect/>
          </a:gradFill>
          <a:ln w="558800">
            <a:noFill/>
          </a:ln>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FCCF24-5B3D-4581-865C-F95ED123CE3B}"/>
              </a:ext>
            </a:extLst>
          </p:cNvPr>
          <p:cNvSpPr/>
          <p:nvPr/>
        </p:nvSpPr>
        <p:spPr>
          <a:xfrm>
            <a:off x="644190" y="4800668"/>
            <a:ext cx="309596" cy="309596"/>
          </a:xfrm>
          <a:prstGeom prst="ellipse">
            <a:avLst/>
          </a:prstGeom>
          <a:solidFill>
            <a:srgbClr val="388888"/>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B985D66D-80FC-402F-9E8E-80F1700A1734}"/>
              </a:ext>
            </a:extLst>
          </p:cNvPr>
          <p:cNvSpPr/>
          <p:nvPr/>
        </p:nvSpPr>
        <p:spPr>
          <a:xfrm>
            <a:off x="801894" y="5531931"/>
            <a:ext cx="309596" cy="309596"/>
          </a:xfrm>
          <a:prstGeom prst="ellipse">
            <a:avLst/>
          </a:prstGeom>
          <a:solidFill>
            <a:srgbClr val="388888"/>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0A030F8-12F3-482B-AFF6-C662D5819FAA}"/>
              </a:ext>
            </a:extLst>
          </p:cNvPr>
          <p:cNvSpPr/>
          <p:nvPr/>
        </p:nvSpPr>
        <p:spPr>
          <a:xfrm>
            <a:off x="644190" y="6298540"/>
            <a:ext cx="309596" cy="309596"/>
          </a:xfrm>
          <a:prstGeom prst="ellipse">
            <a:avLst/>
          </a:prstGeom>
          <a:solidFill>
            <a:srgbClr val="388888"/>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73155E1-6EB7-40FD-B8D6-0B74CDD37ECE}"/>
              </a:ext>
            </a:extLst>
          </p:cNvPr>
          <p:cNvSpPr txBox="1"/>
          <p:nvPr/>
        </p:nvSpPr>
        <p:spPr>
          <a:xfrm rot="16200000">
            <a:off x="-935420" y="5437969"/>
            <a:ext cx="2526177" cy="461665"/>
          </a:xfrm>
          <a:prstGeom prst="rect">
            <a:avLst/>
          </a:prstGeom>
          <a:noFill/>
        </p:spPr>
        <p:txBody>
          <a:bodyPr wrap="square">
            <a:spAutoFit/>
          </a:bodyPr>
          <a:lstStyle/>
          <a:p>
            <a:pPr algn="ctr"/>
            <a:r>
              <a:rPr lang="it-IT" b="1">
                <a:solidFill>
                  <a:schemeClr val="accent2"/>
                </a:solidFill>
              </a:rPr>
              <a:t>Obiettivi operativi</a:t>
            </a:r>
          </a:p>
        </p:txBody>
      </p:sp>
      <p:sp>
        <p:nvSpPr>
          <p:cNvPr id="28" name="TextBox 27">
            <a:extLst>
              <a:ext uri="{FF2B5EF4-FFF2-40B4-BE49-F238E27FC236}">
                <a16:creationId xmlns:a16="http://schemas.microsoft.com/office/drawing/2014/main" id="{A332C720-518E-4BA1-9545-4BEE398A4A5F}"/>
              </a:ext>
            </a:extLst>
          </p:cNvPr>
          <p:cNvSpPr txBox="1"/>
          <p:nvPr/>
        </p:nvSpPr>
        <p:spPr>
          <a:xfrm>
            <a:off x="1028962" y="4740023"/>
            <a:ext cx="9880831" cy="43088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1AAEB7"/>
              </a:buClr>
              <a:buSzTx/>
              <a:buFontTx/>
              <a:buNone/>
              <a:tabLst/>
              <a:defRPr/>
            </a:pPr>
            <a:r>
              <a:rPr lang="it-IT" sz="1400" b="1">
                <a:effectLst/>
                <a:latin typeface="Calibri Light" panose="020F0302020204030204" pitchFamily="34" charset="0"/>
                <a:ea typeface="Calibri Light" panose="020F0302020204030204" pitchFamily="34" charset="0"/>
                <a:cs typeface="Times New Roman" panose="02020603050405020304" pitchFamily="18" charset="0"/>
              </a:rPr>
              <a:t>Aumento del livello di sicurezza stradale grazie alla condivisione tempestiva </a:t>
            </a:r>
            <a:r>
              <a:rPr lang="it-IT" sz="1400">
                <a:effectLst/>
                <a:latin typeface="Calibri Light" panose="020F0302020204030204" pitchFamily="34" charset="0"/>
                <a:ea typeface="Calibri Light" panose="020F0302020204030204" pitchFamily="34" charset="0"/>
                <a:cs typeface="Times New Roman" panose="02020603050405020304" pitchFamily="18" charset="0"/>
              </a:rPr>
              <a:t>di </a:t>
            </a:r>
            <a:r>
              <a:rPr lang="it-IT" sz="1400" b="1">
                <a:effectLst/>
                <a:latin typeface="Calibri Light" panose="020F0302020204030204" pitchFamily="34" charset="0"/>
                <a:ea typeface="Calibri Light" panose="020F0302020204030204" pitchFamily="34" charset="0"/>
                <a:cs typeface="Times New Roman" panose="02020603050405020304" pitchFamily="18" charset="0"/>
              </a:rPr>
              <a:t>informazioni</a:t>
            </a:r>
            <a:r>
              <a:rPr lang="it-IT" sz="1400">
                <a:effectLst/>
                <a:latin typeface="Calibri Light" panose="020F0302020204030204" pitchFamily="34" charset="0"/>
                <a:ea typeface="Calibri Light" panose="020F0302020204030204" pitchFamily="34" charset="0"/>
                <a:cs typeface="Times New Roman" panose="02020603050405020304" pitchFamily="18" charset="0"/>
              </a:rPr>
              <a:t> provenienti dall'intero ecosistema degli impianti </a:t>
            </a:r>
            <a:r>
              <a:rPr lang="it-IT" sz="1400">
                <a:latin typeface="Calibri Light" panose="020F0302020204030204" pitchFamily="34" charset="0"/>
                <a:ea typeface="Calibri Light" panose="020F0302020204030204" pitchFamily="34" charset="0"/>
                <a:cs typeface="Times New Roman" panose="02020603050405020304" pitchFamily="18" charset="0"/>
              </a:rPr>
              <a:t>e tecnologie IoT </a:t>
            </a:r>
            <a:r>
              <a:rPr lang="it-IT" sz="1400">
                <a:effectLst/>
                <a:latin typeface="Calibri Light" panose="020F0302020204030204" pitchFamily="34" charset="0"/>
                <a:ea typeface="Calibri Light" panose="020F0302020204030204" pitchFamily="34" charset="0"/>
                <a:cs typeface="Times New Roman" panose="02020603050405020304" pitchFamily="18" charset="0"/>
              </a:rPr>
              <a:t>ANAS </a:t>
            </a:r>
            <a:r>
              <a:rPr lang="it-IT" sz="1400" err="1">
                <a:effectLst/>
                <a:latin typeface="Calibri Light" panose="020F0302020204030204" pitchFamily="34" charset="0"/>
                <a:ea typeface="Calibri Light" panose="020F0302020204030204" pitchFamily="34" charset="0"/>
                <a:cs typeface="Times New Roman" panose="02020603050405020304" pitchFamily="18" charset="0"/>
              </a:rPr>
              <a:t>nonchè</a:t>
            </a:r>
            <a:r>
              <a:rPr lang="it-IT" sz="1400">
                <a:effectLst/>
                <a:latin typeface="Calibri Light" panose="020F0302020204030204" pitchFamily="34" charset="0"/>
                <a:ea typeface="Calibri Light" panose="020F0302020204030204" pitchFamily="34" charset="0"/>
                <a:cs typeface="Times New Roman" panose="02020603050405020304" pitchFamily="18" charset="0"/>
              </a:rPr>
              <a:t> mediante i servizi digitali di guida assistita durante il </a:t>
            </a:r>
            <a:r>
              <a:rPr lang="it-IT" sz="1400">
                <a:latin typeface="Calibri Light" panose="020F0302020204030204" pitchFamily="34" charset="0"/>
                <a:ea typeface="Calibri Light" panose="020F0302020204030204" pitchFamily="34" charset="0"/>
                <a:cs typeface="Times New Roman" panose="02020603050405020304" pitchFamily="18" charset="0"/>
              </a:rPr>
              <a:t>viaggio messi a disposizione dell’utente</a:t>
            </a:r>
            <a:endParaRPr kumimoji="0" lang="it-IT" sz="1400" b="1"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p:txBody>
      </p:sp>
      <p:sp>
        <p:nvSpPr>
          <p:cNvPr id="31" name="TextBox 30">
            <a:extLst>
              <a:ext uri="{FF2B5EF4-FFF2-40B4-BE49-F238E27FC236}">
                <a16:creationId xmlns:a16="http://schemas.microsoft.com/office/drawing/2014/main" id="{A1337F2F-A0C6-44E6-AE51-A5FCE3D822F1}"/>
              </a:ext>
            </a:extLst>
          </p:cNvPr>
          <p:cNvSpPr txBox="1"/>
          <p:nvPr/>
        </p:nvSpPr>
        <p:spPr>
          <a:xfrm>
            <a:off x="1166691" y="5471286"/>
            <a:ext cx="9880831" cy="43088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1AAEB7"/>
              </a:buClr>
              <a:buSzTx/>
              <a:buFontTx/>
              <a:buNone/>
              <a:tabLst/>
              <a:defRPr/>
            </a:pPr>
            <a:r>
              <a:rPr kumimoji="0" lang="it-IT" sz="1400" b="1" i="0" u="none" strike="noStrike" kern="1200" cap="none" spc="0" normalizeH="0" baseline="0" noProof="0">
                <a:ln>
                  <a:noFill/>
                </a:ln>
                <a:effectLst/>
                <a:uLnTx/>
                <a:uFillTx/>
                <a:latin typeface="Calibri Light" panose="020F0302020204030204" pitchFamily="34" charset="0"/>
                <a:cs typeface="Calibri Light" panose="020F0302020204030204" pitchFamily="34" charset="0"/>
              </a:rPr>
              <a:t>Maggiore efficacia e tempestività nella gestione degli eventi di viabilità </a:t>
            </a:r>
            <a:r>
              <a:rPr kumimoji="0" lang="it-IT" sz="1400" b="0" i="0" u="none" strike="noStrike" kern="1200" cap="none" spc="0" normalizeH="0" baseline="0" noProof="0">
                <a:ln>
                  <a:noFill/>
                </a:ln>
                <a:effectLst/>
                <a:uLnTx/>
                <a:uFillTx/>
                <a:latin typeface="Calibri Light" panose="020F0302020204030204" pitchFamily="34" charset="0"/>
                <a:cs typeface="Calibri Light" panose="020F0302020204030204" pitchFamily="34" charset="0"/>
              </a:rPr>
              <a:t>da parte del personale di esercizio ANAS, grazie alla capacità degli impianti di segnalare e/o anticipare in automatico il manifestarsi di particolari condizioni che perturbano la normale circolazione su strada</a:t>
            </a:r>
          </a:p>
        </p:txBody>
      </p:sp>
      <p:sp>
        <p:nvSpPr>
          <p:cNvPr id="32" name="TextBox 31">
            <a:extLst>
              <a:ext uri="{FF2B5EF4-FFF2-40B4-BE49-F238E27FC236}">
                <a16:creationId xmlns:a16="http://schemas.microsoft.com/office/drawing/2014/main" id="{022CA035-09A8-45DD-8F3C-5170F8B436CA}"/>
              </a:ext>
            </a:extLst>
          </p:cNvPr>
          <p:cNvSpPr txBox="1"/>
          <p:nvPr/>
        </p:nvSpPr>
        <p:spPr>
          <a:xfrm>
            <a:off x="1028962" y="6237895"/>
            <a:ext cx="10188765" cy="430887"/>
          </a:xfrm>
          <a:prstGeom prst="rect">
            <a:avLst/>
          </a:prstGeom>
          <a:noFill/>
        </p:spPr>
        <p:txBody>
          <a:bodyPr wrap="square" lIns="0" tIns="0" rIns="0" bIns="0">
            <a:spAutoFit/>
          </a:bodyPr>
          <a:lstStyle/>
          <a:p>
            <a:pPr algn="just"/>
            <a:r>
              <a:rPr lang="it-IT" sz="1400">
                <a:effectLst/>
                <a:latin typeface="Calibri Light" panose="020F0302020204030204" pitchFamily="34" charset="0"/>
                <a:ea typeface="Calibri Light" panose="020F0302020204030204" pitchFamily="34" charset="0"/>
                <a:cs typeface="Times New Roman" panose="02020603050405020304" pitchFamily="18" charset="0"/>
              </a:rPr>
              <a:t>Efficientamento nella gestione e </a:t>
            </a:r>
            <a:r>
              <a:rPr lang="it-IT" sz="1400" b="1">
                <a:effectLst/>
                <a:latin typeface="Calibri Light" panose="020F0302020204030204" pitchFamily="34" charset="0"/>
                <a:ea typeface="Calibri Light" panose="020F0302020204030204" pitchFamily="34" charset="0"/>
                <a:cs typeface="Times New Roman" panose="02020603050405020304" pitchFamily="18" charset="0"/>
              </a:rPr>
              <a:t>manutenzione degli asset infrastrutturali </a:t>
            </a:r>
            <a:r>
              <a:rPr lang="it-IT" sz="1400">
                <a:effectLst/>
                <a:latin typeface="Calibri Light" panose="020F0302020204030204" pitchFamily="34" charset="0"/>
                <a:ea typeface="Calibri Light" panose="020F0302020204030204" pitchFamily="34" charset="0"/>
                <a:cs typeface="Times New Roman" panose="02020603050405020304" pitchFamily="18" charset="0"/>
              </a:rPr>
              <a:t>ANAS mediante l’utilizzo di algoritmi </a:t>
            </a:r>
            <a:r>
              <a:rPr lang="it-IT" sz="1400">
                <a:latin typeface="Calibri Light" panose="020F0302020204030204" pitchFamily="34" charset="0"/>
                <a:ea typeface="Calibri Light" panose="020F0302020204030204" pitchFamily="34" charset="0"/>
                <a:cs typeface="Times New Roman" panose="02020603050405020304" pitchFamily="18" charset="0"/>
              </a:rPr>
              <a:t>di Intelligenza artificiale e sistemi di supporto alle decisioni che abilitano l</a:t>
            </a:r>
            <a:r>
              <a:rPr lang="it-IT" sz="1400">
                <a:effectLst/>
                <a:latin typeface="Calibri Light" panose="020F0302020204030204" pitchFamily="34" charset="0"/>
                <a:ea typeface="Calibri Light" panose="020F0302020204030204" pitchFamily="34" charset="0"/>
                <a:cs typeface="Times New Roman" panose="02020603050405020304" pitchFamily="18" charset="0"/>
              </a:rPr>
              <a:t>a manutenzione preventiva e predittiva di opere e sistemi destinati all’</a:t>
            </a:r>
            <a:r>
              <a:rPr lang="it-IT" sz="1400" b="1">
                <a:effectLst/>
                <a:latin typeface="Calibri Light" panose="020F0302020204030204" pitchFamily="34" charset="0"/>
                <a:ea typeface="Calibri Light" panose="020F0302020204030204" pitchFamily="34" charset="0"/>
                <a:cs typeface="Times New Roman" panose="02020603050405020304" pitchFamily="18" charset="0"/>
              </a:rPr>
              <a:t>efficientamento energetico</a:t>
            </a:r>
            <a:endParaRPr lang="it-IT" sz="1400">
              <a:effectLst/>
              <a:latin typeface="Calibri Light" panose="020F0302020204030204" pitchFamily="34" charset="0"/>
              <a:ea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792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8509847-FFDC-4ADD-B3EC-DF60CE93C772}"/>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DC002E"/>
                </a:solidFill>
                <a:effectLst/>
                <a:uLnTx/>
                <a:uFillTx/>
                <a:latin typeface="Calibri"/>
                <a:ea typeface="+mj-ea"/>
                <a:cs typeface="+mj-cs"/>
              </a:rPr>
              <a:t>I benefici tangibili della digitalizzazione delle strade</a:t>
            </a:r>
            <a:endParaRPr kumimoji="0" lang="en-US" sz="2400" b="1" i="0" u="none" strike="noStrike" kern="1200" cap="none" spc="0" normalizeH="0" baseline="0" noProof="0">
              <a:ln>
                <a:noFill/>
              </a:ln>
              <a:solidFill>
                <a:srgbClr val="DC002E"/>
              </a:solidFill>
              <a:effectLst/>
              <a:uLnTx/>
              <a:uFillTx/>
              <a:latin typeface="Calibri"/>
              <a:ea typeface="+mj-ea"/>
              <a:cs typeface="+mj-cs"/>
            </a:endParaRPr>
          </a:p>
        </p:txBody>
      </p:sp>
      <p:sp>
        <p:nvSpPr>
          <p:cNvPr id="7" name="TextBox 6">
            <a:extLst>
              <a:ext uri="{FF2B5EF4-FFF2-40B4-BE49-F238E27FC236}">
                <a16:creationId xmlns:a16="http://schemas.microsoft.com/office/drawing/2014/main" id="{0C8A1D89-9907-421B-8C2E-0045029703A9}"/>
              </a:ext>
            </a:extLst>
          </p:cNvPr>
          <p:cNvSpPr txBox="1"/>
          <p:nvPr/>
        </p:nvSpPr>
        <p:spPr>
          <a:xfrm>
            <a:off x="471600" y="737302"/>
            <a:ext cx="1105779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it-IT" sz="1800" b="0" i="0" u="none" strike="noStrike" kern="1200" cap="none" spc="0" normalizeH="0" baseline="0" noProof="0">
                <a:ln>
                  <a:noFill/>
                </a:ln>
                <a:solidFill>
                  <a:srgbClr val="000000"/>
                </a:solidFill>
                <a:effectLst/>
                <a:uLnTx/>
                <a:uFillTx/>
                <a:latin typeface="Calibri"/>
                <a:ea typeface="+mn-ea"/>
                <a:cs typeface="+mn-cs"/>
              </a:rPr>
              <a:t>Gli investimenti del </a:t>
            </a:r>
            <a:r>
              <a:rPr kumimoji="0" lang="it-IT" sz="1800" b="1" i="0" u="none" strike="noStrike" kern="1200" cap="none" spc="0" normalizeH="0" baseline="0" noProof="0">
                <a:ln>
                  <a:noFill/>
                </a:ln>
                <a:solidFill>
                  <a:srgbClr val="000000"/>
                </a:solidFill>
                <a:effectLst/>
                <a:uLnTx/>
                <a:uFillTx/>
                <a:latin typeface="Calibri"/>
                <a:ea typeface="+mn-ea"/>
                <a:cs typeface="+mn-cs"/>
              </a:rPr>
              <a:t>Programma «Smart Road»</a:t>
            </a:r>
            <a:r>
              <a:rPr kumimoji="0" lang="it-IT" sz="1800" b="0" i="0" u="none" strike="noStrike" kern="1200" cap="none" spc="0" normalizeH="0" baseline="0" noProof="0">
                <a:ln>
                  <a:noFill/>
                </a:ln>
                <a:solidFill>
                  <a:srgbClr val="000000"/>
                </a:solidFill>
                <a:effectLst/>
                <a:uLnTx/>
                <a:uFillTx/>
                <a:latin typeface="Calibri"/>
                <a:ea typeface="+mn-ea"/>
                <a:cs typeface="+mn-cs"/>
              </a:rPr>
              <a:t> mirano alla realizzazione di </a:t>
            </a:r>
            <a:r>
              <a:rPr kumimoji="0" lang="it-IT" sz="1800" b="1" i="0" u="none" strike="noStrike" kern="1200" cap="none" spc="0" normalizeH="0" baseline="0" noProof="0">
                <a:ln>
                  <a:noFill/>
                </a:ln>
                <a:solidFill>
                  <a:srgbClr val="000000"/>
                </a:solidFill>
                <a:effectLst/>
                <a:uLnTx/>
                <a:uFillTx/>
                <a:latin typeface="Calibri"/>
                <a:ea typeface="+mn-ea"/>
                <a:cs typeface="+mn-cs"/>
              </a:rPr>
              <a:t>infrastrutture innovative </a:t>
            </a:r>
            <a:r>
              <a:rPr kumimoji="0" lang="it-IT" sz="1800" b="0" i="0" u="none" strike="noStrike" kern="1200" cap="none" spc="0" normalizeH="0" baseline="0" noProof="0">
                <a:ln>
                  <a:noFill/>
                </a:ln>
                <a:solidFill>
                  <a:srgbClr val="000000"/>
                </a:solidFill>
                <a:effectLst/>
                <a:uLnTx/>
                <a:uFillTx/>
                <a:latin typeface="Calibri"/>
                <a:ea typeface="+mn-ea"/>
                <a:cs typeface="+mn-cs"/>
              </a:rPr>
              <a:t>in grado di accrescere i livelli di </a:t>
            </a:r>
            <a:r>
              <a:rPr kumimoji="0" lang="it-IT" sz="1800" b="1" i="0" u="none" strike="noStrike" kern="1200" cap="none" spc="0" normalizeH="0" baseline="0" noProof="0">
                <a:ln>
                  <a:noFill/>
                </a:ln>
                <a:solidFill>
                  <a:srgbClr val="000000"/>
                </a:solidFill>
                <a:effectLst/>
                <a:uLnTx/>
                <a:uFillTx/>
                <a:latin typeface="Calibri"/>
                <a:ea typeface="+mn-ea"/>
                <a:cs typeface="+mn-cs"/>
              </a:rPr>
              <a:t>sicurezza, resilienza e sostenibilità</a:t>
            </a:r>
            <a:r>
              <a:rPr kumimoji="0" lang="it-IT" sz="1800" b="0" i="0" u="none" strike="noStrike" kern="1200" cap="none" spc="0" normalizeH="0" baseline="0" noProof="0">
                <a:ln>
                  <a:noFill/>
                </a:ln>
                <a:solidFill>
                  <a:srgbClr val="000000"/>
                </a:solidFill>
                <a:effectLst/>
                <a:uLnTx/>
                <a:uFillTx/>
                <a:latin typeface="Calibri"/>
                <a:ea typeface="+mn-ea"/>
                <a:cs typeface="+mn-cs"/>
              </a:rPr>
              <a:t> delle strade, </a:t>
            </a:r>
            <a:r>
              <a:rPr kumimoji="0" lang="it-IT" sz="1800" b="1" i="0" u="none" strike="noStrike" kern="1200" cap="none" spc="0" normalizeH="0" baseline="0" noProof="0">
                <a:ln>
                  <a:noFill/>
                </a:ln>
                <a:solidFill>
                  <a:srgbClr val="000000"/>
                </a:solidFill>
                <a:effectLst/>
                <a:uLnTx/>
                <a:uFillTx/>
                <a:latin typeface="Calibri"/>
                <a:ea typeface="+mn-ea"/>
                <a:cs typeface="+mn-cs"/>
              </a:rPr>
              <a:t>al servizio delle persone e del Paese. </a:t>
            </a: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rc 7">
            <a:extLst>
              <a:ext uri="{FF2B5EF4-FFF2-40B4-BE49-F238E27FC236}">
                <a16:creationId xmlns:a16="http://schemas.microsoft.com/office/drawing/2014/main" id="{9C9E8191-8084-4231-BC27-7933D02BB9E4}"/>
              </a:ext>
            </a:extLst>
          </p:cNvPr>
          <p:cNvSpPr/>
          <p:nvPr/>
        </p:nvSpPr>
        <p:spPr>
          <a:xfrm>
            <a:off x="-2086363" y="1609633"/>
            <a:ext cx="8318880" cy="1020112"/>
          </a:xfrm>
          <a:prstGeom prst="arc">
            <a:avLst>
              <a:gd name="adj1" fmla="val 16200000"/>
              <a:gd name="adj2" fmla="val 21406460"/>
            </a:avLst>
          </a:prstGeom>
          <a:ln>
            <a:solidFill>
              <a:schemeClr val="bg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9" name="Arc 23">
            <a:extLst>
              <a:ext uri="{FF2B5EF4-FFF2-40B4-BE49-F238E27FC236}">
                <a16:creationId xmlns:a16="http://schemas.microsoft.com/office/drawing/2014/main" id="{35DE0141-E5F8-422C-818C-7AA4A62643F0}"/>
              </a:ext>
            </a:extLst>
          </p:cNvPr>
          <p:cNvSpPr>
            <a:spLocks noChangeAspect="1"/>
          </p:cNvSpPr>
          <p:nvPr>
            <p:custDataLst>
              <p:tags r:id="rId1"/>
            </p:custDataLst>
          </p:nvPr>
        </p:nvSpPr>
        <p:spPr bwMode="gray">
          <a:xfrm>
            <a:off x="2079655" y="1877631"/>
            <a:ext cx="8318881" cy="39530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DBF2FF"/>
          </a:solidFill>
          <a:ln w="19050">
            <a:solidFill>
              <a:sysClr val="window" lastClr="FFFFFF"/>
            </a:solidFill>
            <a:round/>
            <a:headEnd/>
            <a:tailEnd/>
          </a:ln>
        </p:spPr>
        <p:txBody>
          <a:bodyPr wrap="none"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2776"/>
              </a:solidFill>
              <a:effectLst/>
              <a:uLnTx/>
              <a:uFillTx/>
              <a:latin typeface="Calibri"/>
              <a:ea typeface="+mn-ea"/>
              <a:cs typeface="Arial" pitchFamily="34" charset="0"/>
            </a:endParaRPr>
          </a:p>
        </p:txBody>
      </p:sp>
      <p:sp>
        <p:nvSpPr>
          <p:cNvPr id="10" name="Arc 23">
            <a:extLst>
              <a:ext uri="{FF2B5EF4-FFF2-40B4-BE49-F238E27FC236}">
                <a16:creationId xmlns:a16="http://schemas.microsoft.com/office/drawing/2014/main" id="{466A1EE0-7B6F-4513-961D-8BB383DE27FC}"/>
              </a:ext>
            </a:extLst>
          </p:cNvPr>
          <p:cNvSpPr>
            <a:spLocks noChangeAspect="1"/>
          </p:cNvSpPr>
          <p:nvPr>
            <p:custDataLst>
              <p:tags r:id="rId2"/>
            </p:custDataLst>
          </p:nvPr>
        </p:nvSpPr>
        <p:spPr bwMode="gray">
          <a:xfrm>
            <a:off x="2079655" y="3019629"/>
            <a:ext cx="6239162" cy="2812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EF0D3"/>
          </a:solidFill>
          <a:ln w="19050">
            <a:solidFill>
              <a:sysClr val="window" lastClr="FFFFFF"/>
            </a:solidFill>
            <a:round/>
            <a:headEnd/>
            <a:tailEnd/>
          </a:ln>
        </p:spPr>
        <p:txBody>
          <a:bodyPr wrap="none"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a:ln>
                <a:noFill/>
              </a:ln>
              <a:solidFill>
                <a:srgbClr val="000000"/>
              </a:solidFill>
              <a:effectLst/>
              <a:uLnTx/>
              <a:uFillTx/>
              <a:latin typeface="Calibri"/>
              <a:ea typeface="+mn-ea"/>
              <a:cs typeface="Arial" pitchFamily="34" charset="0"/>
            </a:endParaRPr>
          </a:p>
        </p:txBody>
      </p:sp>
      <p:sp>
        <p:nvSpPr>
          <p:cNvPr id="11" name="Arc 23">
            <a:extLst>
              <a:ext uri="{FF2B5EF4-FFF2-40B4-BE49-F238E27FC236}">
                <a16:creationId xmlns:a16="http://schemas.microsoft.com/office/drawing/2014/main" id="{E0AF6DA4-F63E-4C19-ACA1-FF98486950EA}"/>
              </a:ext>
            </a:extLst>
          </p:cNvPr>
          <p:cNvSpPr>
            <a:spLocks noChangeAspect="1"/>
          </p:cNvSpPr>
          <p:nvPr>
            <p:custDataLst>
              <p:tags r:id="rId3"/>
            </p:custDataLst>
          </p:nvPr>
        </p:nvSpPr>
        <p:spPr bwMode="gray">
          <a:xfrm>
            <a:off x="2079655" y="4434233"/>
            <a:ext cx="3839483" cy="14004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DDF0C9"/>
          </a:solidFill>
          <a:ln w="19050">
            <a:solidFill>
              <a:sysClr val="window" lastClr="FFFFFF"/>
            </a:solidFill>
            <a:round/>
            <a:headEnd/>
            <a:tailEnd/>
          </a:ln>
        </p:spPr>
        <p:txBody>
          <a:bodyPr wrap="none"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400" b="0" i="1" u="none" strike="noStrike" kern="0" cap="none" spc="0" normalizeH="0" baseline="0" noProof="0">
              <a:ln>
                <a:noFill/>
              </a:ln>
              <a:solidFill>
                <a:srgbClr val="000000"/>
              </a:solidFill>
              <a:effectLst/>
              <a:uLnTx/>
              <a:uFillTx/>
              <a:latin typeface="Calibri"/>
              <a:ea typeface="+mn-ea"/>
              <a:cs typeface="Arial" pitchFamily="34" charset="0"/>
            </a:endParaRPr>
          </a:p>
        </p:txBody>
      </p:sp>
      <p:cxnSp>
        <p:nvCxnSpPr>
          <p:cNvPr id="12" name="Straight Connector 11">
            <a:extLst>
              <a:ext uri="{FF2B5EF4-FFF2-40B4-BE49-F238E27FC236}">
                <a16:creationId xmlns:a16="http://schemas.microsoft.com/office/drawing/2014/main" id="{CEB85D6D-3F1F-4EEC-A262-5A572D8A732C}"/>
              </a:ext>
            </a:extLst>
          </p:cNvPr>
          <p:cNvCxnSpPr>
            <a:cxnSpLocks/>
          </p:cNvCxnSpPr>
          <p:nvPr/>
        </p:nvCxnSpPr>
        <p:spPr>
          <a:xfrm flipV="1">
            <a:off x="2079655" y="2276743"/>
            <a:ext cx="3767096" cy="35534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24BBC9-6978-4340-AFE9-09CDF150EA51}"/>
              </a:ext>
            </a:extLst>
          </p:cNvPr>
          <p:cNvCxnSpPr>
            <a:cxnSpLocks/>
          </p:cNvCxnSpPr>
          <p:nvPr/>
        </p:nvCxnSpPr>
        <p:spPr>
          <a:xfrm flipV="1">
            <a:off x="2079655" y="3595425"/>
            <a:ext cx="6865562" cy="22347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F8030F3-1649-4A1B-A7D8-3AD4ED275277}"/>
              </a:ext>
            </a:extLst>
          </p:cNvPr>
          <p:cNvSpPr/>
          <p:nvPr/>
        </p:nvSpPr>
        <p:spPr>
          <a:xfrm>
            <a:off x="3156932" y="1464978"/>
            <a:ext cx="1866318" cy="432303"/>
          </a:xfrm>
          <a:prstGeom prst="rect">
            <a:avLst/>
          </a:prstGeom>
          <a:solidFill>
            <a:schemeClr val="bg1"/>
          </a:solidFill>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717073">
                    <a:lumMod val="75000"/>
                  </a:srgbClr>
                </a:solidFill>
                <a:effectLst/>
                <a:uLnTx/>
                <a:uFillTx/>
                <a:latin typeface="Calibri"/>
                <a:ea typeface="+mn-ea"/>
                <a:cs typeface="+mn-cs"/>
              </a:rPr>
              <a:t>Riduzione incidentalità e tempi percorrenza</a:t>
            </a:r>
            <a:endParaRPr kumimoji="0" lang="en-US" sz="1400" b="0" i="0" u="none" strike="noStrike" kern="1200" cap="none" spc="0" normalizeH="0" baseline="0" noProof="0">
              <a:ln>
                <a:noFill/>
              </a:ln>
              <a:solidFill>
                <a:srgbClr val="717073">
                  <a:lumMod val="75000"/>
                </a:srgbClr>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4AAA393-AF0A-40B0-B6EA-22D4E66C4E2B}"/>
              </a:ext>
            </a:extLst>
          </p:cNvPr>
          <p:cNvSpPr/>
          <p:nvPr/>
        </p:nvSpPr>
        <p:spPr>
          <a:xfrm>
            <a:off x="1107660" y="2319860"/>
            <a:ext cx="735884" cy="196501"/>
          </a:xfrm>
          <a:prstGeom prst="rect">
            <a:avLst/>
          </a:prstGeom>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717073"/>
                </a:solidFill>
                <a:effectLst/>
                <a:uLnTx/>
                <a:uFillTx/>
                <a:latin typeface="Calibri"/>
                <a:ea typeface="+mn-ea"/>
                <a:cs typeface="+mn-cs"/>
              </a:rPr>
              <a:t>Utenti</a:t>
            </a:r>
            <a:endParaRPr kumimoji="0" lang="en-US" sz="1400" b="0" i="0" u="none" strike="noStrike" kern="1200" cap="none" spc="0" normalizeH="0" baseline="0" noProof="0">
              <a:ln>
                <a:noFill/>
              </a:ln>
              <a:solidFill>
                <a:srgbClr val="717073"/>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819793E7-28A9-4A81-9021-FBE01F1CC631}"/>
              </a:ext>
            </a:extLst>
          </p:cNvPr>
          <p:cNvSpPr/>
          <p:nvPr/>
        </p:nvSpPr>
        <p:spPr>
          <a:xfrm>
            <a:off x="1053076" y="3566112"/>
            <a:ext cx="845049" cy="393003"/>
          </a:xfrm>
          <a:prstGeom prst="rect">
            <a:avLst/>
          </a:prstGeom>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717073"/>
                </a:solidFill>
                <a:effectLst/>
                <a:uLnTx/>
                <a:uFillTx/>
                <a:latin typeface="Calibri"/>
                <a:ea typeface="+mn-ea"/>
                <a:cs typeface="+mn-cs"/>
              </a:rPr>
              <a:t>Road operator</a:t>
            </a:r>
            <a:endParaRPr kumimoji="0" lang="en-US" sz="1400" b="0" i="0" u="none" strike="noStrike" kern="1200" cap="none" spc="0" normalizeH="0" baseline="0" noProof="0">
              <a:ln>
                <a:noFill/>
              </a:ln>
              <a:solidFill>
                <a:srgbClr val="717073"/>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2F37338-0BED-4483-A29B-D0DD85C52E9D}"/>
              </a:ext>
            </a:extLst>
          </p:cNvPr>
          <p:cNvSpPr/>
          <p:nvPr/>
        </p:nvSpPr>
        <p:spPr>
          <a:xfrm>
            <a:off x="1101205" y="4930325"/>
            <a:ext cx="748790" cy="196501"/>
          </a:xfrm>
          <a:prstGeom prst="rect">
            <a:avLst/>
          </a:prstGeom>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717073"/>
                </a:solidFill>
                <a:effectLst/>
                <a:uLnTx/>
                <a:uFillTx/>
                <a:latin typeface="Calibri"/>
                <a:ea typeface="+mn-ea"/>
                <a:cs typeface="+mn-cs"/>
              </a:rPr>
              <a:t>Paese</a:t>
            </a:r>
            <a:endParaRPr kumimoji="0" lang="en-US" sz="1400" b="0" i="0" u="none" strike="noStrike" kern="1200" cap="none" spc="0" normalizeH="0" baseline="0" noProof="0">
              <a:ln>
                <a:noFill/>
              </a:ln>
              <a:solidFill>
                <a:srgbClr val="717073"/>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758859A1-5A1A-4A23-ADEE-54C3E0F5B991}"/>
              </a:ext>
            </a:extLst>
          </p:cNvPr>
          <p:cNvSpPr/>
          <p:nvPr/>
        </p:nvSpPr>
        <p:spPr>
          <a:xfrm>
            <a:off x="5223662" y="2795789"/>
            <a:ext cx="2321489" cy="4219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Guida connessa </a:t>
            </a:r>
            <a:r>
              <a:rPr kumimoji="0" lang="it-IT" sz="1100" b="0" i="1" u="none" strike="noStrike" kern="1200" cap="none" spc="0" normalizeH="0" baseline="0" noProof="0">
                <a:ln>
                  <a:noFill/>
                </a:ln>
                <a:solidFill>
                  <a:srgbClr val="000000"/>
                </a:solidFill>
                <a:effectLst/>
                <a:uLnTx/>
                <a:uFillTx/>
                <a:latin typeface="Calibri"/>
                <a:ea typeface="+mn-ea"/>
                <a:cs typeface="+mn-cs"/>
              </a:rPr>
              <a:t>ed </a:t>
            </a:r>
            <a:r>
              <a:rPr kumimoji="0" lang="it-IT" sz="1100" b="1" i="1" u="none" strike="noStrike" kern="1200" cap="none" spc="0" normalizeH="0" baseline="0" noProof="0">
                <a:ln>
                  <a:noFill/>
                </a:ln>
                <a:solidFill>
                  <a:srgbClr val="000000"/>
                </a:solidFill>
                <a:effectLst/>
                <a:uLnTx/>
                <a:uFillTx/>
                <a:latin typeface="Calibri"/>
                <a:ea typeface="+mn-ea"/>
                <a:cs typeface="+mn-cs"/>
              </a:rPr>
              <a:t>autonoma </a:t>
            </a:r>
            <a:r>
              <a:rPr kumimoji="0" lang="it-IT" sz="1100" b="0" i="1" u="none" strike="noStrike" kern="1200" cap="none" spc="0" normalizeH="0" baseline="0" noProof="0">
                <a:ln>
                  <a:noFill/>
                </a:ln>
                <a:solidFill>
                  <a:srgbClr val="000000"/>
                </a:solidFill>
                <a:effectLst/>
                <a:uLnTx/>
                <a:uFillTx/>
                <a:latin typeface="Calibri"/>
                <a:ea typeface="+mn-ea"/>
                <a:cs typeface="+mn-cs"/>
              </a:rPr>
              <a:t>abilitata da Road-Side Unit per servizi C-ITS UE</a:t>
            </a:r>
            <a:endParaRPr kumimoji="0" lang="en-US" sz="1100" b="0" i="1" u="none" strike="noStrike" kern="1200" cap="none" spc="0" normalizeH="0" baseline="0" noProof="0">
              <a:ln>
                <a:noFill/>
              </a:ln>
              <a:solidFill>
                <a:srgbClr val="000000"/>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902CF7CE-6CB0-4729-B29A-3E363D7B2AE4}"/>
              </a:ext>
            </a:extLst>
          </p:cNvPr>
          <p:cNvSpPr/>
          <p:nvPr/>
        </p:nvSpPr>
        <p:spPr>
          <a:xfrm>
            <a:off x="2485753" y="2070556"/>
            <a:ext cx="2928458" cy="4005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rgbClr val="000000"/>
                </a:solidFill>
                <a:effectLst/>
                <a:uLnTx/>
                <a:uFillTx/>
                <a:latin typeface="Calibri"/>
                <a:ea typeface="+mn-ea"/>
                <a:cs typeface="+mn-cs"/>
              </a:rPr>
              <a:t>Infomobilità ed assistenza alla guida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dirty="0">
                <a:ln>
                  <a:noFill/>
                </a:ln>
                <a:solidFill>
                  <a:srgbClr val="000000"/>
                </a:solidFill>
                <a:effectLst/>
                <a:uLnTx/>
                <a:uFillTx/>
                <a:latin typeface="Calibri"/>
                <a:ea typeface="+mn-ea"/>
                <a:cs typeface="+mn-cs"/>
              </a:rPr>
              <a:t>con l’App «Anas Smart Road»</a:t>
            </a:r>
            <a:endParaRPr kumimoji="0" lang="en-US" sz="1100" b="0" i="1" u="none" strike="noStrike" kern="1200" cap="none" spc="0" normalizeH="0" baseline="0" noProof="0" dirty="0">
              <a:ln>
                <a:noFill/>
              </a:ln>
              <a:solidFill>
                <a:srgbClr val="000000"/>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76EBCA32-8114-4C0E-8A10-D7AB174636B9}"/>
              </a:ext>
            </a:extLst>
          </p:cNvPr>
          <p:cNvSpPr/>
          <p:nvPr/>
        </p:nvSpPr>
        <p:spPr>
          <a:xfrm>
            <a:off x="4189487" y="2388885"/>
            <a:ext cx="2451945" cy="3614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err="1">
                <a:ln>
                  <a:noFill/>
                </a:ln>
                <a:solidFill>
                  <a:srgbClr val="000000"/>
                </a:solidFill>
                <a:effectLst/>
                <a:uLnTx/>
                <a:uFillTx/>
                <a:latin typeface="Calibri"/>
                <a:ea typeface="+mn-ea"/>
                <a:cs typeface="+mn-cs"/>
              </a:rPr>
              <a:t>Mobility</a:t>
            </a:r>
            <a:r>
              <a:rPr kumimoji="0" lang="it-IT" sz="1100" b="1" i="1" u="none" strike="noStrike" kern="1200" cap="none" spc="0" normalizeH="0" baseline="0" noProof="0">
                <a:ln>
                  <a:noFill/>
                </a:ln>
                <a:solidFill>
                  <a:srgbClr val="000000"/>
                </a:solidFill>
                <a:effectLst/>
                <a:uLnTx/>
                <a:uFillTx/>
                <a:latin typeface="Calibri"/>
                <a:ea typeface="+mn-ea"/>
                <a:cs typeface="+mn-cs"/>
              </a:rPr>
              <a:t> </a:t>
            </a:r>
            <a:r>
              <a:rPr kumimoji="0" lang="it-IT" sz="1100" b="1" i="1" u="none" strike="noStrike" kern="1200" cap="none" spc="0" normalizeH="0" baseline="0" noProof="0" err="1">
                <a:ln>
                  <a:noFill/>
                </a:ln>
                <a:solidFill>
                  <a:srgbClr val="000000"/>
                </a:solidFill>
                <a:effectLst/>
                <a:uLnTx/>
                <a:uFillTx/>
                <a:latin typeface="Calibri"/>
                <a:ea typeface="+mn-ea"/>
                <a:cs typeface="+mn-cs"/>
              </a:rPr>
              <a:t>as</a:t>
            </a:r>
            <a:r>
              <a:rPr kumimoji="0" lang="it-IT" sz="1100" b="1" i="1" u="none" strike="noStrike" kern="1200" cap="none" spc="0" normalizeH="0" baseline="0" noProof="0">
                <a:ln>
                  <a:noFill/>
                </a:ln>
                <a:solidFill>
                  <a:srgbClr val="000000"/>
                </a:solidFill>
                <a:effectLst/>
                <a:uLnTx/>
                <a:uFillTx/>
                <a:latin typeface="Calibri"/>
                <a:ea typeface="+mn-ea"/>
                <a:cs typeface="+mn-cs"/>
              </a:rPr>
              <a:t> a Service</a:t>
            </a:r>
            <a:r>
              <a:rPr kumimoji="0" lang="it-IT" sz="1100" b="0" i="1" u="none" strike="noStrike" kern="1200" cap="none" spc="0" normalizeH="0" baseline="0" noProof="0">
                <a:ln>
                  <a:noFill/>
                </a:ln>
                <a:solidFill>
                  <a:srgbClr val="000000"/>
                </a:solidFill>
                <a:effectLst/>
                <a:uLnTx/>
                <a:uFillTx/>
                <a:latin typeface="Calibri"/>
                <a:ea typeface="+mn-ea"/>
                <a:cs typeface="+mn-cs"/>
              </a:rPr>
              <a:t> grazie a dati e flussi informativi multimodali</a:t>
            </a:r>
            <a:endParaRPr kumimoji="0" lang="en-US" sz="1100" b="0" i="1" u="none" strike="noStrike" kern="1200" cap="none" spc="0" normalizeH="0" baseline="0" noProof="0">
              <a:ln>
                <a:noFill/>
              </a:ln>
              <a:solidFill>
                <a:srgbClr val="000000"/>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D8AB21CC-93C6-481A-806F-149FBB27FD28}"/>
              </a:ext>
            </a:extLst>
          </p:cNvPr>
          <p:cNvSpPr/>
          <p:nvPr/>
        </p:nvSpPr>
        <p:spPr>
          <a:xfrm>
            <a:off x="2284402" y="3227114"/>
            <a:ext cx="2001351" cy="3411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AID </a:t>
            </a:r>
            <a:r>
              <a:rPr kumimoji="0" lang="it-IT" sz="1100" b="1" i="1" u="none" strike="noStrike" kern="1200" cap="none" spc="0" normalizeH="0" baseline="0" noProof="0" err="1">
                <a:ln>
                  <a:noFill/>
                </a:ln>
                <a:solidFill>
                  <a:srgbClr val="000000"/>
                </a:solidFill>
                <a:effectLst/>
                <a:uLnTx/>
                <a:uFillTx/>
                <a:latin typeface="Calibri"/>
                <a:ea typeface="+mn-ea"/>
                <a:cs typeface="+mn-cs"/>
              </a:rPr>
              <a:t>Detection</a:t>
            </a:r>
            <a:r>
              <a:rPr kumimoji="0" lang="it-IT" sz="1100" b="1" i="1" u="none" strike="noStrike" kern="1200" cap="none" spc="0" normalizeH="0" baseline="0" noProof="0">
                <a:ln>
                  <a:noFill/>
                </a:ln>
                <a:solidFill>
                  <a:srgbClr val="000000"/>
                </a:solidFill>
                <a:effectLst/>
                <a:uLnTx/>
                <a:uFillTx/>
                <a:latin typeface="Calibri"/>
                <a:ea typeface="+mn-ea"/>
                <a:cs typeface="+mn-cs"/>
              </a:rPr>
              <a:t> </a:t>
            </a:r>
            <a:r>
              <a:rPr kumimoji="0" lang="it-IT" sz="1100" b="0" i="1" u="none" strike="noStrike" kern="1200" cap="none" spc="0" normalizeH="0" baseline="0" noProof="0">
                <a:ln>
                  <a:noFill/>
                </a:ln>
                <a:solidFill>
                  <a:srgbClr val="000000"/>
                </a:solidFill>
                <a:effectLst/>
                <a:uLnTx/>
                <a:uFillTx/>
                <a:latin typeface="Calibri"/>
                <a:ea typeface="+mn-ea"/>
                <a:cs typeface="+mn-cs"/>
              </a:rPr>
              <a:t>e</a:t>
            </a:r>
            <a:r>
              <a:rPr kumimoji="0" lang="it-IT" sz="1100" b="1" i="1" u="none" strike="noStrike" kern="1200" cap="none" spc="0" normalizeH="0" baseline="0" noProof="0">
                <a:ln>
                  <a:noFill/>
                </a:ln>
                <a:solidFill>
                  <a:srgbClr val="000000"/>
                </a:solidFill>
                <a:effectLst/>
                <a:uLnTx/>
                <a:uFillTx/>
                <a:latin typeface="Calibri"/>
                <a:ea typeface="+mn-ea"/>
                <a:cs typeface="+mn-cs"/>
              </a:rPr>
              <a:t> meteo</a:t>
            </a:r>
            <a:r>
              <a:rPr kumimoji="0" lang="it-IT" sz="1100" b="0" i="1" u="none" strike="noStrike" kern="1200" cap="none" spc="0" normalizeH="0" baseline="0" noProof="0">
                <a:ln>
                  <a:noFill/>
                </a:ln>
                <a:solidFill>
                  <a:srgbClr val="000000"/>
                </a:solidFill>
                <a:effectLst/>
                <a:uLnTx/>
                <a:uFillTx/>
                <a:latin typeface="Calibri"/>
                <a:ea typeface="+mn-ea"/>
                <a:cs typeface="+mn-cs"/>
              </a:rPr>
              <a:t> attraverso Smart Camera e rilevatori</a:t>
            </a:r>
          </a:p>
        </p:txBody>
      </p:sp>
      <p:sp>
        <p:nvSpPr>
          <p:cNvPr id="22" name="Rectangle: Rounded Corners 21">
            <a:extLst>
              <a:ext uri="{FF2B5EF4-FFF2-40B4-BE49-F238E27FC236}">
                <a16:creationId xmlns:a16="http://schemas.microsoft.com/office/drawing/2014/main" id="{17ADE939-6C6F-4D98-ADC7-9D46E33B778E}"/>
              </a:ext>
            </a:extLst>
          </p:cNvPr>
          <p:cNvSpPr/>
          <p:nvPr/>
        </p:nvSpPr>
        <p:spPr>
          <a:xfrm>
            <a:off x="4749337" y="3385548"/>
            <a:ext cx="3107283" cy="324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Monitoraggio</a:t>
            </a:r>
            <a:r>
              <a:rPr kumimoji="0" lang="it-IT" sz="1100" b="0" i="1" u="none" strike="noStrike" kern="1200" cap="none" spc="0" normalizeH="0" baseline="0" noProof="0">
                <a:ln>
                  <a:noFill/>
                </a:ln>
                <a:solidFill>
                  <a:srgbClr val="000000"/>
                </a:solidFill>
                <a:effectLst/>
                <a:uLnTx/>
                <a:uFillTx/>
                <a:latin typeface="Calibri"/>
                <a:ea typeface="+mn-ea"/>
                <a:cs typeface="+mn-cs"/>
              </a:rPr>
              <a:t> delle </a:t>
            </a:r>
            <a:r>
              <a:rPr kumimoji="0" lang="it-IT" sz="1100" b="1" i="1" u="none" strike="noStrike" kern="1200" cap="none" spc="0" normalizeH="0" baseline="0" noProof="0">
                <a:ln>
                  <a:noFill/>
                </a:ln>
                <a:solidFill>
                  <a:srgbClr val="000000"/>
                </a:solidFill>
                <a:effectLst/>
                <a:uLnTx/>
                <a:uFillTx/>
                <a:latin typeface="Calibri"/>
                <a:ea typeface="+mn-ea"/>
                <a:cs typeface="+mn-cs"/>
              </a:rPr>
              <a:t>infrastrutture</a:t>
            </a:r>
            <a:r>
              <a:rPr kumimoji="0" lang="it-IT" sz="1100" b="0" i="1" u="none" strike="noStrike" kern="1200" cap="none" spc="0" normalizeH="0" baseline="0" noProof="0">
                <a:ln>
                  <a:noFill/>
                </a:ln>
                <a:solidFill>
                  <a:srgbClr val="000000"/>
                </a:solidFill>
                <a:effectLst/>
                <a:uLnTx/>
                <a:uFillTx/>
                <a:latin typeface="Calibri"/>
                <a:ea typeface="+mn-ea"/>
                <a:cs typeface="+mn-cs"/>
              </a:rPr>
              <a:t>, </a:t>
            </a:r>
            <a:r>
              <a:rPr kumimoji="0" lang="it-IT" sz="1100" b="1" i="1" u="none" strike="noStrike" kern="1200" cap="none" spc="0" normalizeH="0" baseline="0" noProof="0">
                <a:ln>
                  <a:noFill/>
                </a:ln>
                <a:solidFill>
                  <a:srgbClr val="000000"/>
                </a:solidFill>
                <a:effectLst/>
                <a:uLnTx/>
                <a:uFillTx/>
                <a:latin typeface="Calibri"/>
                <a:ea typeface="+mn-ea"/>
                <a:cs typeface="+mn-cs"/>
              </a:rPr>
              <a:t>cantieri</a:t>
            </a:r>
            <a:r>
              <a:rPr kumimoji="0" lang="it-IT" sz="1100" b="0" i="1" u="none" strike="noStrike" kern="1200" cap="none" spc="0" normalizeH="0" baseline="0" noProof="0">
                <a:ln>
                  <a:noFill/>
                </a:ln>
                <a:solidFill>
                  <a:srgbClr val="000000"/>
                </a:solidFill>
                <a:effectLst/>
                <a:uLnTx/>
                <a:uFillTx/>
                <a:latin typeface="Calibri"/>
                <a:ea typeface="+mn-ea"/>
                <a:cs typeface="+mn-cs"/>
              </a:rPr>
              <a:t> e </a:t>
            </a:r>
            <a:r>
              <a:rPr kumimoji="0" lang="it-IT" sz="1100" b="1" i="1" u="none" strike="noStrike" kern="1200" cap="none" spc="0" normalizeH="0" baseline="0" noProof="0">
                <a:ln>
                  <a:noFill/>
                </a:ln>
                <a:solidFill>
                  <a:srgbClr val="000000"/>
                </a:solidFill>
                <a:effectLst/>
                <a:uLnTx/>
                <a:uFillTx/>
                <a:latin typeface="Calibri"/>
                <a:ea typeface="+mn-ea"/>
                <a:cs typeface="+mn-cs"/>
              </a:rPr>
              <a:t>fleet management </a:t>
            </a:r>
            <a:r>
              <a:rPr kumimoji="0" lang="it-IT" sz="1100" b="0" i="1" u="none" strike="noStrike" kern="1200" cap="none" spc="0" normalizeH="0" baseline="0" noProof="0">
                <a:ln>
                  <a:noFill/>
                </a:ln>
                <a:solidFill>
                  <a:srgbClr val="000000"/>
                </a:solidFill>
                <a:effectLst/>
                <a:uLnTx/>
                <a:uFillTx/>
                <a:latin typeface="Calibri"/>
                <a:ea typeface="+mn-ea"/>
                <a:cs typeface="+mn-cs"/>
              </a:rPr>
              <a:t>mediante IoT</a:t>
            </a:r>
          </a:p>
        </p:txBody>
      </p:sp>
      <p:sp>
        <p:nvSpPr>
          <p:cNvPr id="23" name="Rectangle: Rounded Corners 22">
            <a:extLst>
              <a:ext uri="{FF2B5EF4-FFF2-40B4-BE49-F238E27FC236}">
                <a16:creationId xmlns:a16="http://schemas.microsoft.com/office/drawing/2014/main" id="{6A06FACF-62F7-4D3A-A5F2-CA70F736382E}"/>
              </a:ext>
            </a:extLst>
          </p:cNvPr>
          <p:cNvSpPr/>
          <p:nvPr/>
        </p:nvSpPr>
        <p:spPr>
          <a:xfrm>
            <a:off x="3917358" y="4169319"/>
            <a:ext cx="5142421" cy="395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Telecontrollo</a:t>
            </a:r>
            <a:r>
              <a:rPr kumimoji="0" lang="it-IT" sz="1100" b="0" i="1" u="none" strike="noStrike" kern="1200" cap="none" spc="0" normalizeH="0" baseline="0" noProof="0">
                <a:ln>
                  <a:noFill/>
                </a:ln>
                <a:solidFill>
                  <a:srgbClr val="000000"/>
                </a:solidFill>
                <a:effectLst/>
                <a:uLnTx/>
                <a:uFillTx/>
                <a:latin typeface="Calibri"/>
                <a:ea typeface="+mn-ea"/>
                <a:cs typeface="+mn-cs"/>
              </a:rPr>
              <a:t>, </a:t>
            </a:r>
            <a:r>
              <a:rPr kumimoji="0" lang="it-IT" sz="1100" b="1" i="1" u="none" strike="noStrike" kern="1200" cap="none" spc="0" normalizeH="0" baseline="0" noProof="0" err="1">
                <a:ln>
                  <a:noFill/>
                </a:ln>
                <a:solidFill>
                  <a:srgbClr val="000000"/>
                </a:solidFill>
                <a:effectLst/>
                <a:uLnTx/>
                <a:uFillTx/>
                <a:latin typeface="Calibri"/>
                <a:ea typeface="+mn-ea"/>
                <a:cs typeface="+mn-cs"/>
              </a:rPr>
              <a:t>intervention</a:t>
            </a:r>
            <a:r>
              <a:rPr kumimoji="0" lang="it-IT" sz="1100" b="0" i="1" u="none" strike="noStrike" kern="1200" cap="none" spc="0" normalizeH="0" baseline="0" noProof="0">
                <a:ln>
                  <a:noFill/>
                </a:ln>
                <a:solidFill>
                  <a:srgbClr val="000000"/>
                </a:solidFill>
                <a:effectLst/>
                <a:uLnTx/>
                <a:uFillTx/>
                <a:latin typeface="Calibri"/>
                <a:ea typeface="+mn-ea"/>
                <a:cs typeface="+mn-cs"/>
              </a:rPr>
              <a:t> e </a:t>
            </a:r>
            <a:r>
              <a:rPr kumimoji="0" lang="it-IT" sz="1100" b="1" i="1" u="none" strike="noStrike" kern="1200" cap="none" spc="0" normalizeH="0" baseline="0" noProof="0">
                <a:ln>
                  <a:noFill/>
                </a:ln>
                <a:solidFill>
                  <a:srgbClr val="000000"/>
                </a:solidFill>
                <a:effectLst/>
                <a:uLnTx/>
                <a:uFillTx/>
                <a:latin typeface="Calibri"/>
                <a:ea typeface="+mn-ea"/>
                <a:cs typeface="+mn-cs"/>
              </a:rPr>
              <a:t>prevenzione di rischi </a:t>
            </a:r>
            <a:r>
              <a:rPr kumimoji="0" lang="it-IT" sz="1100" b="0" i="1" u="none" strike="noStrike" kern="1200" cap="none" spc="0" normalizeH="0" baseline="0" noProof="0">
                <a:ln>
                  <a:noFill/>
                </a:ln>
                <a:solidFill>
                  <a:srgbClr val="000000"/>
                </a:solidFill>
                <a:effectLst/>
                <a:uLnTx/>
                <a:uFillTx/>
                <a:latin typeface="Calibri"/>
                <a:ea typeface="+mn-ea"/>
                <a:cs typeface="+mn-cs"/>
              </a:rPr>
              <a:t>in galleria attraverso Smart Tunnel</a:t>
            </a:r>
          </a:p>
        </p:txBody>
      </p:sp>
      <p:sp>
        <p:nvSpPr>
          <p:cNvPr id="24" name="Rectangle: Rounded Corners 23">
            <a:extLst>
              <a:ext uri="{FF2B5EF4-FFF2-40B4-BE49-F238E27FC236}">
                <a16:creationId xmlns:a16="http://schemas.microsoft.com/office/drawing/2014/main" id="{5FDC576F-5B50-4A1C-8BF8-A8C454A605F2}"/>
              </a:ext>
            </a:extLst>
          </p:cNvPr>
          <p:cNvSpPr/>
          <p:nvPr/>
        </p:nvSpPr>
        <p:spPr>
          <a:xfrm>
            <a:off x="2173191" y="5482516"/>
            <a:ext cx="2010196" cy="352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Connettività ultra-veloce </a:t>
            </a:r>
            <a:r>
              <a:rPr kumimoji="0" lang="it-IT" sz="1100" b="0" i="1" u="none" strike="noStrike" kern="1200" cap="none" spc="0" normalizeH="0" baseline="0" noProof="0">
                <a:ln>
                  <a:noFill/>
                </a:ln>
                <a:solidFill>
                  <a:srgbClr val="000000"/>
                </a:solidFill>
                <a:effectLst/>
                <a:uLnTx/>
                <a:uFillTx/>
                <a:latin typeface="Calibri"/>
                <a:ea typeface="+mn-ea"/>
                <a:cs typeface="+mn-cs"/>
              </a:rPr>
              <a:t>attraverso Fibra ottica e 4G/5G</a:t>
            </a:r>
          </a:p>
        </p:txBody>
      </p:sp>
      <p:sp>
        <p:nvSpPr>
          <p:cNvPr id="25" name="Rectangle: Rounded Corners 24">
            <a:extLst>
              <a:ext uri="{FF2B5EF4-FFF2-40B4-BE49-F238E27FC236}">
                <a16:creationId xmlns:a16="http://schemas.microsoft.com/office/drawing/2014/main" id="{88B3852F-7B57-4391-9684-F2BC1AE63B89}"/>
              </a:ext>
            </a:extLst>
          </p:cNvPr>
          <p:cNvSpPr/>
          <p:nvPr/>
        </p:nvSpPr>
        <p:spPr>
          <a:xfrm>
            <a:off x="4339439" y="4487530"/>
            <a:ext cx="2700412" cy="474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Protezione </a:t>
            </a:r>
            <a:r>
              <a:rPr kumimoji="0" lang="it-IT" sz="1100" b="0" i="1" u="none" strike="noStrike" kern="1200" cap="none" spc="0" normalizeH="0" baseline="0" noProof="0">
                <a:ln>
                  <a:noFill/>
                </a:ln>
                <a:solidFill>
                  <a:srgbClr val="000000"/>
                </a:solidFill>
                <a:effectLst/>
                <a:uLnTx/>
                <a:uFillTx/>
                <a:latin typeface="Calibri"/>
                <a:ea typeface="+mn-ea"/>
                <a:cs typeface="+mn-cs"/>
              </a:rPr>
              <a:t>dei</a:t>
            </a:r>
            <a:r>
              <a:rPr kumimoji="0" lang="it-IT" sz="1100" b="1" i="1" u="none" strike="noStrike" kern="1200" cap="none" spc="0" normalizeH="0" baseline="0" noProof="0">
                <a:ln>
                  <a:noFill/>
                </a:ln>
                <a:solidFill>
                  <a:srgbClr val="000000"/>
                </a:solidFill>
                <a:effectLst/>
                <a:uLnTx/>
                <a:uFillTx/>
                <a:latin typeface="Calibri"/>
                <a:ea typeface="+mn-ea"/>
                <a:cs typeface="+mn-cs"/>
              </a:rPr>
              <a:t> flussi di informazione </a:t>
            </a:r>
            <a:r>
              <a:rPr kumimoji="0" lang="it-IT" sz="1100" b="0" i="1" u="none" strike="noStrike" kern="1200" cap="none" spc="0" normalizeH="0" baseline="0" noProof="0">
                <a:ln>
                  <a:noFill/>
                </a:ln>
                <a:solidFill>
                  <a:srgbClr val="000000"/>
                </a:solidFill>
                <a:effectLst/>
                <a:uLnTx/>
                <a:uFillTx/>
                <a:latin typeface="Calibri"/>
                <a:ea typeface="+mn-ea"/>
                <a:cs typeface="+mn-cs"/>
              </a:rPr>
              <a:t>grazie a Piattaforme di Cybersecurity</a:t>
            </a:r>
          </a:p>
        </p:txBody>
      </p:sp>
      <p:sp>
        <p:nvSpPr>
          <p:cNvPr id="26" name="Rectangle: Rounded Corners 25">
            <a:extLst>
              <a:ext uri="{FF2B5EF4-FFF2-40B4-BE49-F238E27FC236}">
                <a16:creationId xmlns:a16="http://schemas.microsoft.com/office/drawing/2014/main" id="{6DDE77E4-54FF-450E-8977-7BD958206F4C}"/>
              </a:ext>
            </a:extLst>
          </p:cNvPr>
          <p:cNvSpPr/>
          <p:nvPr/>
        </p:nvSpPr>
        <p:spPr>
          <a:xfrm>
            <a:off x="5395378" y="5029614"/>
            <a:ext cx="2448000" cy="426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Alimentazione verde </a:t>
            </a:r>
            <a:r>
              <a:rPr kumimoji="0" lang="it-IT" sz="1100" b="0" i="1" u="none" strike="noStrike" kern="1200" cap="none" spc="0" normalizeH="0" baseline="0" noProof="0">
                <a:ln>
                  <a:noFill/>
                </a:ln>
                <a:solidFill>
                  <a:srgbClr val="000000"/>
                </a:solidFill>
                <a:effectLst/>
                <a:uLnTx/>
                <a:uFillTx/>
                <a:latin typeface="Calibri"/>
                <a:ea typeface="+mn-ea"/>
                <a:cs typeface="+mn-cs"/>
              </a:rPr>
              <a:t>di impianti, smart buildings e facilities attraverso pannelli fotovoltaici</a:t>
            </a:r>
          </a:p>
        </p:txBody>
      </p:sp>
      <p:sp>
        <p:nvSpPr>
          <p:cNvPr id="27" name="TextBox 26">
            <a:extLst>
              <a:ext uri="{FF2B5EF4-FFF2-40B4-BE49-F238E27FC236}">
                <a16:creationId xmlns:a16="http://schemas.microsoft.com/office/drawing/2014/main" id="{0B1C3BA6-689A-4F3A-9A9F-E792897CDDCF}"/>
              </a:ext>
            </a:extLst>
          </p:cNvPr>
          <p:cNvSpPr txBox="1"/>
          <p:nvPr/>
        </p:nvSpPr>
        <p:spPr>
          <a:xfrm>
            <a:off x="8289365" y="4705661"/>
            <a:ext cx="2088000" cy="378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285750" indent="-285750">
              <a:buFont typeface="Wingdings" panose="05000000000000000000" pitchFamily="2" charset="2"/>
              <a:buChar char="ü"/>
              <a:defRPr sz="1600" b="1" i="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Ricarica </a:t>
            </a:r>
            <a:r>
              <a:rPr kumimoji="0" lang="it-IT" sz="1100" b="0" i="1" u="none" strike="noStrike" kern="1200" cap="none" spc="0" normalizeH="0" baseline="0" noProof="0">
                <a:ln>
                  <a:noFill/>
                </a:ln>
                <a:solidFill>
                  <a:srgbClr val="000000"/>
                </a:solidFill>
                <a:effectLst/>
                <a:uLnTx/>
                <a:uFillTx/>
                <a:latin typeface="Calibri"/>
                <a:ea typeface="+mn-ea"/>
                <a:cs typeface="+mn-cs"/>
              </a:rPr>
              <a:t>di </a:t>
            </a:r>
            <a:r>
              <a:rPr kumimoji="0" lang="it-IT" sz="1100" b="1" i="1" u="none" strike="noStrike" kern="1200" cap="none" spc="0" normalizeH="0" baseline="0" noProof="0">
                <a:ln>
                  <a:noFill/>
                </a:ln>
                <a:solidFill>
                  <a:srgbClr val="000000"/>
                </a:solidFill>
                <a:effectLst/>
                <a:uLnTx/>
                <a:uFillTx/>
                <a:latin typeface="Calibri"/>
                <a:ea typeface="+mn-ea"/>
                <a:cs typeface="+mn-cs"/>
              </a:rPr>
              <a:t>veicoli elettrici </a:t>
            </a:r>
            <a:r>
              <a:rPr kumimoji="0" lang="it-IT" sz="1100" b="0" i="1" u="none" strike="noStrike" kern="1200" cap="none" spc="0" normalizeH="0" baseline="0" noProof="0">
                <a:ln>
                  <a:noFill/>
                </a:ln>
                <a:solidFill>
                  <a:srgbClr val="000000"/>
                </a:solidFill>
                <a:effectLst/>
                <a:uLnTx/>
                <a:uFillTx/>
                <a:latin typeface="Calibri"/>
                <a:ea typeface="+mn-ea"/>
                <a:cs typeface="+mn-cs"/>
              </a:rPr>
              <a:t>attraverso colonnine ed asfalto ad induzione magnetica</a:t>
            </a:r>
            <a:endParaRPr kumimoji="0" lang="en-US" sz="1100" b="0" i="1" u="none" strike="noStrike" kern="1200" cap="none" spc="0" normalizeH="0" baseline="0" noProof="0">
              <a:ln>
                <a:noFill/>
              </a:ln>
              <a:solidFill>
                <a:srgbClr val="000000"/>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B5F151C3-4032-4084-A0C3-5BB19AD28A9C}"/>
              </a:ext>
            </a:extLst>
          </p:cNvPr>
          <p:cNvSpPr/>
          <p:nvPr/>
        </p:nvSpPr>
        <p:spPr>
          <a:xfrm>
            <a:off x="8202900" y="1795942"/>
            <a:ext cx="3158983" cy="196501"/>
          </a:xfrm>
          <a:prstGeom prst="rect">
            <a:avLst/>
          </a:prstGeom>
        </p:spPr>
        <p:txBody>
          <a:bodyPr wrap="square" lIns="0" tIns="0" rIns="0" bIns="0">
            <a:spAutoFit/>
          </a:bodyPr>
          <a:lstStyle/>
          <a:p>
            <a:pPr marL="0" marR="0" lvl="0" indent="0" algn="ctr" defTabSz="913686" rtl="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a:ln>
                  <a:noFill/>
                </a:ln>
                <a:solidFill>
                  <a:srgbClr val="004687"/>
                </a:solidFill>
                <a:effectLst/>
                <a:uLnTx/>
                <a:uFillTx/>
                <a:latin typeface="Calibri"/>
                <a:ea typeface="+mn-ea"/>
                <a:cs typeface="+mn-cs"/>
              </a:rPr>
              <a:t>Obiettivi Piano Industriale Anas</a:t>
            </a:r>
            <a:endParaRPr kumimoji="0" lang="en-US" sz="1400" b="0" i="1" u="none" strike="noStrike" kern="0" cap="none" spc="0" normalizeH="0" baseline="0" noProof="0">
              <a:ln>
                <a:noFill/>
              </a:ln>
              <a:solidFill>
                <a:srgbClr val="004687"/>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44D308E2-0EBB-42C5-8643-768D36288939}"/>
              </a:ext>
            </a:extLst>
          </p:cNvPr>
          <p:cNvSpPr/>
          <p:nvPr/>
        </p:nvSpPr>
        <p:spPr>
          <a:xfrm rot="16200000">
            <a:off x="-1064085" y="3647530"/>
            <a:ext cx="3682556" cy="215444"/>
          </a:xfrm>
          <a:prstGeom prst="rect">
            <a:avLst/>
          </a:prstGeom>
        </p:spPr>
        <p:txBody>
          <a:bodyPr wrap="square" lIns="0" tIns="0" rIns="0" bIns="0">
            <a:spAutoFit/>
          </a:bodyPr>
          <a:lstStyle/>
          <a:p>
            <a:pPr marL="0" marR="0" lvl="0" indent="0" algn="ctr" defTabSz="913686" rtl="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a:ln>
                  <a:noFill/>
                </a:ln>
                <a:solidFill>
                  <a:srgbClr val="004687"/>
                </a:solidFill>
                <a:effectLst/>
                <a:uLnTx/>
                <a:uFillTx/>
                <a:latin typeface="Calibri"/>
                <a:ea typeface="+mn-ea"/>
                <a:cs typeface="+mn-cs"/>
              </a:rPr>
              <a:t>Gli impatti</a:t>
            </a:r>
            <a:endParaRPr kumimoji="0" lang="en-US" sz="1400" b="0" i="1" u="none" strike="noStrike" kern="0" cap="none" spc="0" normalizeH="0" baseline="0" noProof="0">
              <a:ln>
                <a:noFill/>
              </a:ln>
              <a:solidFill>
                <a:srgbClr val="004687"/>
              </a:solidFill>
              <a:effectLst/>
              <a:uLnTx/>
              <a:uFillTx/>
              <a:latin typeface="Calibri"/>
              <a:ea typeface="+mn-ea"/>
              <a:cs typeface="+mn-cs"/>
            </a:endParaRPr>
          </a:p>
        </p:txBody>
      </p:sp>
      <p:sp>
        <p:nvSpPr>
          <p:cNvPr id="30" name="Oval 29">
            <a:extLst>
              <a:ext uri="{FF2B5EF4-FFF2-40B4-BE49-F238E27FC236}">
                <a16:creationId xmlns:a16="http://schemas.microsoft.com/office/drawing/2014/main" id="{FD8C1CB8-78A8-4BFD-A75B-CE1FCE471527}"/>
              </a:ext>
            </a:extLst>
          </p:cNvPr>
          <p:cNvSpPr/>
          <p:nvPr/>
        </p:nvSpPr>
        <p:spPr>
          <a:xfrm>
            <a:off x="2354958" y="2202241"/>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1" name="Oval 30">
            <a:extLst>
              <a:ext uri="{FF2B5EF4-FFF2-40B4-BE49-F238E27FC236}">
                <a16:creationId xmlns:a16="http://schemas.microsoft.com/office/drawing/2014/main" id="{4C93ADDA-A777-442A-A622-81B64215B99A}"/>
              </a:ext>
            </a:extLst>
          </p:cNvPr>
          <p:cNvSpPr/>
          <p:nvPr/>
        </p:nvSpPr>
        <p:spPr>
          <a:xfrm>
            <a:off x="4009049" y="2515175"/>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2" name="Oval 31">
            <a:extLst>
              <a:ext uri="{FF2B5EF4-FFF2-40B4-BE49-F238E27FC236}">
                <a16:creationId xmlns:a16="http://schemas.microsoft.com/office/drawing/2014/main" id="{C49B1A64-72A0-49BC-8C33-144A88D56A95}"/>
              </a:ext>
            </a:extLst>
          </p:cNvPr>
          <p:cNvSpPr/>
          <p:nvPr/>
        </p:nvSpPr>
        <p:spPr>
          <a:xfrm>
            <a:off x="2172088" y="3287502"/>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3" name="Oval 32">
            <a:extLst>
              <a:ext uri="{FF2B5EF4-FFF2-40B4-BE49-F238E27FC236}">
                <a16:creationId xmlns:a16="http://schemas.microsoft.com/office/drawing/2014/main" id="{D18B3669-4286-44E8-98AF-F07ADA1B38FA}"/>
              </a:ext>
            </a:extLst>
          </p:cNvPr>
          <p:cNvSpPr/>
          <p:nvPr/>
        </p:nvSpPr>
        <p:spPr>
          <a:xfrm>
            <a:off x="5117784" y="2891230"/>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4" name="Oval 33">
            <a:extLst>
              <a:ext uri="{FF2B5EF4-FFF2-40B4-BE49-F238E27FC236}">
                <a16:creationId xmlns:a16="http://schemas.microsoft.com/office/drawing/2014/main" id="{2B303943-D388-407F-96BE-99533E21F77B}"/>
              </a:ext>
            </a:extLst>
          </p:cNvPr>
          <p:cNvSpPr/>
          <p:nvPr/>
        </p:nvSpPr>
        <p:spPr>
          <a:xfrm>
            <a:off x="5259844" y="5039247"/>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5" name="Oval 34">
            <a:extLst>
              <a:ext uri="{FF2B5EF4-FFF2-40B4-BE49-F238E27FC236}">
                <a16:creationId xmlns:a16="http://schemas.microsoft.com/office/drawing/2014/main" id="{CE7CC6EA-C5A0-4146-8D9E-4ABFE442015D}"/>
              </a:ext>
            </a:extLst>
          </p:cNvPr>
          <p:cNvSpPr/>
          <p:nvPr/>
        </p:nvSpPr>
        <p:spPr>
          <a:xfrm>
            <a:off x="3722969" y="4297630"/>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6" name="Oval 35">
            <a:extLst>
              <a:ext uri="{FF2B5EF4-FFF2-40B4-BE49-F238E27FC236}">
                <a16:creationId xmlns:a16="http://schemas.microsoft.com/office/drawing/2014/main" id="{30242078-C4D4-41F9-B803-66A19A732EC1}"/>
              </a:ext>
            </a:extLst>
          </p:cNvPr>
          <p:cNvSpPr/>
          <p:nvPr/>
        </p:nvSpPr>
        <p:spPr>
          <a:xfrm>
            <a:off x="4607678" y="3385483"/>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7" name="Oval 36">
            <a:extLst>
              <a:ext uri="{FF2B5EF4-FFF2-40B4-BE49-F238E27FC236}">
                <a16:creationId xmlns:a16="http://schemas.microsoft.com/office/drawing/2014/main" id="{9E645541-2120-4BFB-A174-72A7EE881F97}"/>
              </a:ext>
            </a:extLst>
          </p:cNvPr>
          <p:cNvSpPr/>
          <p:nvPr/>
        </p:nvSpPr>
        <p:spPr>
          <a:xfrm>
            <a:off x="4188120" y="4634434"/>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8" name="Oval 37">
            <a:extLst>
              <a:ext uri="{FF2B5EF4-FFF2-40B4-BE49-F238E27FC236}">
                <a16:creationId xmlns:a16="http://schemas.microsoft.com/office/drawing/2014/main" id="{7F51BB1B-5043-446A-9758-E6382EFE986B}"/>
              </a:ext>
            </a:extLst>
          </p:cNvPr>
          <p:cNvSpPr/>
          <p:nvPr/>
        </p:nvSpPr>
        <p:spPr>
          <a:xfrm>
            <a:off x="2086733" y="5741898"/>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9" name="Oval 38">
            <a:extLst>
              <a:ext uri="{FF2B5EF4-FFF2-40B4-BE49-F238E27FC236}">
                <a16:creationId xmlns:a16="http://schemas.microsoft.com/office/drawing/2014/main" id="{E1F7A4C4-46C0-4AF9-90B1-4FFB2189134F}"/>
              </a:ext>
            </a:extLst>
          </p:cNvPr>
          <p:cNvSpPr/>
          <p:nvPr/>
        </p:nvSpPr>
        <p:spPr>
          <a:xfrm>
            <a:off x="7925904" y="4838518"/>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0" name="Rectangle: Rounded Corners 69">
            <a:extLst>
              <a:ext uri="{FF2B5EF4-FFF2-40B4-BE49-F238E27FC236}">
                <a16:creationId xmlns:a16="http://schemas.microsoft.com/office/drawing/2014/main" id="{3CD56DB2-5F83-4E73-8391-BEB6F8109E24}"/>
              </a:ext>
            </a:extLst>
          </p:cNvPr>
          <p:cNvSpPr/>
          <p:nvPr/>
        </p:nvSpPr>
        <p:spPr>
          <a:xfrm>
            <a:off x="2079655" y="5954503"/>
            <a:ext cx="8297709" cy="752011"/>
          </a:xfrm>
          <a:prstGeom prst="roundRect">
            <a:avLst/>
          </a:prstGeom>
          <a:solidFill>
            <a:schemeClr val="bg1"/>
          </a:solidFill>
          <a:ln w="12700">
            <a:solidFill>
              <a:srgbClr val="BAE18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it-IT" sz="1400" i="1">
                <a:solidFill>
                  <a:srgbClr val="000000"/>
                </a:solidFill>
                <a:latin typeface="Calibri"/>
              </a:rPr>
              <a:t>La Smart Road Anas </a:t>
            </a:r>
            <a:r>
              <a:rPr kumimoji="0" lang="it-IT" sz="1400" b="0" i="0" u="none" strike="noStrike" kern="1200" cap="none" spc="0" normalizeH="0" baseline="0" noProof="0">
                <a:ln>
                  <a:noFill/>
                </a:ln>
                <a:solidFill>
                  <a:srgbClr val="000000"/>
                </a:solidFill>
                <a:effectLst/>
                <a:uLnTx/>
                <a:uFillTx/>
                <a:latin typeface="Calibri"/>
                <a:ea typeface="+mn-ea"/>
                <a:cs typeface="+mn-cs"/>
              </a:rPr>
              <a:t>genera, coordina e bilancia un </a:t>
            </a:r>
            <a:r>
              <a:rPr kumimoji="0" lang="it-IT" sz="1400" b="1" i="0" u="none" strike="noStrike" kern="1200" cap="none" spc="0" normalizeH="0" baseline="0" noProof="0">
                <a:ln>
                  <a:noFill/>
                </a:ln>
                <a:solidFill>
                  <a:srgbClr val="000000"/>
                </a:solidFill>
                <a:effectLst/>
                <a:uLnTx/>
                <a:uFillTx/>
                <a:latin typeface="Calibri"/>
                <a:ea typeface="+mn-ea"/>
                <a:cs typeface="+mn-cs"/>
              </a:rPr>
              <a:t>ecosistema di flussi di informazione</a:t>
            </a:r>
            <a:r>
              <a:rPr kumimoji="0" lang="it-IT" sz="1400" b="0" i="0" u="none" strike="noStrike" kern="1200" cap="none" spc="0" normalizeH="0" baseline="0" noProof="0">
                <a:ln>
                  <a:noFill/>
                </a:ln>
                <a:solidFill>
                  <a:srgbClr val="000000"/>
                </a:solidFill>
                <a:effectLst/>
                <a:uLnTx/>
                <a:uFillTx/>
                <a:latin typeface="Calibri"/>
                <a:ea typeface="+mn-ea"/>
                <a:cs typeface="+mn-cs"/>
              </a:rPr>
              <a:t> il cui valore aggiunto per utenti, road operator e Paese rende necessario il </a:t>
            </a:r>
            <a:r>
              <a:rPr kumimoji="0" lang="it-IT" sz="1400" b="1" i="0" u="none" strike="noStrike" kern="1200" cap="none" spc="0" normalizeH="0" baseline="0" noProof="0">
                <a:ln>
                  <a:noFill/>
                </a:ln>
                <a:solidFill>
                  <a:srgbClr val="000000"/>
                </a:solidFill>
                <a:effectLst/>
                <a:uLnTx/>
                <a:uFillTx/>
                <a:latin typeface="Calibri"/>
                <a:ea typeface="+mn-ea"/>
                <a:cs typeface="+mn-cs"/>
              </a:rPr>
              <a:t>commitment dell’azienda </a:t>
            </a:r>
            <a:r>
              <a:rPr kumimoji="0" lang="it-IT" sz="1400" b="0" i="0" u="none" strike="noStrike" kern="1200" cap="none" spc="0" normalizeH="0" baseline="0" noProof="0">
                <a:ln>
                  <a:noFill/>
                </a:ln>
                <a:solidFill>
                  <a:srgbClr val="000000"/>
                </a:solidFill>
                <a:effectLst/>
                <a:uLnTx/>
                <a:uFillTx/>
                <a:latin typeface="Calibri"/>
                <a:ea typeface="+mn-ea"/>
                <a:cs typeface="+mn-cs"/>
              </a:rPr>
              <a:t>allo scopo di garantire </a:t>
            </a:r>
            <a:r>
              <a:rPr kumimoji="0" lang="it-IT" sz="1400" b="1" i="0" u="none" strike="noStrike" kern="1200" cap="none" spc="0" normalizeH="0" baseline="0" noProof="0">
                <a:ln>
                  <a:noFill/>
                </a:ln>
                <a:solidFill>
                  <a:srgbClr val="000000"/>
                </a:solidFill>
                <a:effectLst/>
                <a:uLnTx/>
                <a:uFillTx/>
                <a:latin typeface="Calibri"/>
                <a:ea typeface="+mn-ea"/>
                <a:cs typeface="+mn-cs"/>
              </a:rPr>
              <a:t>processi stabili e continui di qualità ed affidabilità del dato</a:t>
            </a:r>
            <a:endParaRPr kumimoji="0" lang="en-US" sz="1400" b="1" i="0" u="none" strike="noStrike" kern="1200" cap="none" spc="0" normalizeH="0" baseline="0" noProof="0">
              <a:ln>
                <a:noFill/>
              </a:ln>
              <a:solidFill>
                <a:srgbClr val="000000"/>
              </a:solidFill>
              <a:effectLst/>
              <a:uLnTx/>
              <a:uFillTx/>
              <a:latin typeface="Calibri"/>
              <a:ea typeface="+mn-ea"/>
              <a:cs typeface="+mn-cs"/>
            </a:endParaRPr>
          </a:p>
        </p:txBody>
      </p:sp>
      <p:sp>
        <p:nvSpPr>
          <p:cNvPr id="42" name="Arc 41">
            <a:extLst>
              <a:ext uri="{FF2B5EF4-FFF2-40B4-BE49-F238E27FC236}">
                <a16:creationId xmlns:a16="http://schemas.microsoft.com/office/drawing/2014/main" id="{D3D86E42-1203-4F8C-9F05-5AA7AFA53580}"/>
              </a:ext>
            </a:extLst>
          </p:cNvPr>
          <p:cNvSpPr/>
          <p:nvPr/>
        </p:nvSpPr>
        <p:spPr>
          <a:xfrm rot="2724337">
            <a:off x="6619455" y="3459264"/>
            <a:ext cx="4963290" cy="1322856"/>
          </a:xfrm>
          <a:prstGeom prst="arc">
            <a:avLst>
              <a:gd name="adj1" fmla="val 14907333"/>
              <a:gd name="adj2" fmla="val 21420639"/>
            </a:avLst>
          </a:prstGeom>
          <a:ln>
            <a:solidFill>
              <a:schemeClr val="bg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022A25C4-1520-4054-A615-FF2DC8A45FFE}"/>
              </a:ext>
            </a:extLst>
          </p:cNvPr>
          <p:cNvSpPr/>
          <p:nvPr/>
        </p:nvSpPr>
        <p:spPr>
          <a:xfrm>
            <a:off x="10062348" y="4026295"/>
            <a:ext cx="939992" cy="646331"/>
          </a:xfrm>
          <a:prstGeom prst="rect">
            <a:avLst/>
          </a:prstGeom>
          <a:solidFill>
            <a:schemeClr val="bg1"/>
          </a:solidFill>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717073">
                    <a:lumMod val="75000"/>
                  </a:srgbClr>
                </a:solidFill>
                <a:effectLst/>
                <a:uLnTx/>
                <a:uFillTx/>
                <a:latin typeface="Calibri"/>
                <a:ea typeface="+mn-ea"/>
                <a:cs typeface="+mn-cs"/>
              </a:rPr>
              <a:t>Incremento sostenibilità ambientale</a:t>
            </a:r>
            <a:endParaRPr kumimoji="0" lang="en-US" sz="1400" b="0" i="0" u="none" strike="noStrike" kern="1200" cap="none" spc="0" normalizeH="0" baseline="0" noProof="0">
              <a:ln>
                <a:noFill/>
              </a:ln>
              <a:solidFill>
                <a:srgbClr val="717073">
                  <a:lumMod val="75000"/>
                </a:srgbClr>
              </a:solidFill>
              <a:effectLst/>
              <a:uLnTx/>
              <a:uFillTx/>
              <a:latin typeface="Calibri"/>
              <a:ea typeface="+mn-ea"/>
              <a:cs typeface="+mn-cs"/>
            </a:endParaRPr>
          </a:p>
        </p:txBody>
      </p:sp>
      <p:sp>
        <p:nvSpPr>
          <p:cNvPr id="44" name="Rectangle: Rounded Corners 43">
            <a:extLst>
              <a:ext uri="{FF2B5EF4-FFF2-40B4-BE49-F238E27FC236}">
                <a16:creationId xmlns:a16="http://schemas.microsoft.com/office/drawing/2014/main" id="{D7D18088-3D2F-4A81-BFBD-9C3F41413128}"/>
              </a:ext>
            </a:extLst>
          </p:cNvPr>
          <p:cNvSpPr/>
          <p:nvPr/>
        </p:nvSpPr>
        <p:spPr>
          <a:xfrm>
            <a:off x="2256326" y="3800622"/>
            <a:ext cx="2001351" cy="3411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Videosorveglianza real time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H24 7/7</a:t>
            </a:r>
            <a:endParaRPr kumimoji="0" lang="it-IT" sz="1100" b="0" i="1" u="none" strike="noStrike" kern="1200" cap="none" spc="0" normalizeH="0" baseline="0" noProof="0">
              <a:ln>
                <a:noFill/>
              </a:ln>
              <a:solidFill>
                <a:srgbClr val="000000"/>
              </a:solidFill>
              <a:effectLst/>
              <a:uLnTx/>
              <a:uFillTx/>
              <a:latin typeface="Calibri"/>
              <a:ea typeface="+mn-ea"/>
              <a:cs typeface="+mn-cs"/>
            </a:endParaRPr>
          </a:p>
        </p:txBody>
      </p:sp>
      <p:sp>
        <p:nvSpPr>
          <p:cNvPr id="45" name="Oval 44">
            <a:extLst>
              <a:ext uri="{FF2B5EF4-FFF2-40B4-BE49-F238E27FC236}">
                <a16:creationId xmlns:a16="http://schemas.microsoft.com/office/drawing/2014/main" id="{BC20BCD9-2DD6-4429-A63F-F06AE2A0CA0A}"/>
              </a:ext>
            </a:extLst>
          </p:cNvPr>
          <p:cNvSpPr/>
          <p:nvPr/>
        </p:nvSpPr>
        <p:spPr>
          <a:xfrm>
            <a:off x="2144012" y="3861010"/>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6" name="Rectangle: Rounded Corners 45">
            <a:extLst>
              <a:ext uri="{FF2B5EF4-FFF2-40B4-BE49-F238E27FC236}">
                <a16:creationId xmlns:a16="http://schemas.microsoft.com/office/drawing/2014/main" id="{2B8ACCFB-26C7-40FE-98E2-36F8F475C120}"/>
              </a:ext>
            </a:extLst>
          </p:cNvPr>
          <p:cNvSpPr/>
          <p:nvPr/>
        </p:nvSpPr>
        <p:spPr>
          <a:xfrm>
            <a:off x="2229076" y="2620000"/>
            <a:ext cx="3233261" cy="4005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Sicurezza stradale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con l’introduzione del Sistema Sanzionatorio</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Vergilius Plus</a:t>
            </a:r>
          </a:p>
        </p:txBody>
      </p:sp>
      <p:sp>
        <p:nvSpPr>
          <p:cNvPr id="47" name="Oval 46">
            <a:extLst>
              <a:ext uri="{FF2B5EF4-FFF2-40B4-BE49-F238E27FC236}">
                <a16:creationId xmlns:a16="http://schemas.microsoft.com/office/drawing/2014/main" id="{96B56120-8021-4EC5-99B3-3A59FEADB0AB}"/>
              </a:ext>
            </a:extLst>
          </p:cNvPr>
          <p:cNvSpPr/>
          <p:nvPr/>
        </p:nvSpPr>
        <p:spPr>
          <a:xfrm>
            <a:off x="2158441" y="2787780"/>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8" name="Oval 47">
            <a:extLst>
              <a:ext uri="{FF2B5EF4-FFF2-40B4-BE49-F238E27FC236}">
                <a16:creationId xmlns:a16="http://schemas.microsoft.com/office/drawing/2014/main" id="{3FEAD6BC-8011-4145-B013-17428E8FD35E}"/>
              </a:ext>
            </a:extLst>
          </p:cNvPr>
          <p:cNvSpPr/>
          <p:nvPr/>
        </p:nvSpPr>
        <p:spPr>
          <a:xfrm>
            <a:off x="4224287" y="3740164"/>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9" name="Rectangle: Rounded Corners 48">
            <a:extLst>
              <a:ext uri="{FF2B5EF4-FFF2-40B4-BE49-F238E27FC236}">
                <a16:creationId xmlns:a16="http://schemas.microsoft.com/office/drawing/2014/main" id="{072BFD66-8588-4B38-B1D0-7D3B71FA8E96}"/>
              </a:ext>
            </a:extLst>
          </p:cNvPr>
          <p:cNvSpPr/>
          <p:nvPr/>
        </p:nvSpPr>
        <p:spPr>
          <a:xfrm>
            <a:off x="4346487" y="3780295"/>
            <a:ext cx="4075618" cy="1226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Tempestività di intervento </a:t>
            </a:r>
            <a:r>
              <a:rPr kumimoji="0" lang="it-IT" sz="1100" b="0" i="1" u="none" strike="noStrike" kern="1200" cap="none" spc="0" normalizeH="0" baseline="0" noProof="0">
                <a:ln>
                  <a:noFill/>
                </a:ln>
                <a:solidFill>
                  <a:srgbClr val="000000"/>
                </a:solidFill>
                <a:effectLst/>
                <a:uLnTx/>
                <a:uFillTx/>
                <a:latin typeface="Calibri"/>
                <a:ea typeface="+mn-ea"/>
                <a:cs typeface="+mn-cs"/>
              </a:rPr>
              <a:t>da parte degli operatori Sale Operative</a:t>
            </a:r>
          </a:p>
        </p:txBody>
      </p:sp>
      <p:sp>
        <p:nvSpPr>
          <p:cNvPr id="50" name="Oval 49">
            <a:extLst>
              <a:ext uri="{FF2B5EF4-FFF2-40B4-BE49-F238E27FC236}">
                <a16:creationId xmlns:a16="http://schemas.microsoft.com/office/drawing/2014/main" id="{3B6B1053-A2C2-4A1A-97F8-0D2253770C0D}"/>
              </a:ext>
            </a:extLst>
          </p:cNvPr>
          <p:cNvSpPr/>
          <p:nvPr/>
        </p:nvSpPr>
        <p:spPr>
          <a:xfrm>
            <a:off x="4015735" y="3916625"/>
            <a:ext cx="93536" cy="9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51" name="Rectangle: Rounded Corners 50">
            <a:extLst>
              <a:ext uri="{FF2B5EF4-FFF2-40B4-BE49-F238E27FC236}">
                <a16:creationId xmlns:a16="http://schemas.microsoft.com/office/drawing/2014/main" id="{3A8A3D1C-BB07-4470-828F-6793E670F731}"/>
              </a:ext>
            </a:extLst>
          </p:cNvPr>
          <p:cNvSpPr/>
          <p:nvPr/>
        </p:nvSpPr>
        <p:spPr>
          <a:xfrm>
            <a:off x="4041679" y="3932692"/>
            <a:ext cx="4091665" cy="2830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Attivazione automatica scenari di emergenza e viabilità</a:t>
            </a:r>
            <a:endParaRPr kumimoji="0" lang="it-IT" sz="1100" b="0" i="1" u="none" strike="noStrike" kern="1200" cap="none" spc="0" normalizeH="0" baseline="0" noProof="0">
              <a:ln>
                <a:noFill/>
              </a:ln>
              <a:solidFill>
                <a:srgbClr val="000000"/>
              </a:solidFill>
              <a:effectLst/>
              <a:uLnTx/>
              <a:uFillTx/>
              <a:latin typeface="Calibri"/>
              <a:ea typeface="+mn-ea"/>
              <a:cs typeface="+mn-cs"/>
            </a:endParaRPr>
          </a:p>
        </p:txBody>
      </p:sp>
      <p:sp>
        <p:nvSpPr>
          <p:cNvPr id="2" name="Arc 41">
            <a:extLst>
              <a:ext uri="{FF2B5EF4-FFF2-40B4-BE49-F238E27FC236}">
                <a16:creationId xmlns:a16="http://schemas.microsoft.com/office/drawing/2014/main" id="{67CB77FF-9192-D018-8060-25EAC91D6513}"/>
              </a:ext>
            </a:extLst>
          </p:cNvPr>
          <p:cNvSpPr/>
          <p:nvPr/>
        </p:nvSpPr>
        <p:spPr>
          <a:xfrm rot="992820">
            <a:off x="3269798" y="2001404"/>
            <a:ext cx="6102598" cy="1163387"/>
          </a:xfrm>
          <a:prstGeom prst="arc">
            <a:avLst>
              <a:gd name="adj1" fmla="val 14907333"/>
              <a:gd name="adj2" fmla="val 21420639"/>
            </a:avLst>
          </a:prstGeom>
          <a:ln>
            <a:solidFill>
              <a:schemeClr val="bg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AC67CA8-DE59-4A58-9359-958A89850C8C}"/>
              </a:ext>
            </a:extLst>
          </p:cNvPr>
          <p:cNvSpPr/>
          <p:nvPr/>
        </p:nvSpPr>
        <p:spPr>
          <a:xfrm>
            <a:off x="7460359" y="2357728"/>
            <a:ext cx="1108710" cy="432303"/>
          </a:xfrm>
          <a:prstGeom prst="rect">
            <a:avLst/>
          </a:prstGeom>
          <a:solidFill>
            <a:schemeClr val="bg1"/>
          </a:solidFill>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717073">
                    <a:lumMod val="75000"/>
                  </a:srgbClr>
                </a:solidFill>
                <a:effectLst/>
                <a:uLnTx/>
                <a:uFillTx/>
                <a:latin typeface="Calibri"/>
                <a:ea typeface="+mn-ea"/>
                <a:cs typeface="+mn-cs"/>
              </a:rPr>
              <a:t>Ottimizzazione </a:t>
            </a:r>
            <a:r>
              <a:rPr kumimoji="0" lang="it-IT" sz="1400" b="0" i="0" u="none" strike="noStrike" kern="1200" cap="none" spc="0" normalizeH="0" baseline="0" noProof="0" dirty="0" err="1">
                <a:ln>
                  <a:noFill/>
                </a:ln>
                <a:solidFill>
                  <a:srgbClr val="717073">
                    <a:lumMod val="75000"/>
                  </a:srgbClr>
                </a:solidFill>
                <a:effectLst/>
                <a:uLnTx/>
                <a:uFillTx/>
                <a:latin typeface="Calibri"/>
                <a:ea typeface="+mn-ea"/>
                <a:cs typeface="+mn-cs"/>
              </a:rPr>
              <a:t>operations</a:t>
            </a:r>
            <a:endParaRPr kumimoji="0" lang="en-US" sz="1400" b="0" i="0" u="none" strike="noStrike" kern="1200" cap="none" spc="0" normalizeH="0" baseline="0" noProof="0" dirty="0">
              <a:ln>
                <a:noFill/>
              </a:ln>
              <a:solidFill>
                <a:srgbClr val="717073">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3768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4615" y="186410"/>
            <a:ext cx="11176620" cy="478047"/>
          </a:xfrm>
        </p:spPr>
        <p:txBody>
          <a:bodyPr/>
          <a:lstStyle/>
          <a:p>
            <a:r>
              <a:rPr lang="it-IT" altLang="it-IT" dirty="0"/>
              <a:t>RETE ANAS NELLA REGIONE SICILIA</a:t>
            </a:r>
            <a:endParaRPr lang="it-IT" sz="3200" dirty="0"/>
          </a:p>
        </p:txBody>
      </p:sp>
      <p:cxnSp>
        <p:nvCxnSpPr>
          <p:cNvPr id="60" name="Connettore diritto 16"/>
          <p:cNvCxnSpPr/>
          <p:nvPr/>
        </p:nvCxnSpPr>
        <p:spPr>
          <a:xfrm flipV="1">
            <a:off x="356091" y="850208"/>
            <a:ext cx="11165144" cy="26286"/>
          </a:xfrm>
          <a:prstGeom prst="line">
            <a:avLst/>
          </a:prstGeom>
          <a:noFill/>
          <a:ln w="19050">
            <a:solidFill>
              <a:schemeClr val="accent1"/>
            </a:solidFill>
            <a:miter lim="800000"/>
            <a:headEnd type="oval"/>
            <a:tailEnd type="oval"/>
          </a:ln>
          <a:effectLst/>
        </p:spPr>
        <p:style>
          <a:lnRef idx="1">
            <a:schemeClr val="accent1"/>
          </a:lnRef>
          <a:fillRef idx="3">
            <a:schemeClr val="accent1"/>
          </a:fillRef>
          <a:effectRef idx="2">
            <a:schemeClr val="accent1"/>
          </a:effectRef>
          <a:fontRef idx="minor">
            <a:schemeClr val="lt1"/>
          </a:fontRef>
        </p:style>
      </p:cxnSp>
      <p:sp>
        <p:nvSpPr>
          <p:cNvPr id="112" name="Rettangolo con angoli arrotondati 8">
            <a:extLst>
              <a:ext uri="{FF2B5EF4-FFF2-40B4-BE49-F238E27FC236}">
                <a16:creationId xmlns:a16="http://schemas.microsoft.com/office/drawing/2014/main" id="{8872341F-D6A9-475F-A3AC-B23DBD27C84F}"/>
              </a:ext>
            </a:extLst>
          </p:cNvPr>
          <p:cNvSpPr/>
          <p:nvPr/>
        </p:nvSpPr>
        <p:spPr>
          <a:xfrm>
            <a:off x="8048445" y="2408327"/>
            <a:ext cx="3536012" cy="1085987"/>
          </a:xfrm>
          <a:prstGeom prst="roundRect">
            <a:avLst/>
          </a:prstGeom>
          <a:noFill/>
          <a:ln w="28575">
            <a:solidFill>
              <a:srgbClr val="DC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rgbClr val="C00000"/>
              </a:solidFill>
            </a:endParaRPr>
          </a:p>
          <a:p>
            <a:pPr algn="ctr"/>
            <a:r>
              <a:rPr lang="it-IT" sz="2000" b="1" dirty="0">
                <a:solidFill>
                  <a:srgbClr val="C00000"/>
                </a:solidFill>
              </a:rPr>
              <a:t>STRADE STATALI</a:t>
            </a:r>
          </a:p>
          <a:p>
            <a:pPr algn="ctr"/>
            <a:r>
              <a:rPr lang="it-IT" sz="2000" b="1" dirty="0">
                <a:solidFill>
                  <a:srgbClr val="000000"/>
                </a:solidFill>
              </a:rPr>
              <a:t>3.485 KM</a:t>
            </a:r>
          </a:p>
          <a:p>
            <a:pPr algn="ctr"/>
            <a:endParaRPr lang="it-IT" sz="1600" b="1" dirty="0">
              <a:solidFill>
                <a:srgbClr val="C00000"/>
              </a:solidFill>
            </a:endParaRPr>
          </a:p>
        </p:txBody>
      </p:sp>
      <p:sp>
        <p:nvSpPr>
          <p:cNvPr id="113" name="Rettangolo con angoli arrotondati 25">
            <a:extLst>
              <a:ext uri="{FF2B5EF4-FFF2-40B4-BE49-F238E27FC236}">
                <a16:creationId xmlns:a16="http://schemas.microsoft.com/office/drawing/2014/main" id="{C39253C8-41F3-462E-9B4C-2AB58C661641}"/>
              </a:ext>
            </a:extLst>
          </p:cNvPr>
          <p:cNvSpPr/>
          <p:nvPr/>
        </p:nvSpPr>
        <p:spPr>
          <a:xfrm>
            <a:off x="8048445" y="1135949"/>
            <a:ext cx="3536013" cy="1105164"/>
          </a:xfrm>
          <a:prstGeom prst="roundRect">
            <a:avLst/>
          </a:prstGeom>
          <a:noFill/>
          <a:ln w="28575">
            <a:solidFill>
              <a:srgbClr val="DC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C00000"/>
                </a:solidFill>
              </a:rPr>
              <a:t>AUTOSTRADE E RACCORDI AUTOSTRADALI:</a:t>
            </a:r>
          </a:p>
          <a:p>
            <a:pPr algn="ctr"/>
            <a:r>
              <a:rPr lang="it-IT" sz="2000" b="1" dirty="0">
                <a:solidFill>
                  <a:srgbClr val="000000"/>
                </a:solidFill>
              </a:rPr>
              <a:t>433 KM </a:t>
            </a:r>
          </a:p>
        </p:txBody>
      </p:sp>
      <p:pic>
        <p:nvPicPr>
          <p:cNvPr id="35" name="Immagin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59" y="1254451"/>
            <a:ext cx="6754190" cy="4594257"/>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2559455131"/>
              </p:ext>
            </p:extLst>
          </p:nvPr>
        </p:nvGraphicFramePr>
        <p:xfrm>
          <a:off x="7263442" y="4494362"/>
          <a:ext cx="4257793" cy="1481703"/>
        </p:xfrm>
        <a:graphic>
          <a:graphicData uri="http://schemas.openxmlformats.org/drawingml/2006/table">
            <a:tbl>
              <a:tblPr/>
              <a:tblGrid>
                <a:gridCol w="1428247">
                  <a:extLst>
                    <a:ext uri="{9D8B030D-6E8A-4147-A177-3AD203B41FA5}">
                      <a16:colId xmlns:a16="http://schemas.microsoft.com/office/drawing/2014/main" val="20000"/>
                    </a:ext>
                  </a:extLst>
                </a:gridCol>
                <a:gridCol w="835390">
                  <a:extLst>
                    <a:ext uri="{9D8B030D-6E8A-4147-A177-3AD203B41FA5}">
                      <a16:colId xmlns:a16="http://schemas.microsoft.com/office/drawing/2014/main" val="20001"/>
                    </a:ext>
                  </a:extLst>
                </a:gridCol>
                <a:gridCol w="1131818">
                  <a:extLst>
                    <a:ext uri="{9D8B030D-6E8A-4147-A177-3AD203B41FA5}">
                      <a16:colId xmlns:a16="http://schemas.microsoft.com/office/drawing/2014/main" val="20002"/>
                    </a:ext>
                  </a:extLst>
                </a:gridCol>
                <a:gridCol w="862338">
                  <a:extLst>
                    <a:ext uri="{9D8B030D-6E8A-4147-A177-3AD203B41FA5}">
                      <a16:colId xmlns:a16="http://schemas.microsoft.com/office/drawing/2014/main" val="20003"/>
                    </a:ext>
                  </a:extLst>
                </a:gridCol>
              </a:tblGrid>
              <a:tr h="613635">
                <a:tc>
                  <a:txBody>
                    <a:bodyPr/>
                    <a:lstStyle/>
                    <a:p>
                      <a:pPr algn="l" fontAlgn="ctr"/>
                      <a:r>
                        <a:rPr lang="it-IT" sz="1000" b="0" i="0" u="none" strike="noStrike">
                          <a:solidFill>
                            <a:srgbClr val="002060"/>
                          </a:solidFill>
                          <a:effectLst/>
                          <a:latin typeface="Yu Gothic" panose="020B0400000000000000" pitchFamily="34" charset="-128"/>
                          <a:ea typeface="Yu Gothic" panose="020B0400000000000000" pitchFamily="34" charset="-128"/>
                        </a:rPr>
                        <a:t>Area Gestione Rete</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Strade Statali</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Autostrade e Raccordi Autostradali</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TOTALE</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10000"/>
                  </a:ext>
                </a:extLst>
              </a:tr>
              <a:tr h="217017">
                <a:tc>
                  <a:txBody>
                    <a:bodyPr/>
                    <a:lstStyle/>
                    <a:p>
                      <a:pPr algn="l" fontAlgn="ctr"/>
                      <a:r>
                        <a:rPr lang="it-IT" sz="1000" b="0" i="0" u="none" strike="noStrike">
                          <a:solidFill>
                            <a:srgbClr val="002060"/>
                          </a:solidFill>
                          <a:effectLst/>
                          <a:latin typeface="Yu Gothic" panose="020B0400000000000000" pitchFamily="34" charset="-128"/>
                          <a:ea typeface="Yu Gothic" panose="020B0400000000000000" pitchFamily="34" charset="-128"/>
                        </a:rPr>
                        <a:t>PALERMO</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2.144</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0</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2.144</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217017">
                <a:tc>
                  <a:txBody>
                    <a:bodyPr/>
                    <a:lstStyle/>
                    <a:p>
                      <a:pPr algn="l" fontAlgn="ctr"/>
                      <a:r>
                        <a:rPr lang="it-IT" sz="1000" b="0" i="0" u="none" strike="noStrike">
                          <a:solidFill>
                            <a:srgbClr val="002060"/>
                          </a:solidFill>
                          <a:effectLst/>
                          <a:latin typeface="Yu Gothic" panose="020B0400000000000000" pitchFamily="34" charset="-128"/>
                          <a:ea typeface="Yu Gothic" panose="020B0400000000000000" pitchFamily="34" charset="-128"/>
                        </a:rPr>
                        <a:t>AUTOSTRADE</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0</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380</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380</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17017">
                <a:tc>
                  <a:txBody>
                    <a:bodyPr/>
                    <a:lstStyle/>
                    <a:p>
                      <a:pPr algn="l" fontAlgn="ctr"/>
                      <a:r>
                        <a:rPr lang="it-IT" sz="1000" b="0" i="0" u="none" strike="noStrike">
                          <a:solidFill>
                            <a:srgbClr val="002060"/>
                          </a:solidFill>
                          <a:effectLst/>
                          <a:latin typeface="Yu Gothic" panose="020B0400000000000000" pitchFamily="34" charset="-128"/>
                          <a:ea typeface="Yu Gothic" panose="020B0400000000000000" pitchFamily="34" charset="-128"/>
                        </a:rPr>
                        <a:t>CATANIA</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1.341</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53</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tc>
                  <a:txBody>
                    <a:bodyPr/>
                    <a:lstStyle/>
                    <a:p>
                      <a:pPr algn="ctr" fontAlgn="ctr"/>
                      <a:r>
                        <a:rPr lang="it-IT" sz="1000" b="0" i="0" u="none" strike="noStrike">
                          <a:solidFill>
                            <a:srgbClr val="002060"/>
                          </a:solidFill>
                          <a:effectLst/>
                          <a:latin typeface="Yu Gothic" panose="020B0400000000000000" pitchFamily="34" charset="-128"/>
                          <a:ea typeface="Yu Gothic" panose="020B0400000000000000" pitchFamily="34" charset="-128"/>
                        </a:rPr>
                        <a:t>1.393</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7017">
                <a:tc>
                  <a:txBody>
                    <a:bodyPr/>
                    <a:lstStyle/>
                    <a:p>
                      <a:pPr algn="l" fontAlgn="ctr"/>
                      <a:r>
                        <a:rPr lang="it-IT" sz="1000" b="1" i="0" u="none" strike="noStrike">
                          <a:solidFill>
                            <a:srgbClr val="002060"/>
                          </a:solidFill>
                          <a:effectLst/>
                          <a:latin typeface="Yu Gothic" panose="020B0400000000000000" pitchFamily="34" charset="-128"/>
                          <a:ea typeface="Yu Gothic" panose="020B0400000000000000" pitchFamily="34" charset="-128"/>
                        </a:rPr>
                        <a:t>SICILIA</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2F2F2"/>
                    </a:solidFill>
                  </a:tcPr>
                </a:tc>
                <a:tc>
                  <a:txBody>
                    <a:bodyPr/>
                    <a:lstStyle/>
                    <a:p>
                      <a:pPr algn="ctr" fontAlgn="ctr"/>
                      <a:r>
                        <a:rPr lang="it-IT" sz="1000" b="1" i="0" u="none" strike="noStrike">
                          <a:solidFill>
                            <a:srgbClr val="002060"/>
                          </a:solidFill>
                          <a:effectLst/>
                          <a:latin typeface="Yu Gothic" panose="020B0400000000000000" pitchFamily="34" charset="-128"/>
                          <a:ea typeface="Yu Gothic" panose="020B0400000000000000" pitchFamily="34" charset="-128"/>
                        </a:rPr>
                        <a:t>3.485</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2F2F2"/>
                    </a:solidFill>
                  </a:tcPr>
                </a:tc>
                <a:tc>
                  <a:txBody>
                    <a:bodyPr/>
                    <a:lstStyle/>
                    <a:p>
                      <a:pPr algn="ctr" fontAlgn="ctr"/>
                      <a:r>
                        <a:rPr lang="it-IT" sz="1000" b="1" i="0" u="none" strike="noStrike">
                          <a:solidFill>
                            <a:srgbClr val="002060"/>
                          </a:solidFill>
                          <a:effectLst/>
                          <a:latin typeface="Yu Gothic" panose="020B0400000000000000" pitchFamily="34" charset="-128"/>
                          <a:ea typeface="Yu Gothic" panose="020B0400000000000000" pitchFamily="34" charset="-128"/>
                        </a:rPr>
                        <a:t>433</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2F2F2"/>
                    </a:solidFill>
                  </a:tcPr>
                </a:tc>
                <a:tc>
                  <a:txBody>
                    <a:bodyPr/>
                    <a:lstStyle/>
                    <a:p>
                      <a:pPr algn="ctr" fontAlgn="ctr"/>
                      <a:r>
                        <a:rPr lang="it-IT" sz="1000" b="1" i="0" u="none" strike="noStrike" dirty="0">
                          <a:solidFill>
                            <a:srgbClr val="002060"/>
                          </a:solidFill>
                          <a:effectLst/>
                          <a:latin typeface="Yu Gothic" panose="020B0400000000000000" pitchFamily="34" charset="-128"/>
                          <a:ea typeface="Yu Gothic" panose="020B0400000000000000" pitchFamily="34" charset="-128"/>
                        </a:rPr>
                        <a:t>3.918</a:t>
                      </a:r>
                    </a:p>
                  </a:txBody>
                  <a:tcPr marL="7620" marR="7620" marT="762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F2F2F2"/>
                    </a:solidFill>
                  </a:tcPr>
                </a:tc>
                <a:extLst>
                  <a:ext uri="{0D108BD9-81ED-4DB2-BD59-A6C34878D82A}">
                    <a16:rowId xmlns:a16="http://schemas.microsoft.com/office/drawing/2014/main" val="10004"/>
                  </a:ext>
                </a:extLst>
              </a:tr>
            </a:tbl>
          </a:graphicData>
        </a:graphic>
      </p:graphicFrame>
      <p:sp>
        <p:nvSpPr>
          <p:cNvPr id="37" name="Shape 455"/>
          <p:cNvSpPr/>
          <p:nvPr/>
        </p:nvSpPr>
        <p:spPr>
          <a:xfrm>
            <a:off x="6740035" y="1733516"/>
            <a:ext cx="1223145" cy="1108432"/>
          </a:xfrm>
          <a:prstGeom prst="ellipse">
            <a:avLst/>
          </a:prstGeom>
          <a:solidFill>
            <a:srgbClr val="DC002E"/>
          </a:solidFill>
          <a:ln w="57150" cap="flat">
            <a:solidFill>
              <a:srgbClr val="FFFFFF"/>
            </a:solidFill>
            <a:prstDash val="solid"/>
            <a:miter lim="400000"/>
          </a:ln>
          <a:effectLst>
            <a:outerShdw blurRad="50800" dist="38100" dir="2700000" algn="tl" rotWithShape="0">
              <a:prstClr val="black">
                <a:alpha val="40000"/>
              </a:prstClr>
            </a:outerShdw>
          </a:effectLst>
        </p:spPr>
        <p:txBody>
          <a:bodyPr wrap="square" lIns="0" tIns="162000" rIns="0" bIns="0" numCol="1"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2200"/>
              </a:lnSpc>
              <a:defRPr sz="3000" b="1">
                <a:solidFill>
                  <a:srgbClr val="1C4598"/>
                </a:solidFill>
                <a:latin typeface="Arial"/>
                <a:ea typeface="Arial"/>
                <a:cs typeface="Arial"/>
                <a:sym typeface="Arial"/>
              </a:defRPr>
            </a:pPr>
            <a:r>
              <a:rPr lang="it-IT" sz="2300" b="1" spc="180" dirty="0">
                <a:solidFill>
                  <a:srgbClr val="FFFFFF"/>
                </a:solidFill>
                <a:latin typeface="Arial"/>
                <a:ea typeface="Arial"/>
                <a:cs typeface="Arial"/>
                <a:sym typeface="Arial"/>
              </a:rPr>
              <a:t>3.918</a:t>
            </a:r>
          </a:p>
          <a:p>
            <a:pPr algn="ctr">
              <a:lnSpc>
                <a:spcPts val="2200"/>
              </a:lnSpc>
              <a:defRPr sz="3000" b="1">
                <a:solidFill>
                  <a:srgbClr val="1C4598"/>
                </a:solidFill>
                <a:latin typeface="Arial"/>
                <a:ea typeface="Arial"/>
                <a:cs typeface="Arial"/>
                <a:sym typeface="Arial"/>
              </a:defRPr>
            </a:pPr>
            <a:r>
              <a:rPr lang="it-IT" sz="2300" b="1" spc="180" dirty="0">
                <a:solidFill>
                  <a:srgbClr val="FFFFFF"/>
                </a:solidFill>
                <a:latin typeface="Arial"/>
                <a:ea typeface="Arial"/>
                <a:cs typeface="Arial"/>
                <a:sym typeface="Arial"/>
              </a:rPr>
              <a:t>KM</a:t>
            </a:r>
            <a:endParaRPr sz="2300" b="1" spc="180" dirty="0">
              <a:solidFill>
                <a:srgbClr val="FFFFFF"/>
              </a:solidFill>
              <a:latin typeface="Arial"/>
              <a:ea typeface="Arial"/>
              <a:cs typeface="Arial"/>
              <a:sym typeface="Arial"/>
            </a:endParaRPr>
          </a:p>
        </p:txBody>
      </p:sp>
      <p:sp>
        <p:nvSpPr>
          <p:cNvPr id="3" name="Segnaposto piè di pagina 2">
            <a:extLst>
              <a:ext uri="{FF2B5EF4-FFF2-40B4-BE49-F238E27FC236}">
                <a16:creationId xmlns:a16="http://schemas.microsoft.com/office/drawing/2014/main" id="{4D9787C8-9E76-48A9-B377-437A4220BAE2}"/>
              </a:ext>
            </a:extLst>
          </p:cNvPr>
          <p:cNvSpPr>
            <a:spLocks noGrp="1"/>
          </p:cNvSpPr>
          <p:nvPr>
            <p:ph type="ftr" sz="quarter" idx="3"/>
          </p:nvPr>
        </p:nvSpPr>
        <p:spPr/>
        <p:txBody>
          <a:bodyPr/>
          <a:lstStyle/>
          <a:p>
            <a:pPr algn="r" defTabSz="1219170"/>
            <a:r>
              <a:rPr lang="en-GB">
                <a:solidFill>
                  <a:srgbClr val="717073"/>
                </a:solidFill>
              </a:rPr>
              <a:t>Investimenti sicilia - Agosto 2023</a:t>
            </a:r>
            <a:endParaRPr lang="en-GB" dirty="0">
              <a:solidFill>
                <a:srgbClr val="717073"/>
              </a:solidFill>
            </a:endParaRPr>
          </a:p>
        </p:txBody>
      </p:sp>
    </p:spTree>
    <p:extLst>
      <p:ext uri="{BB962C8B-B14F-4D97-AF65-F5344CB8AC3E}">
        <p14:creationId xmlns:p14="http://schemas.microsoft.com/office/powerpoint/2010/main" val="52768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92EF56F-FF81-4233-979D-03CDA68F67EF}"/>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it-IT" sz="2400">
                <a:solidFill>
                  <a:srgbClr val="DC002E"/>
                </a:solidFill>
                <a:latin typeface="Calibri" panose="020F0502020204030204"/>
              </a:rPr>
              <a:t>Verso un modello ottimizzato: recepimento Anas Standard di interoperabilità</a:t>
            </a:r>
          </a:p>
        </p:txBody>
      </p:sp>
      <p:sp>
        <p:nvSpPr>
          <p:cNvPr id="46" name="TextBox 45">
            <a:extLst>
              <a:ext uri="{FF2B5EF4-FFF2-40B4-BE49-F238E27FC236}">
                <a16:creationId xmlns:a16="http://schemas.microsoft.com/office/drawing/2014/main" id="{3D61D154-55EC-4DC2-A9A3-FF75F0E3717B}"/>
              </a:ext>
            </a:extLst>
          </p:cNvPr>
          <p:cNvSpPr txBox="1"/>
          <p:nvPr/>
        </p:nvSpPr>
        <p:spPr>
          <a:xfrm>
            <a:off x="471600" y="737302"/>
            <a:ext cx="11057791" cy="120032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srgbClr val="000000"/>
                </a:solidFill>
                <a:effectLst/>
                <a:uLnTx/>
                <a:uFillTx/>
                <a:latin typeface="Calibri"/>
                <a:ea typeface="+mn-ea"/>
                <a:cs typeface="+mn-cs"/>
              </a:rPr>
              <a:t>La </a:t>
            </a:r>
            <a:r>
              <a:rPr kumimoji="0" lang="it-IT" sz="1800" b="1" i="0" u="none" strike="noStrike" kern="1200" cap="none" spc="0" normalizeH="0" baseline="0" noProof="0">
                <a:ln>
                  <a:noFill/>
                </a:ln>
                <a:solidFill>
                  <a:srgbClr val="000000"/>
                </a:solidFill>
                <a:effectLst/>
                <a:uLnTx/>
                <a:uFillTx/>
                <a:latin typeface="Calibri"/>
                <a:ea typeface="+mn-ea"/>
                <a:cs typeface="+mn-cs"/>
              </a:rPr>
              <a:t>crescente diffusione </a:t>
            </a:r>
            <a:r>
              <a:rPr kumimoji="0" lang="it-IT" sz="1800" b="0" i="0" u="none" strike="noStrike" kern="1200" cap="none" spc="0" normalizeH="0" baseline="0" noProof="0">
                <a:ln>
                  <a:noFill/>
                </a:ln>
                <a:solidFill>
                  <a:srgbClr val="000000"/>
                </a:solidFill>
                <a:effectLst/>
                <a:uLnTx/>
                <a:uFillTx/>
                <a:latin typeface="Calibri"/>
                <a:ea typeface="+mn-ea"/>
                <a:cs typeface="+mn-cs"/>
              </a:rPr>
              <a:t>dei </a:t>
            </a:r>
            <a:r>
              <a:rPr kumimoji="0" lang="it-IT" sz="1800" b="1" i="0" u="none" strike="noStrike" kern="1200" cap="none" spc="0" normalizeH="0" baseline="0" noProof="0">
                <a:ln>
                  <a:noFill/>
                </a:ln>
                <a:solidFill>
                  <a:srgbClr val="000000"/>
                </a:solidFill>
                <a:effectLst/>
                <a:uLnTx/>
                <a:uFillTx/>
                <a:latin typeface="Calibri"/>
                <a:ea typeface="+mn-ea"/>
                <a:cs typeface="+mn-cs"/>
              </a:rPr>
              <a:t>sistemi intelligenti di trasporto</a:t>
            </a:r>
            <a:r>
              <a:rPr kumimoji="0" lang="it-IT" sz="1800" b="0" i="0" u="none" strike="noStrike" kern="1200" cap="none" spc="0" normalizeH="0" baseline="0" noProof="0">
                <a:ln>
                  <a:noFill/>
                </a:ln>
                <a:solidFill>
                  <a:srgbClr val="000000"/>
                </a:solidFill>
                <a:effectLst/>
                <a:uLnTx/>
                <a:uFillTx/>
                <a:latin typeface="Calibri"/>
                <a:ea typeface="+mn-ea"/>
                <a:cs typeface="+mn-cs"/>
              </a:rPr>
              <a:t> su scala globale ha promosso nell’ultimo decennio l’</a:t>
            </a:r>
            <a:r>
              <a:rPr kumimoji="0" lang="it-IT" sz="1800" b="1" i="0" u="none" strike="noStrike" kern="1200" cap="none" spc="0" normalizeH="0" baseline="0" noProof="0">
                <a:ln>
                  <a:noFill/>
                </a:ln>
                <a:solidFill>
                  <a:srgbClr val="000000"/>
                </a:solidFill>
                <a:effectLst/>
                <a:uLnTx/>
                <a:uFillTx/>
                <a:latin typeface="Calibri"/>
                <a:ea typeface="+mn-ea"/>
                <a:cs typeface="+mn-cs"/>
              </a:rPr>
              <a:t>istituzione di tavoli tecnici</a:t>
            </a:r>
            <a:r>
              <a:rPr kumimoji="0" lang="it-IT" sz="1800" b="0" i="0" u="none" strike="noStrike" kern="1200" cap="none" spc="0" normalizeH="0" baseline="0" noProof="0">
                <a:ln>
                  <a:noFill/>
                </a:ln>
                <a:solidFill>
                  <a:srgbClr val="000000"/>
                </a:solidFill>
                <a:effectLst/>
                <a:uLnTx/>
                <a:uFillTx/>
                <a:latin typeface="Calibri"/>
                <a:ea typeface="+mn-ea"/>
                <a:cs typeface="+mn-cs"/>
              </a:rPr>
              <a:t> da parte di </a:t>
            </a:r>
            <a:r>
              <a:rPr kumimoji="0" lang="it-IT" sz="1800" b="1" i="0" u="none" strike="noStrike" kern="1200" cap="none" spc="0" normalizeH="0" baseline="0" noProof="0">
                <a:ln>
                  <a:noFill/>
                </a:ln>
                <a:solidFill>
                  <a:srgbClr val="000000"/>
                </a:solidFill>
                <a:effectLst/>
                <a:uLnTx/>
                <a:uFillTx/>
                <a:latin typeface="Calibri"/>
                <a:ea typeface="+mn-ea"/>
                <a:cs typeface="+mn-cs"/>
              </a:rPr>
              <a:t>comitati</a:t>
            </a:r>
            <a:r>
              <a:rPr kumimoji="0" lang="it-IT" sz="1800" b="0" i="0" u="none" strike="noStrike" kern="1200" cap="none" spc="0" normalizeH="0" baseline="0" noProof="0">
                <a:ln>
                  <a:noFill/>
                </a:ln>
                <a:solidFill>
                  <a:srgbClr val="000000"/>
                </a:solidFill>
                <a:effectLst/>
                <a:uLnTx/>
                <a:uFillTx/>
                <a:latin typeface="Calibri"/>
                <a:ea typeface="+mn-ea"/>
                <a:cs typeface="+mn-cs"/>
              </a:rPr>
              <a:t> nazionali, europei ed extra europei come </a:t>
            </a:r>
            <a:r>
              <a:rPr kumimoji="0" lang="it-IT" sz="1800" b="1" i="0" u="none" strike="noStrike" kern="1200" cap="none" spc="0" normalizeH="0" baseline="0" noProof="0">
                <a:ln>
                  <a:noFill/>
                </a:ln>
                <a:solidFill>
                  <a:srgbClr val="000000"/>
                </a:solidFill>
                <a:effectLst/>
                <a:uLnTx/>
                <a:uFillTx/>
                <a:latin typeface="Calibri"/>
                <a:ea typeface="+mn-ea"/>
                <a:cs typeface="+mn-cs"/>
              </a:rPr>
              <a:t>ITS-ETSI , 3GPP e SAE Institute</a:t>
            </a:r>
            <a:r>
              <a:rPr kumimoji="0" lang="it-IT" sz="1800" b="0" i="0" u="none" strike="noStrike" kern="1200" cap="none" spc="0" normalizeH="0" baseline="0" noProof="0">
                <a:ln>
                  <a:noFill/>
                </a:ln>
                <a:solidFill>
                  <a:srgbClr val="000000"/>
                </a:solidFill>
                <a:effectLst/>
                <a:uLnTx/>
                <a:uFillTx/>
                <a:latin typeface="Calibri"/>
                <a:ea typeface="+mn-ea"/>
                <a:cs typeface="+mn-cs"/>
              </a:rPr>
              <a:t> che hanno manifestato l’</a:t>
            </a:r>
            <a:r>
              <a:rPr kumimoji="0" lang="it-IT" sz="1800" b="1" i="0" u="none" strike="noStrike" kern="1200" cap="none" spc="0" normalizeH="0" baseline="0" noProof="0">
                <a:ln>
                  <a:noFill/>
                </a:ln>
                <a:solidFill>
                  <a:srgbClr val="000000"/>
                </a:solidFill>
                <a:effectLst/>
                <a:uLnTx/>
                <a:uFillTx/>
                <a:latin typeface="Calibri"/>
                <a:ea typeface="+mn-ea"/>
                <a:cs typeface="+mn-cs"/>
              </a:rPr>
              <a:t>esigenza di standardizzare la comunicazione V2X</a:t>
            </a:r>
            <a:r>
              <a:rPr kumimoji="0" lang="it-IT" sz="1800" b="0" i="0" u="none" strike="noStrike" kern="1200" cap="none" spc="0" normalizeH="0" baseline="0" noProof="0">
                <a:ln>
                  <a:noFill/>
                </a:ln>
                <a:solidFill>
                  <a:srgbClr val="000000"/>
                </a:solidFill>
                <a:effectLst/>
                <a:uLnTx/>
                <a:uFillTx/>
                <a:latin typeface="Calibri"/>
                <a:ea typeface="+mn-ea"/>
                <a:cs typeface="+mn-cs"/>
              </a:rPr>
              <a:t> (</a:t>
            </a:r>
            <a:r>
              <a:rPr kumimoji="0" lang="it-IT" sz="1800" b="0" i="0" u="none" strike="noStrike" kern="1200" cap="none" spc="0" normalizeH="0" baseline="0" noProof="0" err="1">
                <a:ln>
                  <a:noFill/>
                </a:ln>
                <a:solidFill>
                  <a:srgbClr val="000000"/>
                </a:solidFill>
                <a:effectLst/>
                <a:uLnTx/>
                <a:uFillTx/>
                <a:latin typeface="Calibri"/>
                <a:ea typeface="+mn-ea"/>
                <a:cs typeface="+mn-cs"/>
              </a:rPr>
              <a:t>Vehicle</a:t>
            </a:r>
            <a:r>
              <a:rPr kumimoji="0" lang="it-IT" sz="1800" b="0" i="0" u="none" strike="noStrike" kern="1200" cap="none" spc="0" normalizeH="0" baseline="0" noProof="0">
                <a:ln>
                  <a:noFill/>
                </a:ln>
                <a:solidFill>
                  <a:srgbClr val="000000"/>
                </a:solidFill>
                <a:effectLst/>
                <a:uLnTx/>
                <a:uFillTx/>
                <a:latin typeface="Calibri"/>
                <a:ea typeface="+mn-ea"/>
                <a:cs typeface="+mn-cs"/>
              </a:rPr>
              <a:t> To </a:t>
            </a:r>
            <a:r>
              <a:rPr kumimoji="0" lang="it-IT" sz="1800" b="0" i="0" u="none" strike="noStrike" kern="1200" cap="none" spc="0" normalizeH="0" baseline="0" noProof="0" err="1">
                <a:ln>
                  <a:noFill/>
                </a:ln>
                <a:solidFill>
                  <a:srgbClr val="000000"/>
                </a:solidFill>
                <a:effectLst/>
                <a:uLnTx/>
                <a:uFillTx/>
                <a:latin typeface="Calibri"/>
                <a:ea typeface="+mn-ea"/>
                <a:cs typeface="+mn-cs"/>
              </a:rPr>
              <a:t>Everything</a:t>
            </a:r>
            <a:r>
              <a:rPr kumimoji="0" lang="it-IT" sz="1800" b="0" i="0" u="none" strike="noStrike" kern="1200" cap="none" spc="0" normalizeH="0" baseline="0" noProof="0">
                <a:ln>
                  <a:noFill/>
                </a:ln>
                <a:solidFill>
                  <a:srgbClr val="000000"/>
                </a:solidFill>
                <a:effectLst/>
                <a:uLnTx/>
                <a:uFillTx/>
                <a:latin typeface="Calibri"/>
                <a:ea typeface="+mn-ea"/>
                <a:cs typeface="+mn-cs"/>
              </a:rPr>
              <a:t>) attraverso la definizione e l’emanazione di diversi standard.</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026DE85-9C46-42E2-ABC6-5C2A1485B1F9}"/>
              </a:ext>
            </a:extLst>
          </p:cNvPr>
          <p:cNvSpPr/>
          <p:nvPr/>
        </p:nvSpPr>
        <p:spPr>
          <a:xfrm>
            <a:off x="201489" y="5335973"/>
            <a:ext cx="1803400" cy="1454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4AE783D2-C4E0-4DA9-8D70-FAA67717AB16}"/>
              </a:ext>
            </a:extLst>
          </p:cNvPr>
          <p:cNvSpPr/>
          <p:nvPr/>
        </p:nvSpPr>
        <p:spPr>
          <a:xfrm>
            <a:off x="201489" y="5727515"/>
            <a:ext cx="131018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8" name="五边形 3">
            <a:extLst>
              <a:ext uri="{FF2B5EF4-FFF2-40B4-BE49-F238E27FC236}">
                <a16:creationId xmlns:a16="http://schemas.microsoft.com/office/drawing/2014/main" id="{6C5ED141-DDBB-4B71-935F-1286AA239F08}"/>
              </a:ext>
            </a:extLst>
          </p:cNvPr>
          <p:cNvSpPr/>
          <p:nvPr/>
        </p:nvSpPr>
        <p:spPr>
          <a:xfrm flipH="1">
            <a:off x="394917" y="2483073"/>
            <a:ext cx="5564033" cy="468346"/>
          </a:xfrm>
          <a:prstGeom prst="homePlate">
            <a:avLst/>
          </a:prstGeom>
          <a:solidFill>
            <a:srgbClr val="53565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同心圆 4">
            <a:extLst>
              <a:ext uri="{FF2B5EF4-FFF2-40B4-BE49-F238E27FC236}">
                <a16:creationId xmlns:a16="http://schemas.microsoft.com/office/drawing/2014/main" id="{14E62002-AD1E-4E8F-B59E-5DFA72D8272B}"/>
              </a:ext>
            </a:extLst>
          </p:cNvPr>
          <p:cNvSpPr/>
          <p:nvPr/>
        </p:nvSpPr>
        <p:spPr>
          <a:xfrm>
            <a:off x="5006182" y="1717101"/>
            <a:ext cx="1800000" cy="1800000"/>
          </a:xfrm>
          <a:prstGeom prst="donut">
            <a:avLst>
              <a:gd name="adj" fmla="val 14351"/>
            </a:avLst>
          </a:prstGeom>
          <a:solidFill>
            <a:srgbClr val="D0D0CE"/>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五边形 5">
            <a:extLst>
              <a:ext uri="{FF2B5EF4-FFF2-40B4-BE49-F238E27FC236}">
                <a16:creationId xmlns:a16="http://schemas.microsoft.com/office/drawing/2014/main" id="{15822958-32B7-49F1-943C-4461324C31D9}"/>
              </a:ext>
            </a:extLst>
          </p:cNvPr>
          <p:cNvSpPr/>
          <p:nvPr/>
        </p:nvSpPr>
        <p:spPr>
          <a:xfrm rot="10800000" flipH="1">
            <a:off x="5921575" y="2487019"/>
            <a:ext cx="5487988" cy="464400"/>
          </a:xfrm>
          <a:prstGeom prst="homePlate">
            <a:avLst/>
          </a:prstGeom>
          <a:solidFill>
            <a:srgbClr val="53565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1" name="圆角矩形 12">
            <a:extLst>
              <a:ext uri="{FF2B5EF4-FFF2-40B4-BE49-F238E27FC236}">
                <a16:creationId xmlns:a16="http://schemas.microsoft.com/office/drawing/2014/main" id="{515BF038-D958-45C4-A99E-42B8B75D8DDD}"/>
              </a:ext>
            </a:extLst>
          </p:cNvPr>
          <p:cNvSpPr/>
          <p:nvPr/>
        </p:nvSpPr>
        <p:spPr>
          <a:xfrm flipH="1">
            <a:off x="406063" y="3271987"/>
            <a:ext cx="5040000" cy="1631037"/>
          </a:xfrm>
          <a:prstGeom prst="roundRect">
            <a:avLst>
              <a:gd name="adj" fmla="val 601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spAutoFit/>
          </a:bodyPr>
          <a:lstStyle/>
          <a:p>
            <a:pPr marL="285750" marR="0" lvl="0" indent="-285750" algn="just" defTabSz="121917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Anas</a:t>
            </a:r>
            <a:r>
              <a:rPr kumimoji="0" lang="it-IT"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è il </a:t>
            </a:r>
            <a:r>
              <a:rPr kumimoji="0" lang="it-IT"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primo gestore stradale </a:t>
            </a:r>
            <a:r>
              <a:rPr kumimoji="0" lang="it-IT"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nazionale ad </a:t>
            </a:r>
            <a:r>
              <a:rPr kumimoji="0" lang="it-IT"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adottare tutti </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gli standard di </a:t>
            </a:r>
            <a:r>
              <a:rPr kumimoji="0" lang="en-US" altLang="zh-CN" sz="1400" b="1"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comunicazione</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definiti</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 </a:t>
            </a:r>
            <a:r>
              <a:rPr kumimoji="0" lang="en-US" altLang="zh-CN" sz="1400" b="1"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livello</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europeo</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(ITS-G5 e C-V2X)</a:t>
            </a:r>
            <a:endPar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endParaRPr>
          </a:p>
          <a:p>
            <a:pPr marL="285750" marR="0" lvl="0" indent="-285750" algn="just" defTabSz="121917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Viene</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sperimentata</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la prima rete outdoor Wi-Fi in motion</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che</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garantisce</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servizi</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di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infomobilità</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all’utente</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della</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strada</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la </a:t>
            </a:r>
            <a:r>
              <a:rPr kumimoji="0" lang="en-US" altLang="zh-CN" sz="1400" b="1"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sperimentazione</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evidenzia</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tuttavia</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la </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non compliance </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con tutti I KPI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temporali</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per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i</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servizi</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di </a:t>
            </a:r>
            <a:r>
              <a:rPr kumimoji="0" lang="en-US" altLang="zh-CN" sz="1400" b="1"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safety</a:t>
            </a:r>
            <a:r>
              <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0"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richiesti</a:t>
            </a:r>
            <a:endParaRPr kumimoji="0" lang="en-US" altLang="zh-CN" sz="1400" b="0" i="0" u="none" strike="noStrike" kern="1200" cap="none" spc="0" normalizeH="0" baseline="0" noProof="0">
              <a:ln>
                <a:noFill/>
              </a:ln>
              <a:solidFill>
                <a:srgbClr val="000000"/>
              </a:solidFill>
              <a:effectLst/>
              <a:uLnTx/>
              <a:uFillTx/>
              <a:latin typeface="Calibri (Corpo)"/>
              <a:ea typeface="宋体" panose="02010600030101010101" pitchFamily="2" charset="-122"/>
              <a:cs typeface="+mn-cs"/>
            </a:endParaRPr>
          </a:p>
        </p:txBody>
      </p:sp>
      <p:sp>
        <p:nvSpPr>
          <p:cNvPr id="22" name="矩形 15">
            <a:extLst>
              <a:ext uri="{FF2B5EF4-FFF2-40B4-BE49-F238E27FC236}">
                <a16:creationId xmlns:a16="http://schemas.microsoft.com/office/drawing/2014/main" id="{484159A7-F7FB-4D37-8FD1-1F1E2AB490F5}"/>
              </a:ext>
            </a:extLst>
          </p:cNvPr>
          <p:cNvSpPr/>
          <p:nvPr/>
        </p:nvSpPr>
        <p:spPr>
          <a:xfrm>
            <a:off x="5114688" y="1862873"/>
            <a:ext cx="1569494" cy="1761431"/>
          </a:xfrm>
          <a:prstGeom prst="rect">
            <a:avLst/>
          </a:prstGeom>
        </p:spPr>
        <p:txBody>
          <a:bodyPr wrap="none" lIns="0" tIns="0" rIns="0" bIns="0">
            <a:prstTxWarp prst="textArchUp">
              <a:avLst>
                <a:gd name="adj" fmla="val 12016495"/>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altLang="zh-CN" sz="4400" b="1" i="0" u="none" strike="noStrike" kern="1200" cap="none" spc="0" normalizeH="0" baseline="0" noProof="0">
                <a:ln>
                  <a:noFill/>
                </a:ln>
                <a:solidFill>
                  <a:srgbClr val="FFFFFF"/>
                </a:solidFill>
                <a:effectLst/>
                <a:uLnTx/>
                <a:uFillTx/>
                <a:latin typeface="Calibri"/>
                <a:ea typeface="宋体" panose="02010600030101010101" pitchFamily="2" charset="-122"/>
                <a:cs typeface="+mn-cs"/>
              </a:rPr>
              <a:t>Evoluzione del modello</a:t>
            </a:r>
            <a:endParaRPr kumimoji="0" lang="en-US" altLang="zh-CN" sz="2400" b="1"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23" name="Straight Connector 22">
            <a:extLst>
              <a:ext uri="{FF2B5EF4-FFF2-40B4-BE49-F238E27FC236}">
                <a16:creationId xmlns:a16="http://schemas.microsoft.com/office/drawing/2014/main" id="{9ECD47F8-1085-4C49-99FC-A64B4BFF6336}"/>
              </a:ext>
            </a:extLst>
          </p:cNvPr>
          <p:cNvCxnSpPr>
            <a:cxnSpLocks/>
          </p:cNvCxnSpPr>
          <p:nvPr/>
        </p:nvCxnSpPr>
        <p:spPr>
          <a:xfrm>
            <a:off x="737738" y="2724923"/>
            <a:ext cx="1033200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矩形 10">
            <a:extLst>
              <a:ext uri="{FF2B5EF4-FFF2-40B4-BE49-F238E27FC236}">
                <a16:creationId xmlns:a16="http://schemas.microsoft.com/office/drawing/2014/main" id="{77BD73FE-E928-477E-8D47-2B2097734AD5}"/>
              </a:ext>
            </a:extLst>
          </p:cNvPr>
          <p:cNvSpPr/>
          <p:nvPr/>
        </p:nvSpPr>
        <p:spPr>
          <a:xfrm>
            <a:off x="651889" y="2559273"/>
            <a:ext cx="2372381" cy="307777"/>
          </a:xfrm>
          <a:prstGeom prst="rect">
            <a:avLst/>
          </a:prstGeom>
          <a:solidFill>
            <a:srgbClr val="53565A"/>
          </a:solidFill>
        </p:spPr>
        <p:txBody>
          <a:bodyPr wrap="non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a:ln>
                  <a:noFill/>
                </a:ln>
                <a:solidFill>
                  <a:srgbClr val="FFFFFF"/>
                </a:solidFill>
                <a:effectLst/>
                <a:uLnTx/>
                <a:uFillTx/>
                <a:latin typeface="Calibri (Corpo)"/>
                <a:ea typeface="宋体" panose="02010600030101010101" pitchFamily="2" charset="-122"/>
                <a:cs typeface="+mn-cs"/>
              </a:rPr>
              <a:t>Modello Sperimentale</a:t>
            </a:r>
            <a:endParaRPr kumimoji="0" lang="en-US" altLang="zh-CN" sz="1100" b="1" i="1" u="none" strike="noStrike" kern="1200" cap="none" spc="0" normalizeH="0" baseline="0" noProof="0">
              <a:ln>
                <a:noFill/>
              </a:ln>
              <a:solidFill>
                <a:srgbClr val="FFFFFF"/>
              </a:solidFill>
              <a:effectLst/>
              <a:uLnTx/>
              <a:uFillTx/>
              <a:latin typeface="Calibri (Corpo)"/>
              <a:ea typeface="宋体" panose="02010600030101010101" pitchFamily="2" charset="-122"/>
              <a:cs typeface="+mn-cs"/>
            </a:endParaRPr>
          </a:p>
        </p:txBody>
      </p:sp>
      <p:sp>
        <p:nvSpPr>
          <p:cNvPr id="25" name="矩形 11">
            <a:extLst>
              <a:ext uri="{FF2B5EF4-FFF2-40B4-BE49-F238E27FC236}">
                <a16:creationId xmlns:a16="http://schemas.microsoft.com/office/drawing/2014/main" id="{1B8A1B1D-F979-47BE-9CCB-823111627ABE}"/>
              </a:ext>
            </a:extLst>
          </p:cNvPr>
          <p:cNvSpPr/>
          <p:nvPr/>
        </p:nvSpPr>
        <p:spPr>
          <a:xfrm>
            <a:off x="9038471" y="2562516"/>
            <a:ext cx="2180149" cy="307777"/>
          </a:xfrm>
          <a:prstGeom prst="rect">
            <a:avLst/>
          </a:prstGeom>
          <a:solidFill>
            <a:srgbClr val="53565A"/>
          </a:solidFill>
        </p:spPr>
        <p:txBody>
          <a:bodyPr wrap="non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altLang="zh-CN" sz="2000" b="1" i="1" u="none" strike="noStrike" kern="1200" cap="none" spc="0" normalizeH="0" baseline="0" noProof="0">
                <a:ln>
                  <a:noFill/>
                </a:ln>
                <a:solidFill>
                  <a:srgbClr val="FFFFFF"/>
                </a:solidFill>
                <a:effectLst/>
                <a:uLnTx/>
                <a:uFillTx/>
                <a:latin typeface="Calibri (Corpo)"/>
                <a:ea typeface="宋体" panose="02010600030101010101" pitchFamily="2" charset="-122"/>
                <a:cs typeface="+mn-cs"/>
              </a:rPr>
              <a:t>M</a:t>
            </a:r>
            <a:r>
              <a:rPr kumimoji="0" lang="en-US" altLang="zh-CN" sz="2000" b="1" i="1" u="none" strike="noStrike" kern="1200" cap="none" spc="0" normalizeH="0" baseline="0" noProof="0">
                <a:ln>
                  <a:noFill/>
                </a:ln>
                <a:solidFill>
                  <a:srgbClr val="FFFFFF"/>
                </a:solidFill>
                <a:effectLst/>
                <a:uLnTx/>
                <a:uFillTx/>
                <a:latin typeface="Calibri (Corpo)"/>
                <a:ea typeface="宋体" panose="02010600030101010101" pitchFamily="2" charset="-122"/>
                <a:cs typeface="+mn-cs"/>
              </a:rPr>
              <a:t>odello Ottimizzato</a:t>
            </a:r>
            <a:endParaRPr kumimoji="0" lang="en-US" altLang="zh-CN" sz="1100" b="1" i="1" u="none" strike="noStrike" kern="1200" cap="none" spc="0" normalizeH="0" baseline="0" noProof="0">
              <a:ln>
                <a:noFill/>
              </a:ln>
              <a:solidFill>
                <a:srgbClr val="FFFFFF"/>
              </a:solidFill>
              <a:effectLst/>
              <a:uLnTx/>
              <a:uFillTx/>
              <a:latin typeface="Calibri (Corpo)"/>
              <a:ea typeface="宋体" panose="02010600030101010101" pitchFamily="2" charset="-122"/>
              <a:cs typeface="+mn-cs"/>
            </a:endParaRPr>
          </a:p>
        </p:txBody>
      </p:sp>
      <p:sp>
        <p:nvSpPr>
          <p:cNvPr id="27" name="圆角矩形 12">
            <a:extLst>
              <a:ext uri="{FF2B5EF4-FFF2-40B4-BE49-F238E27FC236}">
                <a16:creationId xmlns:a16="http://schemas.microsoft.com/office/drawing/2014/main" id="{0911AFF9-97AC-4C15-9939-80CE05D54F76}"/>
              </a:ext>
            </a:extLst>
          </p:cNvPr>
          <p:cNvSpPr/>
          <p:nvPr/>
        </p:nvSpPr>
        <p:spPr>
          <a:xfrm flipH="1">
            <a:off x="6368285" y="3317252"/>
            <a:ext cx="5040000" cy="1187648"/>
          </a:xfrm>
          <a:prstGeom prst="roundRect">
            <a:avLst>
              <a:gd name="adj" fmla="val 601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spAutoFit/>
          </a:bodyPr>
          <a:lstStyle/>
          <a:p>
            <a:pPr marL="285750" marR="0" lvl="0" indent="-285750" algn="just" defTabSz="121917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altLang="zh-CN" sz="1400" b="1"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Anas realizza l’App «Anas Smart Road»</a:t>
            </a:r>
            <a:r>
              <a:rPr kumimoji="0" lang="it-IT" altLang="zh-CN" sz="1400" b="0"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 su </a:t>
            </a:r>
            <a:r>
              <a:rPr kumimoji="0" lang="it-IT" altLang="zh-CN" sz="1400" b="1"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tutte le strade in gestione</a:t>
            </a:r>
            <a:r>
              <a:rPr kumimoji="0" lang="it-IT" altLang="zh-CN" sz="1400" b="0"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 al fine di massimizzare nell’immediato la diffusione dei servizi all’utenza</a:t>
            </a:r>
          </a:p>
          <a:p>
            <a:pPr marL="285750" marR="0" lvl="0" indent="-285750" algn="just" defTabSz="121917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altLang="zh-CN" sz="1400" b="0"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Implementazione </a:t>
            </a:r>
            <a:r>
              <a:rPr kumimoji="0" lang="it-IT" altLang="zh-CN" sz="1400" b="1"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servizi C-ITS</a:t>
            </a:r>
            <a:r>
              <a:rPr kumimoji="0" lang="it-IT" altLang="zh-CN" sz="1400" b="0"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 </a:t>
            </a:r>
            <a:r>
              <a:rPr kumimoji="0" lang="it-IT" altLang="zh-CN" sz="1400"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attraverso</a:t>
            </a:r>
            <a:r>
              <a:rPr kumimoji="0" lang="it-IT" altLang="zh-CN" sz="1400" b="1"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 reti di telecomunicazione</a:t>
            </a:r>
            <a:r>
              <a:rPr kumimoji="0" lang="it-IT" altLang="zh-CN" sz="1400" b="0"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 di tipo </a:t>
            </a:r>
            <a:r>
              <a:rPr kumimoji="0" lang="it-IT" altLang="zh-CN" sz="1400" b="1" i="0" u="none" strike="noStrike" kern="1200" cap="none" spc="0" normalizeH="0" baseline="0" noProof="0" dirty="0">
                <a:ln>
                  <a:noFill/>
                </a:ln>
                <a:solidFill>
                  <a:srgbClr val="000000"/>
                </a:solidFill>
                <a:effectLst/>
                <a:uLnTx/>
                <a:uFillTx/>
                <a:latin typeface="Calibri (Corpo)"/>
                <a:ea typeface="宋体" panose="02010600030101010101" pitchFamily="2" charset="-122"/>
                <a:cs typeface="+mn-cs"/>
              </a:rPr>
              <a:t>long range 4G/5G</a:t>
            </a:r>
          </a:p>
        </p:txBody>
      </p:sp>
      <p:sp>
        <p:nvSpPr>
          <p:cNvPr id="29" name="Rectangle: Rounded Corners 28">
            <a:extLst>
              <a:ext uri="{FF2B5EF4-FFF2-40B4-BE49-F238E27FC236}">
                <a16:creationId xmlns:a16="http://schemas.microsoft.com/office/drawing/2014/main" id="{7D59DE12-C6CB-4513-AD2E-550FB68F34F3}"/>
              </a:ext>
            </a:extLst>
          </p:cNvPr>
          <p:cNvSpPr/>
          <p:nvPr/>
        </p:nvSpPr>
        <p:spPr>
          <a:xfrm>
            <a:off x="406062" y="6109274"/>
            <a:ext cx="11034173" cy="544987"/>
          </a:xfrm>
          <a:prstGeom prst="roundRect">
            <a:avLst>
              <a:gd name="adj" fmla="val 0"/>
            </a:avLst>
          </a:prstGeom>
          <a:solidFill>
            <a:srgbClr val="E9A6A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FFFFFF"/>
                </a:solidFill>
                <a:effectLst/>
                <a:uLnTx/>
                <a:uFillTx/>
                <a:latin typeface="Calibri"/>
                <a:ea typeface="+mn-ea"/>
                <a:cs typeface="+mn-cs"/>
              </a:rPr>
              <a:t>Ai fini della diffusione del modello, Anas ritiene necessaria la definizione a livello europeo di un framework di specifiche e requisiti tecnici per l’adozione di un modello unico standard di interoperabilità di tutti i car maker con i gestori stradali </a:t>
            </a: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E0B2750A-07BF-499A-9F9A-E1AB30E4CAFE}"/>
              </a:ext>
            </a:extLst>
          </p:cNvPr>
          <p:cNvSpPr/>
          <p:nvPr/>
        </p:nvSpPr>
        <p:spPr>
          <a:xfrm rot="10800000">
            <a:off x="602105" y="4903024"/>
            <a:ext cx="4925083" cy="284283"/>
          </a:xfrm>
          <a:prstGeom prst="triangle">
            <a:avLst/>
          </a:prstGeom>
          <a:solidFill>
            <a:srgbClr val="7BAF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71B0931E-61B4-41E4-8B5A-27C529F05346}"/>
              </a:ext>
            </a:extLst>
          </p:cNvPr>
          <p:cNvSpPr/>
          <p:nvPr/>
        </p:nvSpPr>
        <p:spPr>
          <a:xfrm rot="10800000">
            <a:off x="6243546" y="4903024"/>
            <a:ext cx="4925083" cy="284283"/>
          </a:xfrm>
          <a:prstGeom prst="triangle">
            <a:avLst/>
          </a:prstGeom>
          <a:solidFill>
            <a:srgbClr val="7BAF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2" name="Rectangle: Rounded Corners 64">
            <a:extLst>
              <a:ext uri="{FF2B5EF4-FFF2-40B4-BE49-F238E27FC236}">
                <a16:creationId xmlns:a16="http://schemas.microsoft.com/office/drawing/2014/main" id="{AD307C4D-C1A3-4E15-B44C-7C163B114B27}"/>
              </a:ext>
            </a:extLst>
          </p:cNvPr>
          <p:cNvSpPr/>
          <p:nvPr/>
        </p:nvSpPr>
        <p:spPr>
          <a:xfrm>
            <a:off x="421038" y="5239171"/>
            <a:ext cx="5241956" cy="684000"/>
          </a:xfrm>
          <a:prstGeom prst="roundRect">
            <a:avLst>
              <a:gd name="adj" fmla="val 14271"/>
            </a:avLst>
          </a:prstGeom>
          <a:solidFill>
            <a:srgbClr val="7BAFAF">
              <a:alpha val="20000"/>
            </a:srgbClr>
          </a:solidFill>
          <a:ln>
            <a:solidFill>
              <a:srgbClr val="A6A5A7"/>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1219170" rtl="0" eaLnBrk="1" fontAlgn="auto" latinLnBrk="0" hangingPunct="1">
              <a:lnSpc>
                <a:spcPct val="100000"/>
              </a:lnSpc>
              <a:spcBef>
                <a:spcPts val="0"/>
              </a:spcBef>
              <a:spcAft>
                <a:spcPts val="1200"/>
              </a:spcAft>
              <a:buClrTx/>
              <a:buSzTx/>
              <a:buFontTx/>
              <a:buNone/>
              <a:tabLst/>
              <a:defRPr/>
            </a:pP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Nel </a:t>
            </a:r>
            <a:r>
              <a:rPr kumimoji="0" lang="en-US" altLang="zh-CN" sz="1400" b="1"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modello</a:t>
            </a:r>
            <a:r>
              <a:rPr kumimoji="0" lang="en-US"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sperimentale</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i</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KPI</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di </a:t>
            </a:r>
            <a:r>
              <a:rPr kumimoji="0" lang="en-US"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basic safety</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vengono</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garantiti</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solo</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in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modalità</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Short Range</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grazie</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alla</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presenza</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0"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delle</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
            </a:r>
            <a:r>
              <a:rPr kumimoji="0" lang="en-US" altLang="zh-CN" sz="1400" b="1"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Antenne</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Road Side Unit (</a:t>
            </a:r>
            <a:r>
              <a:rPr kumimoji="0" lang="en-US"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RSU</a:t>
            </a:r>
            <a:r>
              <a:rPr kumimoji="0" lang="en-US"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a:t>
            </a:r>
          </a:p>
        </p:txBody>
      </p:sp>
      <p:sp>
        <p:nvSpPr>
          <p:cNvPr id="33" name="Rectangle: Rounded Corners 64">
            <a:extLst>
              <a:ext uri="{FF2B5EF4-FFF2-40B4-BE49-F238E27FC236}">
                <a16:creationId xmlns:a16="http://schemas.microsoft.com/office/drawing/2014/main" id="{0F474AC8-D78A-4F4D-BC9A-1E427EE60C3F}"/>
              </a:ext>
            </a:extLst>
          </p:cNvPr>
          <p:cNvSpPr/>
          <p:nvPr/>
        </p:nvSpPr>
        <p:spPr>
          <a:xfrm>
            <a:off x="6290322" y="5239171"/>
            <a:ext cx="5149914" cy="684000"/>
          </a:xfrm>
          <a:prstGeom prst="roundRect">
            <a:avLst>
              <a:gd name="adj" fmla="val 16743"/>
            </a:avLst>
          </a:prstGeom>
          <a:solidFill>
            <a:srgbClr val="7BAFAF">
              <a:alpha val="20000"/>
            </a:srgbClr>
          </a:solidFill>
          <a:ln>
            <a:solidFill>
              <a:srgbClr val="A6A5A7"/>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1219170" rtl="0" eaLnBrk="1" fontAlgn="auto" latinLnBrk="0" hangingPunct="1">
              <a:lnSpc>
                <a:spcPct val="100000"/>
              </a:lnSpc>
              <a:spcBef>
                <a:spcPts val="0"/>
              </a:spcBef>
              <a:spcAft>
                <a:spcPts val="1200"/>
              </a:spcAft>
              <a:buClrTx/>
              <a:buSzTx/>
              <a:buFontTx/>
              <a:buNone/>
              <a:tabLst/>
              <a:defRPr/>
            </a:pP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Nel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modello ottimizzato</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i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KPI di </a:t>
            </a:r>
            <a:r>
              <a:rPr kumimoji="0" lang="it-IT" altLang="zh-CN" sz="1400" b="1" i="1" u="none" strike="noStrike" kern="1200" cap="none" spc="0" normalizeH="0" baseline="0" noProof="0" err="1">
                <a:ln>
                  <a:noFill/>
                </a:ln>
                <a:solidFill>
                  <a:srgbClr val="000000"/>
                </a:solidFill>
                <a:effectLst/>
                <a:uLnTx/>
                <a:uFillTx/>
                <a:latin typeface="Calibri (Corpo)"/>
                <a:ea typeface="宋体" panose="02010600030101010101" pitchFamily="2" charset="-122"/>
                <a:cs typeface="+mn-cs"/>
              </a:rPr>
              <a:t>safety</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saranno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garantiti</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attraverso la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tecnologia 5G long range</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che abilita la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compliance</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dei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KPI</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di </a:t>
            </a:r>
            <a:r>
              <a:rPr kumimoji="0" lang="it-IT" altLang="zh-CN" sz="1400" b="1"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comunicazione</a:t>
            </a:r>
            <a:r>
              <a:rPr kumimoji="0" lang="it-IT" altLang="zh-CN" sz="1400" b="0" i="1" u="none" strike="noStrike" kern="1200" cap="none" spc="0" normalizeH="0" baseline="0" noProof="0">
                <a:ln>
                  <a:noFill/>
                </a:ln>
                <a:solidFill>
                  <a:srgbClr val="000000"/>
                </a:solidFill>
                <a:effectLst/>
                <a:uLnTx/>
                <a:uFillTx/>
                <a:latin typeface="Calibri (Corpo)"/>
                <a:ea typeface="宋体" panose="02010600030101010101" pitchFamily="2" charset="-122"/>
                <a:cs typeface="+mn-cs"/>
              </a:rPr>
              <a:t> definiti dagli standard</a:t>
            </a:r>
          </a:p>
        </p:txBody>
      </p:sp>
    </p:spTree>
    <p:extLst>
      <p:ext uri="{BB962C8B-B14F-4D97-AF65-F5344CB8AC3E}">
        <p14:creationId xmlns:p14="http://schemas.microsoft.com/office/powerpoint/2010/main" val="66626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92EF56F-FF81-4233-979D-03CDA68F67EF}"/>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DC002E"/>
                </a:solidFill>
                <a:effectLst/>
                <a:uLnTx/>
                <a:uFillTx/>
                <a:latin typeface="Calibri" panose="020F0502020204030204"/>
                <a:ea typeface="+mj-ea"/>
                <a:cs typeface="+mj-cs"/>
              </a:rPr>
              <a:t>L’ottimizzazione delle tecnologie: verso il mod</a:t>
            </a:r>
            <a:r>
              <a:rPr lang="it-IT" sz="2400">
                <a:solidFill>
                  <a:srgbClr val="DC002E"/>
                </a:solidFill>
                <a:latin typeface="Calibri" panose="020F0502020204030204"/>
              </a:rPr>
              <a:t>ello Digital Road</a:t>
            </a:r>
            <a:endParaRPr kumimoji="0" lang="it-IT" sz="2400" b="1" i="0" u="none" strike="noStrike" kern="1200" cap="none" spc="0" normalizeH="0" baseline="0" noProof="0">
              <a:ln>
                <a:noFill/>
              </a:ln>
              <a:solidFill>
                <a:srgbClr val="DC002E"/>
              </a:solidFill>
              <a:effectLst/>
              <a:uLnTx/>
              <a:uFillTx/>
              <a:latin typeface="Calibri" panose="020F0502020204030204"/>
              <a:ea typeface="+mj-ea"/>
              <a:cs typeface="+mj-cs"/>
            </a:endParaRPr>
          </a:p>
        </p:txBody>
      </p:sp>
      <p:cxnSp>
        <p:nvCxnSpPr>
          <p:cNvPr id="7" name="Straight Connector 14">
            <a:extLst>
              <a:ext uri="{FF2B5EF4-FFF2-40B4-BE49-F238E27FC236}">
                <a16:creationId xmlns:a16="http://schemas.microsoft.com/office/drawing/2014/main" id="{66E24A58-51C2-459E-A381-95683418BA4B}"/>
              </a:ext>
            </a:extLst>
          </p:cNvPr>
          <p:cNvCxnSpPr>
            <a:cxnSpLocks/>
          </p:cNvCxnSpPr>
          <p:nvPr/>
        </p:nvCxnSpPr>
        <p:spPr>
          <a:xfrm>
            <a:off x="290953" y="1139036"/>
            <a:ext cx="3636000" cy="0"/>
          </a:xfrm>
          <a:prstGeom prst="line">
            <a:avLst/>
          </a:prstGeom>
          <a:noFill/>
          <a:ln w="28575" cap="flat" cmpd="sng" algn="ctr">
            <a:solidFill>
              <a:srgbClr val="717073"/>
            </a:solidFill>
            <a:prstDash val="solid"/>
            <a:miter lim="800000"/>
            <a:headEnd type="oval" w="med" len="med"/>
            <a:tailEnd type="oval" w="med" len="med"/>
          </a:ln>
          <a:effectLst/>
        </p:spPr>
      </p:cxnSp>
      <p:sp>
        <p:nvSpPr>
          <p:cNvPr id="8" name="TextBox 12">
            <a:extLst>
              <a:ext uri="{FF2B5EF4-FFF2-40B4-BE49-F238E27FC236}">
                <a16:creationId xmlns:a16="http://schemas.microsoft.com/office/drawing/2014/main" id="{FC772213-C773-428B-8B1F-D3DB87CB7CA3}"/>
              </a:ext>
            </a:extLst>
          </p:cNvPr>
          <p:cNvSpPr txBox="1"/>
          <p:nvPr/>
        </p:nvSpPr>
        <p:spPr>
          <a:xfrm>
            <a:off x="848953" y="959036"/>
            <a:ext cx="2520000" cy="360000"/>
          </a:xfrm>
          <a:prstGeom prst="roundRect">
            <a:avLst/>
          </a:prstGeom>
          <a:solidFill>
            <a:srgbClr val="FFFFFF"/>
          </a:solidFill>
          <a:effectLst>
            <a:outerShdw blurRad="63500" sx="102000" sy="102000" algn="ctr" rotWithShape="0">
              <a:prstClr val="black">
                <a:alpha val="40000"/>
              </a:prstClr>
            </a:outerShdw>
            <a:softEdge rad="3175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a:ln>
                  <a:noFill/>
                </a:ln>
                <a:solidFill>
                  <a:srgbClr val="004687"/>
                </a:solidFill>
                <a:effectLst/>
                <a:uLnTx/>
                <a:uFillTx/>
                <a:latin typeface="Calibri" panose="020F0502020204030204"/>
                <a:ea typeface="+mn-ea"/>
                <a:cs typeface="+mn-cs"/>
              </a:rPr>
              <a:t>Modello sperimentale</a:t>
            </a:r>
            <a:endParaRPr kumimoji="0" lang="en-US" sz="1800" b="1" i="1" u="none" strike="noStrike" kern="0" cap="none" spc="0" normalizeH="0" baseline="0" noProof="0">
              <a:ln>
                <a:noFill/>
              </a:ln>
              <a:solidFill>
                <a:srgbClr val="004687"/>
              </a:solidFill>
              <a:effectLst/>
              <a:uLnTx/>
              <a:uFillTx/>
              <a:latin typeface="Calibri" panose="020F0502020204030204"/>
              <a:ea typeface="+mn-ea"/>
              <a:cs typeface="+mn-cs"/>
            </a:endParaRPr>
          </a:p>
        </p:txBody>
      </p:sp>
      <p:cxnSp>
        <p:nvCxnSpPr>
          <p:cNvPr id="9" name="Straight Connector 18">
            <a:extLst>
              <a:ext uri="{FF2B5EF4-FFF2-40B4-BE49-F238E27FC236}">
                <a16:creationId xmlns:a16="http://schemas.microsoft.com/office/drawing/2014/main" id="{85ADD5F8-4A30-4BA6-8DA3-C1F2F5351BBF}"/>
              </a:ext>
            </a:extLst>
          </p:cNvPr>
          <p:cNvCxnSpPr>
            <a:cxnSpLocks/>
          </p:cNvCxnSpPr>
          <p:nvPr/>
        </p:nvCxnSpPr>
        <p:spPr>
          <a:xfrm>
            <a:off x="4088411" y="1139036"/>
            <a:ext cx="3636000" cy="0"/>
          </a:xfrm>
          <a:prstGeom prst="line">
            <a:avLst/>
          </a:prstGeom>
          <a:noFill/>
          <a:ln w="28575" cap="flat" cmpd="sng" algn="ctr">
            <a:solidFill>
              <a:srgbClr val="016565"/>
            </a:solidFill>
            <a:prstDash val="solid"/>
            <a:miter lim="800000"/>
            <a:headEnd type="oval" w="med" len="med"/>
            <a:tailEnd type="oval" w="med" len="med"/>
          </a:ln>
          <a:effectLst/>
        </p:spPr>
      </p:cxnSp>
      <p:sp>
        <p:nvSpPr>
          <p:cNvPr id="10" name="TextBox 19">
            <a:extLst>
              <a:ext uri="{FF2B5EF4-FFF2-40B4-BE49-F238E27FC236}">
                <a16:creationId xmlns:a16="http://schemas.microsoft.com/office/drawing/2014/main" id="{7E386D04-CCB8-45B6-8A4B-810656836960}"/>
              </a:ext>
            </a:extLst>
          </p:cNvPr>
          <p:cNvSpPr txBox="1"/>
          <p:nvPr/>
        </p:nvSpPr>
        <p:spPr>
          <a:xfrm>
            <a:off x="4646411" y="959036"/>
            <a:ext cx="2520000" cy="360000"/>
          </a:xfrm>
          <a:prstGeom prst="roundRect">
            <a:avLst/>
          </a:prstGeom>
          <a:solidFill>
            <a:srgbClr val="FFFFFF"/>
          </a:solidFill>
          <a:effectLst>
            <a:outerShdw blurRad="63500" sx="102000" sy="102000" algn="ctr" rotWithShape="0">
              <a:prstClr val="black">
                <a:alpha val="40000"/>
              </a:prstClr>
            </a:outerShdw>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a:ln>
                  <a:noFill/>
                </a:ln>
                <a:solidFill>
                  <a:srgbClr val="004687"/>
                </a:solidFill>
                <a:effectLst/>
                <a:uLnTx/>
                <a:uFillTx/>
                <a:latin typeface="Calibri" panose="020F0502020204030204"/>
                <a:ea typeface="+mn-ea"/>
                <a:cs typeface="+mn-cs"/>
              </a:rPr>
              <a:t>Modello attuale</a:t>
            </a:r>
            <a:endParaRPr kumimoji="0" lang="en-US" sz="1800" b="1" i="1" u="none" strike="noStrike" kern="0" cap="none" spc="0" normalizeH="0" baseline="0" noProof="0">
              <a:ln>
                <a:noFill/>
              </a:ln>
              <a:solidFill>
                <a:srgbClr val="004687"/>
              </a:solidFill>
              <a:effectLst/>
              <a:uLnTx/>
              <a:uFillTx/>
              <a:latin typeface="Calibri" panose="020F0502020204030204"/>
              <a:ea typeface="+mn-ea"/>
              <a:cs typeface="+mn-cs"/>
            </a:endParaRPr>
          </a:p>
        </p:txBody>
      </p:sp>
      <p:cxnSp>
        <p:nvCxnSpPr>
          <p:cNvPr id="11" name="Straight Connector 21">
            <a:extLst>
              <a:ext uri="{FF2B5EF4-FFF2-40B4-BE49-F238E27FC236}">
                <a16:creationId xmlns:a16="http://schemas.microsoft.com/office/drawing/2014/main" id="{1505C31F-9B71-40D8-AEAD-AE38BC225417}"/>
              </a:ext>
            </a:extLst>
          </p:cNvPr>
          <p:cNvCxnSpPr>
            <a:cxnSpLocks/>
          </p:cNvCxnSpPr>
          <p:nvPr/>
        </p:nvCxnSpPr>
        <p:spPr>
          <a:xfrm>
            <a:off x="7885870" y="1139036"/>
            <a:ext cx="3636000" cy="0"/>
          </a:xfrm>
          <a:prstGeom prst="line">
            <a:avLst/>
          </a:prstGeom>
          <a:noFill/>
          <a:ln w="28575" cap="flat" cmpd="sng" algn="ctr">
            <a:solidFill>
              <a:srgbClr val="C00000"/>
            </a:solidFill>
            <a:prstDash val="solid"/>
            <a:miter lim="800000"/>
            <a:headEnd type="oval" w="med" len="med"/>
            <a:tailEnd type="oval" w="med" len="med"/>
          </a:ln>
          <a:effectLst/>
        </p:spPr>
      </p:cxnSp>
      <p:sp>
        <p:nvSpPr>
          <p:cNvPr id="12" name="TextBox 22">
            <a:extLst>
              <a:ext uri="{FF2B5EF4-FFF2-40B4-BE49-F238E27FC236}">
                <a16:creationId xmlns:a16="http://schemas.microsoft.com/office/drawing/2014/main" id="{07CF108D-B8E9-44D1-B77C-D4AE7E6AC5F5}"/>
              </a:ext>
            </a:extLst>
          </p:cNvPr>
          <p:cNvSpPr txBox="1"/>
          <p:nvPr/>
        </p:nvSpPr>
        <p:spPr>
          <a:xfrm>
            <a:off x="8443870" y="959036"/>
            <a:ext cx="2520000" cy="360000"/>
          </a:xfrm>
          <a:prstGeom prst="roundRect">
            <a:avLst/>
          </a:prstGeom>
          <a:solidFill>
            <a:srgbClr val="FFFFFF"/>
          </a:solidFill>
          <a:effectLst>
            <a:outerShdw blurRad="63500" sx="102000" sy="102000" algn="ctr" rotWithShape="0">
              <a:prstClr val="black">
                <a:alpha val="40000"/>
              </a:prstClr>
            </a:outerShdw>
            <a:softEdge rad="3175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a:ln>
                  <a:noFill/>
                </a:ln>
                <a:solidFill>
                  <a:srgbClr val="004687"/>
                </a:solidFill>
                <a:effectLst/>
                <a:uLnTx/>
                <a:uFillTx/>
                <a:latin typeface="Calibri" panose="020F0502020204030204"/>
                <a:ea typeface="+mn-ea"/>
                <a:cs typeface="+mn-cs"/>
              </a:rPr>
              <a:t>Modello ottimizzato</a:t>
            </a:r>
            <a:endParaRPr kumimoji="0" lang="en-US" sz="1800" b="1" i="1" u="none" strike="noStrike" kern="0" cap="none" spc="0" normalizeH="0" baseline="0" noProof="0">
              <a:ln>
                <a:noFill/>
              </a:ln>
              <a:solidFill>
                <a:srgbClr val="004687"/>
              </a:solidFill>
              <a:effectLst/>
              <a:uLnTx/>
              <a:uFillTx/>
              <a:latin typeface="Calibri" panose="020F0502020204030204"/>
              <a:ea typeface="+mn-ea"/>
              <a:cs typeface="+mn-cs"/>
            </a:endParaRPr>
          </a:p>
        </p:txBody>
      </p:sp>
      <p:sp>
        <p:nvSpPr>
          <p:cNvPr id="16" name="Rectangle: Rounded Corners 62">
            <a:extLst>
              <a:ext uri="{FF2B5EF4-FFF2-40B4-BE49-F238E27FC236}">
                <a16:creationId xmlns:a16="http://schemas.microsoft.com/office/drawing/2014/main" id="{DD8AC775-00E5-4259-A22F-04D954C6E611}"/>
              </a:ext>
            </a:extLst>
          </p:cNvPr>
          <p:cNvSpPr/>
          <p:nvPr/>
        </p:nvSpPr>
        <p:spPr>
          <a:xfrm>
            <a:off x="194733" y="1873824"/>
            <a:ext cx="11463867" cy="828000"/>
          </a:xfrm>
          <a:prstGeom prst="roundRect">
            <a:avLst/>
          </a:prstGeom>
          <a:noFill/>
          <a:ln>
            <a:solidFill>
              <a:srgbClr val="4C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63">
            <a:extLst>
              <a:ext uri="{FF2B5EF4-FFF2-40B4-BE49-F238E27FC236}">
                <a16:creationId xmlns:a16="http://schemas.microsoft.com/office/drawing/2014/main" id="{012CE070-6C16-476C-BE98-82B2085BB19B}"/>
              </a:ext>
            </a:extLst>
          </p:cNvPr>
          <p:cNvPicPr>
            <a:picLocks noChangeAspect="1"/>
          </p:cNvPicPr>
          <p:nvPr/>
        </p:nvPicPr>
        <p:blipFill rotWithShape="1">
          <a:blip r:embed="rId2"/>
          <a:srcRect b="55426"/>
          <a:stretch/>
        </p:blipFill>
        <p:spPr>
          <a:xfrm rot="16200000">
            <a:off x="-2030770" y="3764458"/>
            <a:ext cx="4289828" cy="170062"/>
          </a:xfrm>
          <a:prstGeom prst="rect">
            <a:avLst/>
          </a:prstGeom>
        </p:spPr>
      </p:pic>
      <p:sp>
        <p:nvSpPr>
          <p:cNvPr id="18" name="Rectangle: Rounded Corners 64">
            <a:extLst>
              <a:ext uri="{FF2B5EF4-FFF2-40B4-BE49-F238E27FC236}">
                <a16:creationId xmlns:a16="http://schemas.microsoft.com/office/drawing/2014/main" id="{972B2CD6-D5E7-49AE-A61B-63BDE7097AC7}"/>
              </a:ext>
            </a:extLst>
          </p:cNvPr>
          <p:cNvSpPr/>
          <p:nvPr/>
        </p:nvSpPr>
        <p:spPr>
          <a:xfrm>
            <a:off x="194733" y="2906158"/>
            <a:ext cx="11463867" cy="828000"/>
          </a:xfrm>
          <a:prstGeom prst="roundRect">
            <a:avLst/>
          </a:prstGeom>
          <a:noFill/>
          <a:ln>
            <a:solidFill>
              <a:srgbClr val="DC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65">
            <a:extLst>
              <a:ext uri="{FF2B5EF4-FFF2-40B4-BE49-F238E27FC236}">
                <a16:creationId xmlns:a16="http://schemas.microsoft.com/office/drawing/2014/main" id="{7042B295-299C-4D77-A4BE-84962AFD6B84}"/>
              </a:ext>
            </a:extLst>
          </p:cNvPr>
          <p:cNvSpPr/>
          <p:nvPr/>
        </p:nvSpPr>
        <p:spPr>
          <a:xfrm>
            <a:off x="194733" y="3938492"/>
            <a:ext cx="11463867" cy="828000"/>
          </a:xfrm>
          <a:prstGeom prst="roundRect">
            <a:avLst/>
          </a:prstGeom>
          <a:noFill/>
          <a:ln>
            <a:solidFill>
              <a:srgbClr val="4C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66">
            <a:extLst>
              <a:ext uri="{FF2B5EF4-FFF2-40B4-BE49-F238E27FC236}">
                <a16:creationId xmlns:a16="http://schemas.microsoft.com/office/drawing/2014/main" id="{440C4E95-BEFD-4981-BAB7-368CF7218A96}"/>
              </a:ext>
            </a:extLst>
          </p:cNvPr>
          <p:cNvSpPr/>
          <p:nvPr/>
        </p:nvSpPr>
        <p:spPr>
          <a:xfrm>
            <a:off x="194733" y="4970827"/>
            <a:ext cx="11463867" cy="828000"/>
          </a:xfrm>
          <a:prstGeom prst="roundRect">
            <a:avLst/>
          </a:prstGeom>
          <a:noFill/>
          <a:ln>
            <a:solidFill>
              <a:srgbClr val="C9D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BAC11F7B-E367-4091-B8EF-CFC4B0840B3D}"/>
              </a:ext>
            </a:extLst>
          </p:cNvPr>
          <p:cNvSpPr txBox="1"/>
          <p:nvPr/>
        </p:nvSpPr>
        <p:spPr>
          <a:xfrm>
            <a:off x="231041" y="1946737"/>
            <a:ext cx="3460975"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0" i="1" kern="1200">
                <a:solidFill>
                  <a:schemeClr val="tx1"/>
                </a:solidFill>
                <a:latin typeface="Calibri"/>
                <a:ea typeface="+mn-ea"/>
                <a:cs typeface="+mn-cs"/>
              </a:rPr>
              <a:t>Definizione di un </a:t>
            </a:r>
            <a:r>
              <a:rPr lang="it-IT" sz="1400" b="1" i="1" kern="1200">
                <a:solidFill>
                  <a:schemeClr val="tx1"/>
                </a:solidFill>
                <a:latin typeface="Calibri"/>
                <a:ea typeface="+mn-ea"/>
                <a:cs typeface="+mn-cs"/>
              </a:rPr>
              <a:t>primo set di servizi da offrire </a:t>
            </a:r>
            <a:r>
              <a:rPr lang="it-IT" sz="1400" b="0" i="1" kern="1200">
                <a:solidFill>
                  <a:schemeClr val="tx1"/>
                </a:solidFill>
                <a:latin typeface="Calibri"/>
                <a:ea typeface="+mn-ea"/>
                <a:cs typeface="+mn-cs"/>
              </a:rPr>
              <a:t>all’utente della strada in </a:t>
            </a:r>
            <a:r>
              <a:rPr lang="it-IT" sz="1400" b="1" i="1" kern="1200">
                <a:solidFill>
                  <a:schemeClr val="tx1"/>
                </a:solidFill>
                <a:latin typeface="Calibri"/>
                <a:ea typeface="+mn-ea"/>
                <a:cs typeface="+mn-cs"/>
              </a:rPr>
              <a:t>ottemperanza al Decreto Ministeriale DM70</a:t>
            </a:r>
          </a:p>
        </p:txBody>
      </p:sp>
      <p:sp>
        <p:nvSpPr>
          <p:cNvPr id="34" name="TextBox 33">
            <a:extLst>
              <a:ext uri="{FF2B5EF4-FFF2-40B4-BE49-F238E27FC236}">
                <a16:creationId xmlns:a16="http://schemas.microsoft.com/office/drawing/2014/main" id="{BDD339DA-2055-49C9-AE4D-D7F23A28E00A}"/>
              </a:ext>
            </a:extLst>
          </p:cNvPr>
          <p:cNvSpPr txBox="1"/>
          <p:nvPr/>
        </p:nvSpPr>
        <p:spPr>
          <a:xfrm>
            <a:off x="4037562" y="2062153"/>
            <a:ext cx="3658642" cy="451342"/>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Consolidamento set servizi C-ITS </a:t>
            </a:r>
            <a:r>
              <a:rPr lang="it-IT" sz="1400" b="0" i="1" kern="1200">
                <a:solidFill>
                  <a:schemeClr val="tx1"/>
                </a:solidFill>
                <a:latin typeface="Calibri"/>
                <a:ea typeface="+mn-ea"/>
                <a:cs typeface="+mn-cs"/>
              </a:rPr>
              <a:t>e garanzia di </a:t>
            </a:r>
            <a:r>
              <a:rPr lang="it-IT" sz="1400" b="1" i="1" kern="1200">
                <a:solidFill>
                  <a:schemeClr val="tx1"/>
                </a:solidFill>
                <a:latin typeface="Calibri"/>
                <a:ea typeface="+mn-ea"/>
                <a:cs typeface="+mn-cs"/>
              </a:rPr>
              <a:t>compliance al DM 70-2018</a:t>
            </a:r>
          </a:p>
        </p:txBody>
      </p:sp>
      <p:sp>
        <p:nvSpPr>
          <p:cNvPr id="35" name="TextBox 34">
            <a:extLst>
              <a:ext uri="{FF2B5EF4-FFF2-40B4-BE49-F238E27FC236}">
                <a16:creationId xmlns:a16="http://schemas.microsoft.com/office/drawing/2014/main" id="{11A11329-D233-47E9-90B4-DA628F21BEC2}"/>
              </a:ext>
            </a:extLst>
          </p:cNvPr>
          <p:cNvSpPr txBox="1"/>
          <p:nvPr/>
        </p:nvSpPr>
        <p:spPr>
          <a:xfrm>
            <a:off x="7826011" y="1946737"/>
            <a:ext cx="3753704"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Erogazione servizi C-ITS </a:t>
            </a:r>
            <a:r>
              <a:rPr lang="it-IT" sz="1400" b="0" i="1" kern="1200">
                <a:solidFill>
                  <a:schemeClr val="tx1"/>
                </a:solidFill>
                <a:latin typeface="Calibri"/>
                <a:ea typeface="+mn-ea"/>
                <a:cs typeface="+mn-cs"/>
              </a:rPr>
              <a:t>con </a:t>
            </a:r>
            <a:r>
              <a:rPr lang="it-IT" sz="1400" b="1" i="1" kern="1200">
                <a:solidFill>
                  <a:schemeClr val="tx1"/>
                </a:solidFill>
                <a:latin typeface="Calibri"/>
                <a:ea typeface="+mn-ea"/>
                <a:cs typeface="+mn-cs"/>
              </a:rPr>
              <a:t>livelli di servizio analoghi</a:t>
            </a:r>
            <a:r>
              <a:rPr lang="it-IT" sz="1400" b="0" i="1" kern="1200">
                <a:solidFill>
                  <a:schemeClr val="tx1"/>
                </a:solidFill>
                <a:latin typeface="Calibri"/>
                <a:ea typeface="+mn-ea"/>
                <a:cs typeface="+mn-cs"/>
              </a:rPr>
              <a:t> ai </a:t>
            </a:r>
            <a:r>
              <a:rPr lang="it-IT" sz="1400" b="1" i="1" kern="1200">
                <a:solidFill>
                  <a:schemeClr val="tx1"/>
                </a:solidFill>
                <a:latin typeface="Calibri"/>
                <a:ea typeface="+mn-ea"/>
                <a:cs typeface="+mn-cs"/>
              </a:rPr>
              <a:t>precedenti modelli </a:t>
            </a:r>
            <a:r>
              <a:rPr lang="it-IT" sz="1400" b="0" i="1" kern="1200">
                <a:solidFill>
                  <a:schemeClr val="tx1"/>
                </a:solidFill>
                <a:latin typeface="Calibri"/>
                <a:ea typeface="+mn-ea"/>
                <a:cs typeface="+mn-cs"/>
              </a:rPr>
              <a:t>secondo DM70</a:t>
            </a:r>
          </a:p>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Partnership</a:t>
            </a:r>
            <a:r>
              <a:rPr lang="it-IT" sz="1400" b="0" i="1" kern="1200">
                <a:solidFill>
                  <a:schemeClr val="tx1"/>
                </a:solidFill>
                <a:latin typeface="Calibri"/>
                <a:ea typeface="+mn-ea"/>
                <a:cs typeface="+mn-cs"/>
              </a:rPr>
              <a:t> con operatori</a:t>
            </a:r>
            <a:r>
              <a:rPr lang="it-IT" sz="1400" b="1" i="1" kern="1200">
                <a:solidFill>
                  <a:schemeClr val="tx1"/>
                </a:solidFill>
                <a:latin typeface="Calibri"/>
                <a:ea typeface="+mn-ea"/>
                <a:cs typeface="+mn-cs"/>
              </a:rPr>
              <a:t> Commerciali</a:t>
            </a:r>
          </a:p>
        </p:txBody>
      </p:sp>
      <p:sp>
        <p:nvSpPr>
          <p:cNvPr id="36" name="TextBox 35">
            <a:extLst>
              <a:ext uri="{FF2B5EF4-FFF2-40B4-BE49-F238E27FC236}">
                <a16:creationId xmlns:a16="http://schemas.microsoft.com/office/drawing/2014/main" id="{1C377312-625E-4B99-A1F2-8E4200B5F25E}"/>
              </a:ext>
            </a:extLst>
          </p:cNvPr>
          <p:cNvSpPr txBox="1"/>
          <p:nvPr/>
        </p:nvSpPr>
        <p:spPr>
          <a:xfrm>
            <a:off x="231041" y="2979071"/>
            <a:ext cx="3460975"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Sperimentazione di tecnologie emergenti IoT </a:t>
            </a:r>
            <a:r>
              <a:rPr lang="it-IT" sz="1400" b="0" i="1" kern="1200">
                <a:solidFill>
                  <a:schemeClr val="tx1"/>
                </a:solidFill>
                <a:latin typeface="Calibri"/>
                <a:ea typeface="+mn-ea"/>
                <a:cs typeface="+mn-cs"/>
              </a:rPr>
              <a:t>e relativa installazione ad </a:t>
            </a:r>
            <a:r>
              <a:rPr lang="it-IT" sz="1400" b="1" i="1" kern="1200">
                <a:solidFill>
                  <a:schemeClr val="tx1"/>
                </a:solidFill>
                <a:latin typeface="Calibri"/>
                <a:ea typeface="+mn-ea"/>
                <a:cs typeface="+mn-cs"/>
              </a:rPr>
              <a:t>elevata capillarità </a:t>
            </a:r>
            <a:r>
              <a:rPr lang="it-IT" sz="1400" b="0" i="1" kern="1200">
                <a:solidFill>
                  <a:schemeClr val="tx1"/>
                </a:solidFill>
                <a:latin typeface="Calibri"/>
                <a:ea typeface="+mn-ea"/>
                <a:cs typeface="+mn-cs"/>
              </a:rPr>
              <a:t>lungo tutta la tratta</a:t>
            </a:r>
          </a:p>
        </p:txBody>
      </p:sp>
      <p:sp>
        <p:nvSpPr>
          <p:cNvPr id="37" name="TextBox 36">
            <a:extLst>
              <a:ext uri="{FF2B5EF4-FFF2-40B4-BE49-F238E27FC236}">
                <a16:creationId xmlns:a16="http://schemas.microsoft.com/office/drawing/2014/main" id="{A118526D-FC2B-433C-9D20-9E88B833E033}"/>
              </a:ext>
            </a:extLst>
          </p:cNvPr>
          <p:cNvSpPr txBox="1"/>
          <p:nvPr/>
        </p:nvSpPr>
        <p:spPr>
          <a:xfrm>
            <a:off x="4037561" y="2979071"/>
            <a:ext cx="3658642"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i="1" kern="1200">
                <a:solidFill>
                  <a:schemeClr val="tx1"/>
                </a:solidFill>
                <a:latin typeface="Calibri"/>
                <a:ea typeface="+mn-ea"/>
                <a:cs typeface="+mn-cs"/>
              </a:rPr>
              <a:t>Valutazione e </a:t>
            </a:r>
            <a:r>
              <a:rPr lang="it-IT" sz="1400" i="1" kern="1200" err="1">
                <a:solidFill>
                  <a:schemeClr val="tx1"/>
                </a:solidFill>
                <a:latin typeface="Calibri"/>
                <a:ea typeface="+mn-ea"/>
                <a:cs typeface="+mn-cs"/>
              </a:rPr>
              <a:t>assessment</a:t>
            </a:r>
            <a:r>
              <a:rPr lang="it-IT" sz="1400" i="1" kern="1200">
                <a:solidFill>
                  <a:schemeClr val="tx1"/>
                </a:solidFill>
                <a:latin typeface="Calibri"/>
                <a:ea typeface="+mn-ea"/>
                <a:cs typeface="+mn-cs"/>
              </a:rPr>
              <a:t> </a:t>
            </a:r>
            <a:r>
              <a:rPr lang="it-IT" sz="1400" b="1" i="1" kern="1200">
                <a:solidFill>
                  <a:schemeClr val="tx1"/>
                </a:solidFill>
                <a:latin typeface="Calibri"/>
                <a:ea typeface="+mn-ea"/>
                <a:cs typeface="+mn-cs"/>
              </a:rPr>
              <a:t>maturità tecnologica, installazione tecnologie</a:t>
            </a:r>
          </a:p>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i="1" kern="1200">
                <a:solidFill>
                  <a:schemeClr val="tx1"/>
                </a:solidFill>
                <a:latin typeface="Calibri"/>
                <a:ea typeface="+mn-ea"/>
                <a:cs typeface="+mn-cs"/>
              </a:rPr>
              <a:t>Ridefinizione design della strada digitale</a:t>
            </a:r>
          </a:p>
        </p:txBody>
      </p:sp>
      <p:sp>
        <p:nvSpPr>
          <p:cNvPr id="38" name="TextBox 37">
            <a:extLst>
              <a:ext uri="{FF2B5EF4-FFF2-40B4-BE49-F238E27FC236}">
                <a16:creationId xmlns:a16="http://schemas.microsoft.com/office/drawing/2014/main" id="{13B71EA2-4DAE-4B1C-B10F-812B93FFCDE6}"/>
              </a:ext>
            </a:extLst>
          </p:cNvPr>
          <p:cNvSpPr txBox="1"/>
          <p:nvPr/>
        </p:nvSpPr>
        <p:spPr>
          <a:xfrm>
            <a:off x="7826011" y="2979071"/>
            <a:ext cx="3753704"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Adozione di nuovi trend tecnologici </a:t>
            </a:r>
            <a:r>
              <a:rPr lang="it-IT" sz="1400" b="0" i="1" kern="1200">
                <a:solidFill>
                  <a:schemeClr val="tx1"/>
                </a:solidFill>
                <a:latin typeface="Calibri"/>
                <a:ea typeface="+mn-ea"/>
                <a:cs typeface="+mn-cs"/>
              </a:rPr>
              <a:t>a seguito</a:t>
            </a:r>
          </a:p>
          <a:p>
            <a:pPr marL="85725" marR="0" lvl="0" indent="95250" algn="just" defTabSz="914400" rtl="0" eaLnBrk="1" fontAlgn="auto" latinLnBrk="0" hangingPunct="1">
              <a:lnSpc>
                <a:spcPts val="1800"/>
              </a:lnSpc>
              <a:spcBef>
                <a:spcPts val="0"/>
              </a:spcBef>
              <a:spcAft>
                <a:spcPts val="0"/>
              </a:spcAft>
              <a:buClrTx/>
              <a:buSzTx/>
              <a:buFont typeface="Wingdings" panose="05000000000000000000" pitchFamily="2" charset="2"/>
              <a:buNone/>
              <a:tabLst/>
              <a:defRPr/>
            </a:pPr>
            <a:r>
              <a:rPr lang="it-IT" sz="1400" b="0" i="1" kern="1200">
                <a:solidFill>
                  <a:schemeClr val="tx1"/>
                </a:solidFill>
                <a:latin typeface="Calibri"/>
                <a:ea typeface="+mn-ea"/>
                <a:cs typeface="+mn-cs"/>
              </a:rPr>
              <a:t>di studi comparativi e di benchmark a livello UE</a:t>
            </a:r>
          </a:p>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Ottimizzazione</a:t>
            </a:r>
            <a:r>
              <a:rPr lang="it-IT" sz="1400" b="0" i="1" kern="1200">
                <a:solidFill>
                  <a:schemeClr val="tx1"/>
                </a:solidFill>
                <a:latin typeface="Calibri"/>
                <a:ea typeface="+mn-ea"/>
                <a:cs typeface="+mn-cs"/>
              </a:rPr>
              <a:t> nella </a:t>
            </a:r>
            <a:r>
              <a:rPr lang="it-IT" sz="1400" b="1" i="1" kern="1200">
                <a:solidFill>
                  <a:schemeClr val="tx1"/>
                </a:solidFill>
                <a:latin typeface="Calibri"/>
                <a:ea typeface="+mn-ea"/>
                <a:cs typeface="+mn-cs"/>
              </a:rPr>
              <a:t>capillarità delle tecnologie</a:t>
            </a:r>
          </a:p>
        </p:txBody>
      </p:sp>
      <p:sp>
        <p:nvSpPr>
          <p:cNvPr id="39" name="TextBox 38">
            <a:extLst>
              <a:ext uri="{FF2B5EF4-FFF2-40B4-BE49-F238E27FC236}">
                <a16:creationId xmlns:a16="http://schemas.microsoft.com/office/drawing/2014/main" id="{E20D5574-64CD-4FF2-AF6E-BC9C9076593B}"/>
              </a:ext>
            </a:extLst>
          </p:cNvPr>
          <p:cNvSpPr txBox="1"/>
          <p:nvPr/>
        </p:nvSpPr>
        <p:spPr>
          <a:xfrm>
            <a:off x="231041" y="4242237"/>
            <a:ext cx="3229724" cy="220510"/>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0" i="1" kern="1200">
                <a:solidFill>
                  <a:schemeClr val="tx1"/>
                </a:solidFill>
                <a:latin typeface="Calibri"/>
                <a:ea typeface="+mn-ea"/>
                <a:cs typeface="+mn-cs"/>
              </a:rPr>
              <a:t>Realizzazione </a:t>
            </a:r>
            <a:r>
              <a:rPr lang="it-IT" sz="1400" b="1" i="1" kern="1200">
                <a:solidFill>
                  <a:schemeClr val="tx1"/>
                </a:solidFill>
                <a:latin typeface="Calibri"/>
                <a:ea typeface="+mn-ea"/>
                <a:cs typeface="+mn-cs"/>
              </a:rPr>
              <a:t>primi prototipi Green Island</a:t>
            </a:r>
            <a:endParaRPr lang="it-IT" sz="1400" b="0" i="1" kern="1200">
              <a:solidFill>
                <a:schemeClr val="tx1"/>
              </a:solidFill>
              <a:latin typeface="Calibri"/>
              <a:ea typeface="+mn-ea"/>
              <a:cs typeface="+mn-cs"/>
            </a:endParaRPr>
          </a:p>
        </p:txBody>
      </p:sp>
      <p:sp>
        <p:nvSpPr>
          <p:cNvPr id="40" name="TextBox 39">
            <a:extLst>
              <a:ext uri="{FF2B5EF4-FFF2-40B4-BE49-F238E27FC236}">
                <a16:creationId xmlns:a16="http://schemas.microsoft.com/office/drawing/2014/main" id="{75DA2530-DE47-4669-87A8-316FC2450F2A}"/>
              </a:ext>
            </a:extLst>
          </p:cNvPr>
          <p:cNvSpPr txBox="1"/>
          <p:nvPr/>
        </p:nvSpPr>
        <p:spPr>
          <a:xfrm>
            <a:off x="4037562" y="4011405"/>
            <a:ext cx="3658642"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0" i="1" kern="1200">
                <a:solidFill>
                  <a:schemeClr val="tx1"/>
                </a:solidFill>
                <a:latin typeface="Calibri"/>
                <a:ea typeface="+mn-ea"/>
                <a:cs typeface="+mn-cs"/>
              </a:rPr>
              <a:t>Realizzazione </a:t>
            </a:r>
            <a:r>
              <a:rPr lang="it-IT" sz="1400" b="1" i="1" kern="1200">
                <a:solidFill>
                  <a:schemeClr val="tx1"/>
                </a:solidFill>
                <a:latin typeface="Calibri"/>
                <a:ea typeface="+mn-ea"/>
                <a:cs typeface="+mn-cs"/>
              </a:rPr>
              <a:t>nuovo concept Green Island/stazione tecnologica  </a:t>
            </a:r>
            <a:r>
              <a:rPr lang="it-IT" sz="1400" b="0" i="1" kern="1200">
                <a:solidFill>
                  <a:schemeClr val="tx1"/>
                </a:solidFill>
                <a:latin typeface="Calibri"/>
                <a:ea typeface="+mn-ea"/>
                <a:cs typeface="+mn-cs"/>
              </a:rPr>
              <a:t>e predisposizione per i sistemi di generazione energia</a:t>
            </a:r>
          </a:p>
        </p:txBody>
      </p:sp>
      <p:sp>
        <p:nvSpPr>
          <p:cNvPr id="41" name="TextBox 40">
            <a:extLst>
              <a:ext uri="{FF2B5EF4-FFF2-40B4-BE49-F238E27FC236}">
                <a16:creationId xmlns:a16="http://schemas.microsoft.com/office/drawing/2014/main" id="{767170C2-C30C-4603-8AEC-D88B35A58992}"/>
              </a:ext>
            </a:extLst>
          </p:cNvPr>
          <p:cNvSpPr txBox="1"/>
          <p:nvPr/>
        </p:nvSpPr>
        <p:spPr>
          <a:xfrm>
            <a:off x="7826011" y="4011405"/>
            <a:ext cx="3753704"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0" i="1" kern="1200">
                <a:solidFill>
                  <a:schemeClr val="tx1"/>
                </a:solidFill>
                <a:latin typeface="Calibri"/>
                <a:ea typeface="+mn-ea"/>
                <a:cs typeface="+mn-cs"/>
              </a:rPr>
              <a:t>Realizzazione </a:t>
            </a:r>
            <a:r>
              <a:rPr lang="it-IT" sz="1400" b="1" i="1" kern="1200">
                <a:solidFill>
                  <a:schemeClr val="tx1"/>
                </a:solidFill>
                <a:latin typeface="Calibri"/>
                <a:ea typeface="+mn-ea"/>
                <a:cs typeface="+mn-cs"/>
              </a:rPr>
              <a:t>mini stazioni tecnologiche </a:t>
            </a:r>
            <a:r>
              <a:rPr lang="it-IT" sz="1400" b="0" i="1" kern="1200">
                <a:solidFill>
                  <a:schemeClr val="tx1"/>
                </a:solidFill>
                <a:latin typeface="Calibri"/>
                <a:ea typeface="+mn-ea"/>
                <a:cs typeface="+mn-cs"/>
              </a:rPr>
              <a:t>e predisposizione </a:t>
            </a:r>
            <a:r>
              <a:rPr lang="it-IT" sz="1400" b="1" i="1" kern="1200">
                <a:solidFill>
                  <a:schemeClr val="tx1"/>
                </a:solidFill>
                <a:latin typeface="Calibri"/>
                <a:ea typeface="+mn-ea"/>
                <a:cs typeface="+mn-cs"/>
              </a:rPr>
              <a:t>integrazioni con modelli Full &amp; full-</a:t>
            </a:r>
            <a:r>
              <a:rPr lang="it-IT" sz="1400" b="1" i="1" kern="1200" err="1">
                <a:solidFill>
                  <a:schemeClr val="tx1"/>
                </a:solidFill>
                <a:latin typeface="Calibri"/>
                <a:ea typeface="+mn-ea"/>
                <a:cs typeface="+mn-cs"/>
              </a:rPr>
              <a:t>Fledged</a:t>
            </a:r>
            <a:r>
              <a:rPr lang="it-IT" sz="1400" b="1" i="1" kern="1200">
                <a:solidFill>
                  <a:schemeClr val="tx1"/>
                </a:solidFill>
                <a:latin typeface="Calibri"/>
                <a:ea typeface="+mn-ea"/>
                <a:cs typeface="+mn-cs"/>
              </a:rPr>
              <a:t> </a:t>
            </a:r>
            <a:r>
              <a:rPr lang="it-IT" sz="1400" b="0" i="1" kern="1200">
                <a:solidFill>
                  <a:schemeClr val="tx1"/>
                </a:solidFill>
                <a:latin typeface="Calibri"/>
                <a:ea typeface="+mn-ea"/>
                <a:cs typeface="+mn-cs"/>
              </a:rPr>
              <a:t>(con Green Island)</a:t>
            </a:r>
          </a:p>
        </p:txBody>
      </p:sp>
      <p:sp>
        <p:nvSpPr>
          <p:cNvPr id="42" name="TextBox 41">
            <a:extLst>
              <a:ext uri="{FF2B5EF4-FFF2-40B4-BE49-F238E27FC236}">
                <a16:creationId xmlns:a16="http://schemas.microsoft.com/office/drawing/2014/main" id="{ED1E8669-F613-4701-87D7-48E1F8DDFBAB}"/>
              </a:ext>
            </a:extLst>
          </p:cNvPr>
          <p:cNvSpPr txBox="1"/>
          <p:nvPr/>
        </p:nvSpPr>
        <p:spPr>
          <a:xfrm>
            <a:off x="231041" y="5043740"/>
            <a:ext cx="3695912"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Infrastruttura Fibra Ottica </a:t>
            </a:r>
            <a:r>
              <a:rPr lang="it-IT" sz="1400" b="0" i="1" kern="1200">
                <a:solidFill>
                  <a:schemeClr val="tx1"/>
                </a:solidFill>
                <a:latin typeface="Calibri"/>
                <a:ea typeface="+mn-ea"/>
                <a:cs typeface="+mn-cs"/>
              </a:rPr>
              <a:t>di </a:t>
            </a:r>
            <a:r>
              <a:rPr lang="it-IT" sz="1400" b="0" i="1" kern="1200" err="1">
                <a:solidFill>
                  <a:schemeClr val="tx1"/>
                </a:solidFill>
                <a:latin typeface="Calibri"/>
                <a:ea typeface="+mn-ea"/>
                <a:cs typeface="+mn-cs"/>
              </a:rPr>
              <a:t>dorsale&amp;backbone</a:t>
            </a:r>
            <a:r>
              <a:rPr lang="it-IT" sz="1400" b="0" i="1" kern="1200">
                <a:solidFill>
                  <a:schemeClr val="tx1"/>
                </a:solidFill>
                <a:latin typeface="Calibri"/>
                <a:ea typeface="+mn-ea"/>
                <a:cs typeface="+mn-cs"/>
              </a:rPr>
              <a:t> lungo tutta la tratta con </a:t>
            </a:r>
            <a:r>
              <a:rPr lang="it-IT" sz="1400" b="1" i="1" kern="1200">
                <a:solidFill>
                  <a:schemeClr val="tx1"/>
                </a:solidFill>
                <a:latin typeface="Calibri"/>
                <a:ea typeface="+mn-ea"/>
                <a:cs typeface="+mn-cs"/>
              </a:rPr>
              <a:t>servizi capillari di Wi-fi </a:t>
            </a:r>
            <a:r>
              <a:rPr lang="it-IT" sz="1400" b="0" i="1" kern="1200">
                <a:solidFill>
                  <a:schemeClr val="tx1"/>
                </a:solidFill>
                <a:latin typeface="Calibri"/>
                <a:ea typeface="+mn-ea"/>
                <a:cs typeface="+mn-cs"/>
              </a:rPr>
              <a:t>(sia access point che wi fi in </a:t>
            </a:r>
            <a:r>
              <a:rPr lang="it-IT" sz="1400" b="0" i="1" kern="1200" err="1">
                <a:solidFill>
                  <a:schemeClr val="tx1"/>
                </a:solidFill>
                <a:latin typeface="Calibri"/>
                <a:ea typeface="+mn-ea"/>
                <a:cs typeface="+mn-cs"/>
              </a:rPr>
              <a:t>motion</a:t>
            </a:r>
            <a:r>
              <a:rPr lang="it-IT" sz="1400" b="0" i="1" kern="1200">
                <a:solidFill>
                  <a:schemeClr val="tx1"/>
                </a:solidFill>
                <a:latin typeface="Calibri"/>
                <a:ea typeface="+mn-ea"/>
                <a:cs typeface="+mn-cs"/>
              </a:rPr>
              <a:t>)</a:t>
            </a:r>
          </a:p>
        </p:txBody>
      </p:sp>
      <p:sp>
        <p:nvSpPr>
          <p:cNvPr id="43" name="TextBox 42">
            <a:extLst>
              <a:ext uri="{FF2B5EF4-FFF2-40B4-BE49-F238E27FC236}">
                <a16:creationId xmlns:a16="http://schemas.microsoft.com/office/drawing/2014/main" id="{38A245A9-953A-40D6-A037-BF9D96C793B9}"/>
              </a:ext>
            </a:extLst>
          </p:cNvPr>
          <p:cNvSpPr txBox="1"/>
          <p:nvPr/>
        </p:nvSpPr>
        <p:spPr>
          <a:xfrm>
            <a:off x="4037561" y="5043740"/>
            <a:ext cx="3658642"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Ottimizzazione</a:t>
            </a:r>
            <a:r>
              <a:rPr lang="it-IT" sz="1400" b="0" i="1" kern="1200">
                <a:solidFill>
                  <a:schemeClr val="tx1"/>
                </a:solidFill>
                <a:latin typeface="Calibri"/>
                <a:ea typeface="+mn-ea"/>
                <a:cs typeface="+mn-cs"/>
              </a:rPr>
              <a:t> e standardizzazione dei </a:t>
            </a:r>
            <a:r>
              <a:rPr lang="it-IT" sz="1400" b="1" i="1" kern="1200">
                <a:solidFill>
                  <a:schemeClr val="tx1"/>
                </a:solidFill>
                <a:latin typeface="Calibri"/>
                <a:ea typeface="+mn-ea"/>
                <a:cs typeface="+mn-cs"/>
              </a:rPr>
              <a:t>costi delle infrastrutture di rete</a:t>
            </a:r>
            <a:r>
              <a:rPr lang="it-IT" sz="1400" b="0" i="1" kern="1200">
                <a:solidFill>
                  <a:schemeClr val="tx1"/>
                </a:solidFill>
                <a:latin typeface="Calibri"/>
                <a:ea typeface="+mn-ea"/>
                <a:cs typeface="+mn-cs"/>
              </a:rPr>
              <a:t>, installazione </a:t>
            </a:r>
            <a:r>
              <a:rPr lang="it-IT" sz="1400" b="1" i="1" kern="1200">
                <a:solidFill>
                  <a:schemeClr val="tx1"/>
                </a:solidFill>
                <a:latin typeface="Calibri"/>
                <a:ea typeface="+mn-ea"/>
                <a:cs typeface="+mn-cs"/>
              </a:rPr>
              <a:t>fibra ottica</a:t>
            </a:r>
            <a:r>
              <a:rPr lang="it-IT" sz="1400" b="0" i="1" kern="1200">
                <a:solidFill>
                  <a:schemeClr val="tx1"/>
                </a:solidFill>
                <a:latin typeface="Calibri"/>
                <a:ea typeface="+mn-ea"/>
                <a:cs typeface="+mn-cs"/>
              </a:rPr>
              <a:t> e servizi di </a:t>
            </a:r>
            <a:r>
              <a:rPr lang="it-IT" sz="1400" b="0" i="1" kern="1200" err="1">
                <a:solidFill>
                  <a:schemeClr val="tx1"/>
                </a:solidFill>
                <a:latin typeface="Calibri"/>
                <a:ea typeface="+mn-ea"/>
                <a:cs typeface="+mn-cs"/>
              </a:rPr>
              <a:t>wifi</a:t>
            </a:r>
            <a:r>
              <a:rPr lang="it-IT" sz="1400" b="0" i="1" kern="1200">
                <a:solidFill>
                  <a:schemeClr val="tx1"/>
                </a:solidFill>
                <a:latin typeface="Calibri"/>
                <a:ea typeface="+mn-ea"/>
                <a:cs typeface="+mn-cs"/>
              </a:rPr>
              <a:t> tramite access point</a:t>
            </a:r>
          </a:p>
        </p:txBody>
      </p:sp>
      <p:sp>
        <p:nvSpPr>
          <p:cNvPr id="44" name="TextBox 43">
            <a:extLst>
              <a:ext uri="{FF2B5EF4-FFF2-40B4-BE49-F238E27FC236}">
                <a16:creationId xmlns:a16="http://schemas.microsoft.com/office/drawing/2014/main" id="{91724E54-F424-42D4-8199-D2B46C0161C0}"/>
              </a:ext>
            </a:extLst>
          </p:cNvPr>
          <p:cNvSpPr txBox="1"/>
          <p:nvPr/>
        </p:nvSpPr>
        <p:spPr>
          <a:xfrm>
            <a:off x="7826011" y="5043740"/>
            <a:ext cx="3753704" cy="682174"/>
          </a:xfrm>
          <a:prstGeom prst="rect">
            <a:avLst/>
          </a:prstGeom>
          <a:noFill/>
        </p:spPr>
        <p:txBody>
          <a:bodyPr wrap="square" lIns="0" tIns="0" rIns="0" bIns="0">
            <a:spAutoFit/>
          </a:bodyPr>
          <a:lstStyle/>
          <a:p>
            <a:pPr marL="180975" marR="0" lvl="0" indent="-180975" algn="just" defTabSz="91440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it-IT" sz="1400" b="1" i="1" kern="1200">
                <a:solidFill>
                  <a:schemeClr val="tx1"/>
                </a:solidFill>
                <a:latin typeface="Calibri"/>
                <a:ea typeface="+mn-ea"/>
                <a:cs typeface="+mn-cs"/>
              </a:rPr>
              <a:t>Ulteriore ottimizzazione </a:t>
            </a:r>
            <a:r>
              <a:rPr lang="it-IT" sz="1400" b="0" i="1" kern="1200">
                <a:solidFill>
                  <a:schemeClr val="tx1"/>
                </a:solidFill>
                <a:latin typeface="Calibri"/>
                <a:ea typeface="+mn-ea"/>
                <a:cs typeface="+mn-cs"/>
              </a:rPr>
              <a:t>dei </a:t>
            </a:r>
            <a:r>
              <a:rPr lang="it-IT" sz="1400" b="1" i="1" kern="1200">
                <a:solidFill>
                  <a:schemeClr val="tx1"/>
                </a:solidFill>
                <a:latin typeface="Calibri"/>
                <a:ea typeface="+mn-ea"/>
                <a:cs typeface="+mn-cs"/>
              </a:rPr>
              <a:t>costi</a:t>
            </a:r>
            <a:r>
              <a:rPr lang="it-IT" sz="1400" b="0" i="1" kern="1200">
                <a:solidFill>
                  <a:schemeClr val="tx1"/>
                </a:solidFill>
                <a:latin typeface="Calibri"/>
                <a:ea typeface="+mn-ea"/>
                <a:cs typeface="+mn-cs"/>
              </a:rPr>
              <a:t> delle </a:t>
            </a:r>
            <a:r>
              <a:rPr lang="it-IT" sz="1400" b="1" i="1" kern="1200">
                <a:solidFill>
                  <a:schemeClr val="tx1"/>
                </a:solidFill>
                <a:latin typeface="Calibri"/>
                <a:ea typeface="+mn-ea"/>
                <a:cs typeface="+mn-cs"/>
              </a:rPr>
              <a:t>infrastrutture di rete </a:t>
            </a:r>
            <a:r>
              <a:rPr lang="it-IT" sz="1400" b="0" i="1" kern="1200">
                <a:solidFill>
                  <a:schemeClr val="tx1"/>
                </a:solidFill>
                <a:latin typeface="Calibri"/>
                <a:ea typeface="+mn-ea"/>
                <a:cs typeface="+mn-cs"/>
              </a:rPr>
              <a:t>e predisposizione di </a:t>
            </a:r>
            <a:r>
              <a:rPr lang="it-IT" sz="1400" b="1" i="1" kern="1200">
                <a:solidFill>
                  <a:schemeClr val="tx1"/>
                </a:solidFill>
                <a:latin typeface="Calibri"/>
                <a:ea typeface="+mn-ea"/>
                <a:cs typeface="+mn-cs"/>
              </a:rPr>
              <a:t>access point Wi-Fi in punti strategici</a:t>
            </a:r>
          </a:p>
        </p:txBody>
      </p:sp>
      <p:sp>
        <p:nvSpPr>
          <p:cNvPr id="46" name="Rectangle 12">
            <a:extLst>
              <a:ext uri="{FF2B5EF4-FFF2-40B4-BE49-F238E27FC236}">
                <a16:creationId xmlns:a16="http://schemas.microsoft.com/office/drawing/2014/main" id="{8B1E3F47-E211-4662-B1F0-442B1AF5B234}"/>
              </a:ext>
            </a:extLst>
          </p:cNvPr>
          <p:cNvSpPr/>
          <p:nvPr/>
        </p:nvSpPr>
        <p:spPr>
          <a:xfrm>
            <a:off x="1419225" y="1387997"/>
            <a:ext cx="1285875" cy="323850"/>
          </a:xfrm>
          <a:prstGeom prst="rect">
            <a:avLst/>
          </a:prstGeom>
          <a:blipFill dpi="0" rotWithShape="1">
            <a:blip r:embed="rId3" cstate="hqprint">
              <a:alphaModFix amt="44000"/>
              <a:duotone>
                <a:prstClr val="black"/>
                <a:srgbClr val="ED7D31">
                  <a:tint val="45000"/>
                  <a:satMod val="400000"/>
                </a:srgbClr>
              </a:duotone>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w="57150" cap="flat" cmpd="sng" algn="ctr">
            <a:noFill/>
            <a:prstDash val="solid"/>
          </a:ln>
          <a:effectLst/>
        </p:spPr>
        <p:txBody>
          <a:bodyPr lIns="468000" tIns="108000" rIns="468000" bIns="108000"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it-IT" sz="1400" b="0" i="1" u="none" strike="noStrike" kern="0" cap="none" spc="0" normalizeH="0" baseline="0" noProof="0">
                <a:ln>
                  <a:noFill/>
                </a:ln>
                <a:solidFill>
                  <a:srgbClr val="000000"/>
                </a:solidFill>
                <a:effectLst/>
                <a:uLnTx/>
                <a:uFillTx/>
                <a:latin typeface="Bell MT" panose="02020503060305020303" pitchFamily="18" charset="0"/>
                <a:cs typeface="Arial" panose="020B0604020202020204" pitchFamily="34" charset="0"/>
              </a:rPr>
              <a:t>Full</a:t>
            </a:r>
          </a:p>
        </p:txBody>
      </p:sp>
      <p:sp>
        <p:nvSpPr>
          <p:cNvPr id="49" name="Rectangle 12">
            <a:extLst>
              <a:ext uri="{FF2B5EF4-FFF2-40B4-BE49-F238E27FC236}">
                <a16:creationId xmlns:a16="http://schemas.microsoft.com/office/drawing/2014/main" id="{05873167-0C25-437C-A7EB-3DBBD94C9615}"/>
              </a:ext>
            </a:extLst>
          </p:cNvPr>
          <p:cNvSpPr/>
          <p:nvPr/>
        </p:nvSpPr>
        <p:spPr>
          <a:xfrm>
            <a:off x="5276850" y="1387997"/>
            <a:ext cx="1285875" cy="323850"/>
          </a:xfrm>
          <a:prstGeom prst="rect">
            <a:avLst/>
          </a:prstGeom>
          <a:blipFill dpi="0" rotWithShape="1">
            <a:blip r:embed="rId3" cstate="hqprint">
              <a:alphaModFix amt="44000"/>
              <a:duotone>
                <a:prstClr val="black"/>
                <a:srgbClr val="ED7D31">
                  <a:tint val="45000"/>
                  <a:satMod val="400000"/>
                </a:srgbClr>
              </a:duotone>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w="57150" cap="flat" cmpd="sng" algn="ctr">
            <a:noFill/>
            <a:prstDash val="solid"/>
          </a:ln>
          <a:effectLst/>
        </p:spPr>
        <p:txBody>
          <a:bodyPr lIns="36000" tIns="36000" rIns="36000" bIns="36000"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it-IT" sz="1400" b="0" i="1" u="none" strike="noStrike" kern="0" cap="none" spc="0" normalizeH="0" baseline="0" noProof="0">
                <a:ln>
                  <a:noFill/>
                </a:ln>
                <a:solidFill>
                  <a:srgbClr val="000000"/>
                </a:solidFill>
                <a:effectLst/>
                <a:uLnTx/>
                <a:uFillTx/>
                <a:latin typeface="Bell MT" panose="02020503060305020303" pitchFamily="18" charset="0"/>
                <a:cs typeface="Arial" panose="020B0604020202020204" pitchFamily="34" charset="0"/>
              </a:rPr>
              <a:t>Full-</a:t>
            </a:r>
            <a:r>
              <a:rPr kumimoji="0" lang="it-IT" sz="1400" b="0" i="1" u="none" strike="noStrike" kern="0" cap="none" spc="0" normalizeH="0" baseline="0" noProof="0" err="1">
                <a:ln>
                  <a:noFill/>
                </a:ln>
                <a:solidFill>
                  <a:srgbClr val="000000"/>
                </a:solidFill>
                <a:effectLst/>
                <a:uLnTx/>
                <a:uFillTx/>
                <a:latin typeface="Bell MT" panose="02020503060305020303" pitchFamily="18" charset="0"/>
                <a:cs typeface="Arial" panose="020B0604020202020204" pitchFamily="34" charset="0"/>
              </a:rPr>
              <a:t>Fledged</a:t>
            </a:r>
            <a:endParaRPr kumimoji="0" lang="it-IT" sz="1400" b="0" i="1" u="none" strike="noStrike" kern="0" cap="none" spc="0" normalizeH="0" baseline="0" noProof="0">
              <a:ln>
                <a:noFill/>
              </a:ln>
              <a:solidFill>
                <a:srgbClr val="000000"/>
              </a:solidFill>
              <a:effectLst/>
              <a:uLnTx/>
              <a:uFillTx/>
              <a:latin typeface="Bell MT" panose="02020503060305020303" pitchFamily="18" charset="0"/>
              <a:cs typeface="Arial" panose="020B0604020202020204" pitchFamily="34" charset="0"/>
            </a:endParaRPr>
          </a:p>
        </p:txBody>
      </p:sp>
      <p:sp>
        <p:nvSpPr>
          <p:cNvPr id="50" name="Rectangle 12">
            <a:extLst>
              <a:ext uri="{FF2B5EF4-FFF2-40B4-BE49-F238E27FC236}">
                <a16:creationId xmlns:a16="http://schemas.microsoft.com/office/drawing/2014/main" id="{5C69E92B-B5B6-45E4-90CA-3C6DB79FFC2C}"/>
              </a:ext>
            </a:extLst>
          </p:cNvPr>
          <p:cNvSpPr/>
          <p:nvPr/>
        </p:nvSpPr>
        <p:spPr>
          <a:xfrm>
            <a:off x="9124950" y="1378472"/>
            <a:ext cx="1285875" cy="323850"/>
          </a:xfrm>
          <a:prstGeom prst="rect">
            <a:avLst/>
          </a:prstGeom>
          <a:blipFill dpi="0" rotWithShape="1">
            <a:blip r:embed="rId3" cstate="hqprint">
              <a:alphaModFix amt="44000"/>
              <a:duotone>
                <a:prstClr val="black"/>
                <a:srgbClr val="ED7D31">
                  <a:tint val="45000"/>
                  <a:satMod val="400000"/>
                </a:srgbClr>
              </a:duotone>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w="57150" cap="flat" cmpd="sng" algn="ctr">
            <a:noFill/>
            <a:prstDash val="solid"/>
          </a:ln>
          <a:effectLst/>
        </p:spPr>
        <p:txBody>
          <a:bodyPr lIns="36000" tIns="36000" rIns="36000" bIns="36000"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it-IT" sz="1400" b="0" i="1" u="none" strike="noStrike" kern="0" cap="none" spc="0" normalizeH="0" baseline="0" noProof="0">
                <a:ln>
                  <a:noFill/>
                </a:ln>
                <a:solidFill>
                  <a:srgbClr val="000000"/>
                </a:solidFill>
                <a:effectLst/>
                <a:uLnTx/>
                <a:uFillTx/>
                <a:latin typeface="Bell MT" panose="02020503060305020303" pitchFamily="18" charset="0"/>
                <a:cs typeface="Arial" panose="020B0604020202020204" pitchFamily="34" charset="0"/>
              </a:rPr>
              <a:t>Digital Road</a:t>
            </a:r>
          </a:p>
        </p:txBody>
      </p:sp>
    </p:spTree>
    <p:extLst>
      <p:ext uri="{BB962C8B-B14F-4D97-AF65-F5344CB8AC3E}">
        <p14:creationId xmlns:p14="http://schemas.microsoft.com/office/powerpoint/2010/main" val="138872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ttangolo 218">
            <a:extLst>
              <a:ext uri="{FF2B5EF4-FFF2-40B4-BE49-F238E27FC236}">
                <a16:creationId xmlns:a16="http://schemas.microsoft.com/office/drawing/2014/main" id="{AB080911-3ED9-4967-9AAA-16BE3B0B81F9}"/>
              </a:ext>
            </a:extLst>
          </p:cNvPr>
          <p:cNvSpPr/>
          <p:nvPr/>
        </p:nvSpPr>
        <p:spPr>
          <a:xfrm>
            <a:off x="361863" y="4908579"/>
            <a:ext cx="11130255" cy="1009621"/>
          </a:xfrm>
          <a:prstGeom prst="rect">
            <a:avLst/>
          </a:prstGeom>
          <a:solidFill>
            <a:sysClr val="window" lastClr="FFFFFF"/>
          </a:solidFill>
          <a:ln w="31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A92EF56F-FF81-4233-979D-03CDA68F67EF}"/>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DC002E"/>
                </a:solidFill>
                <a:effectLst/>
                <a:uLnTx/>
                <a:uFillTx/>
                <a:latin typeface="Calibri" panose="020F0502020204030204"/>
                <a:ea typeface="+mj-ea"/>
                <a:cs typeface="+mj-cs"/>
              </a:rPr>
              <a:t>Il modello «</a:t>
            </a:r>
            <a:r>
              <a:rPr kumimoji="0" lang="it-IT" sz="2400" b="1" i="1" u="none" strike="noStrike" kern="1200" cap="none" spc="0" normalizeH="0" baseline="0" noProof="0">
                <a:ln>
                  <a:noFill/>
                </a:ln>
                <a:solidFill>
                  <a:srgbClr val="DC002E"/>
                </a:solidFill>
                <a:effectLst/>
                <a:uLnTx/>
                <a:uFillTx/>
                <a:latin typeface="Calibri" panose="020F0502020204030204"/>
                <a:ea typeface="+mj-ea"/>
                <a:cs typeface="+mj-cs"/>
              </a:rPr>
              <a:t>Full-</a:t>
            </a:r>
            <a:r>
              <a:rPr kumimoji="0" lang="it-IT" sz="2400" b="1" i="1" u="none" strike="noStrike" kern="1200" cap="none" spc="0" normalizeH="0" baseline="0" noProof="0" err="1">
                <a:ln>
                  <a:noFill/>
                </a:ln>
                <a:solidFill>
                  <a:srgbClr val="DC002E"/>
                </a:solidFill>
                <a:effectLst/>
                <a:uLnTx/>
                <a:uFillTx/>
                <a:latin typeface="Calibri" panose="020F0502020204030204"/>
                <a:ea typeface="+mj-ea"/>
                <a:cs typeface="+mj-cs"/>
              </a:rPr>
              <a:t>fledged</a:t>
            </a:r>
            <a:r>
              <a:rPr kumimoji="0" lang="it-IT" sz="2400" b="1" i="0" u="none" strike="noStrike" kern="1200" cap="none" spc="0" normalizeH="0" baseline="0" noProof="0">
                <a:ln>
                  <a:noFill/>
                </a:ln>
                <a:solidFill>
                  <a:srgbClr val="DC002E"/>
                </a:solidFill>
                <a:effectLst/>
                <a:uLnTx/>
                <a:uFillTx/>
                <a:latin typeface="Calibri" panose="020F0502020204030204"/>
                <a:ea typeface="+mj-ea"/>
                <a:cs typeface="+mj-cs"/>
              </a:rPr>
              <a:t>»: tecnologie</a:t>
            </a:r>
          </a:p>
        </p:txBody>
      </p:sp>
      <p:sp>
        <p:nvSpPr>
          <p:cNvPr id="46" name="TextBox 45">
            <a:extLst>
              <a:ext uri="{FF2B5EF4-FFF2-40B4-BE49-F238E27FC236}">
                <a16:creationId xmlns:a16="http://schemas.microsoft.com/office/drawing/2014/main" id="{3D61D154-55EC-4DC2-A9A3-FF75F0E3717B}"/>
              </a:ext>
            </a:extLst>
          </p:cNvPr>
          <p:cNvSpPr txBox="1"/>
          <p:nvPr/>
        </p:nvSpPr>
        <p:spPr>
          <a:xfrm>
            <a:off x="471600" y="737302"/>
            <a:ext cx="11057791" cy="92333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La denominazione «</a:t>
            </a: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Full-</a:t>
            </a:r>
            <a:r>
              <a:rPr kumimoji="0" lang="it-IT" sz="1800" b="1" i="0" u="none" strike="noStrike" kern="1200" cap="none" spc="0" normalizeH="0" baseline="0" noProof="0" err="1">
                <a:ln>
                  <a:noFill/>
                </a:ln>
                <a:solidFill>
                  <a:prstClr val="black"/>
                </a:solidFill>
                <a:effectLst/>
                <a:uLnTx/>
                <a:uFillTx/>
                <a:latin typeface="Calibri" panose="020F0502020204030204"/>
                <a:ea typeface="+mn-ea"/>
                <a:cs typeface="+mn-cs"/>
              </a:rPr>
              <a:t>fledged</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 identifica una strada digitalizzata di tipo</a:t>
            </a: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 «event-</a:t>
            </a:r>
            <a:r>
              <a:rPr kumimoji="0" lang="it-IT" sz="1800" b="1" i="0" u="none" strike="noStrike" kern="1200" cap="none" spc="0" normalizeH="0" baseline="0" noProof="0" err="1">
                <a:ln>
                  <a:noFill/>
                </a:ln>
                <a:solidFill>
                  <a:prstClr val="black"/>
                </a:solidFill>
                <a:effectLst/>
                <a:uLnTx/>
                <a:uFillTx/>
                <a:latin typeface="Calibri" panose="020F0502020204030204"/>
                <a:ea typeface="+mn-ea"/>
                <a:cs typeface="+mn-cs"/>
              </a:rPr>
              <a:t>driven</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 proiettata alla </a:t>
            </a: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generazione di eventi su strada </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e alla loro </a:t>
            </a: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gestione informativa </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al fine di garantire le specifiche funzionali indicate nel Decreto Ministeriale 70 del 2018.</a:t>
            </a:r>
          </a:p>
        </p:txBody>
      </p:sp>
      <p:sp>
        <p:nvSpPr>
          <p:cNvPr id="26" name="Rectangle: Rounded Corners 42">
            <a:extLst>
              <a:ext uri="{FF2B5EF4-FFF2-40B4-BE49-F238E27FC236}">
                <a16:creationId xmlns:a16="http://schemas.microsoft.com/office/drawing/2014/main" id="{C6531562-5BCE-433F-B2AA-D5C7DC294497}"/>
              </a:ext>
            </a:extLst>
          </p:cNvPr>
          <p:cNvSpPr/>
          <p:nvPr/>
        </p:nvSpPr>
        <p:spPr>
          <a:xfrm>
            <a:off x="5527328" y="1798958"/>
            <a:ext cx="5964790" cy="684000"/>
          </a:xfrm>
          <a:prstGeom prst="roundRect">
            <a:avLst/>
          </a:prstGeom>
          <a:solidFill>
            <a:schemeClr val="bg1"/>
          </a:solidFill>
          <a:ln>
            <a:solidFill>
              <a:srgbClr val="4C69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Compliance </a:t>
            </a:r>
            <a:r>
              <a:rPr kumimoji="0" lang="it-IT" sz="1100" b="0" i="1" u="none" strike="noStrike" kern="1200" cap="none" spc="0" normalizeH="0" baseline="0" noProof="0">
                <a:ln>
                  <a:noFill/>
                </a:ln>
                <a:solidFill>
                  <a:srgbClr val="000000"/>
                </a:solidFill>
                <a:effectLst/>
                <a:uLnTx/>
                <a:uFillTx/>
                <a:latin typeface="Calibri"/>
                <a:ea typeface="+mn-ea"/>
                <a:cs typeface="+mn-cs"/>
              </a:rPr>
              <a:t>con le </a:t>
            </a:r>
            <a:r>
              <a:rPr kumimoji="0" lang="it-IT" sz="1100" b="1" i="1" u="none" strike="noStrike" kern="1200" cap="none" spc="0" normalizeH="0" baseline="0" noProof="0">
                <a:ln>
                  <a:noFill/>
                </a:ln>
                <a:solidFill>
                  <a:srgbClr val="000000"/>
                </a:solidFill>
                <a:effectLst/>
                <a:uLnTx/>
                <a:uFillTx/>
                <a:latin typeface="Calibri"/>
                <a:ea typeface="+mn-ea"/>
                <a:cs typeface="+mn-cs"/>
              </a:rPr>
              <a:t>specifiche funzionali del DM 70 </a:t>
            </a:r>
            <a:r>
              <a:rPr kumimoji="0" lang="it-IT" sz="1100" b="0" i="1" u="none" strike="noStrike" kern="1200" cap="none" spc="0" normalizeH="0" baseline="0" noProof="0">
                <a:ln>
                  <a:noFill/>
                </a:ln>
                <a:solidFill>
                  <a:srgbClr val="000000"/>
                </a:solidFill>
                <a:effectLst/>
                <a:uLnTx/>
                <a:uFillTx/>
                <a:latin typeface="Calibri"/>
                <a:ea typeface="+mn-ea"/>
                <a:cs typeface="+mn-cs"/>
              </a:rPr>
              <a:t>assicurando servizi avanzati C-ITS per la sicurezza stradale</a:t>
            </a:r>
            <a:endParaRPr kumimoji="0" lang="it-IT" sz="1100" b="1" i="1" u="none" strike="noStrike" kern="1200" cap="none" spc="0" normalizeH="0" baseline="0" noProof="0">
              <a:ln>
                <a:noFill/>
              </a:ln>
              <a:solidFill>
                <a:srgbClr val="000000"/>
              </a:solidFill>
              <a:effectLst/>
              <a:uLnTx/>
              <a:uFillTx/>
              <a:latin typeface="Calibri"/>
              <a:ea typeface="+mn-ea"/>
              <a:cs typeface="+mn-cs"/>
            </a:endParaRPr>
          </a:p>
        </p:txBody>
      </p:sp>
      <p:pic>
        <p:nvPicPr>
          <p:cNvPr id="34" name="Picture 43">
            <a:extLst>
              <a:ext uri="{FF2B5EF4-FFF2-40B4-BE49-F238E27FC236}">
                <a16:creationId xmlns:a16="http://schemas.microsoft.com/office/drawing/2014/main" id="{A0B05CB8-126B-4312-92C0-076C24134DEE}"/>
              </a:ext>
            </a:extLst>
          </p:cNvPr>
          <p:cNvPicPr>
            <a:picLocks/>
          </p:cNvPicPr>
          <p:nvPr/>
        </p:nvPicPr>
        <p:blipFill rotWithShape="1">
          <a:blip r:embed="rId2"/>
          <a:srcRect b="55426"/>
          <a:stretch/>
        </p:blipFill>
        <p:spPr>
          <a:xfrm rot="16200000">
            <a:off x="3912498" y="3110603"/>
            <a:ext cx="2847975" cy="309767"/>
          </a:xfrm>
          <a:prstGeom prst="rect">
            <a:avLst/>
          </a:prstGeom>
        </p:spPr>
      </p:pic>
      <p:sp>
        <p:nvSpPr>
          <p:cNvPr id="35" name="Rectangle: Rounded Corners 48">
            <a:extLst>
              <a:ext uri="{FF2B5EF4-FFF2-40B4-BE49-F238E27FC236}">
                <a16:creationId xmlns:a16="http://schemas.microsoft.com/office/drawing/2014/main" id="{037B943A-05B0-44A2-8694-BB574C6F4E53}"/>
              </a:ext>
            </a:extLst>
          </p:cNvPr>
          <p:cNvSpPr/>
          <p:nvPr/>
        </p:nvSpPr>
        <p:spPr>
          <a:xfrm>
            <a:off x="5527328" y="2532484"/>
            <a:ext cx="5964790" cy="684000"/>
          </a:xfrm>
          <a:prstGeom prst="roundRect">
            <a:avLst/>
          </a:prstGeom>
          <a:solidFill>
            <a:schemeClr val="bg1"/>
          </a:solidFill>
          <a:ln>
            <a:solidFill>
              <a:srgbClr val="F8B32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1" i="1" u="none" strike="noStrike" kern="1200" cap="none" spc="0" normalizeH="0" baseline="0" noProof="0">
                <a:ln>
                  <a:noFill/>
                </a:ln>
                <a:solidFill>
                  <a:srgbClr val="000000"/>
                </a:solidFill>
                <a:effectLst/>
                <a:uLnTx/>
                <a:uFillTx/>
                <a:latin typeface="Calibri"/>
                <a:ea typeface="+mn-ea"/>
                <a:cs typeface="+mn-cs"/>
              </a:rPr>
              <a:t>Elevata capillarità delle tecnologie di itinere </a:t>
            </a:r>
            <a:r>
              <a:rPr kumimoji="0" lang="it-IT" sz="1100" b="0" i="1" u="none" strike="noStrike" kern="1200" cap="none" spc="0" normalizeH="0" baseline="0" noProof="0">
                <a:ln>
                  <a:noFill/>
                </a:ln>
                <a:solidFill>
                  <a:srgbClr val="000000"/>
                </a:solidFill>
                <a:effectLst/>
                <a:uLnTx/>
                <a:uFillTx/>
                <a:latin typeface="Calibri"/>
                <a:ea typeface="+mn-ea"/>
                <a:cs typeface="+mn-cs"/>
              </a:rPr>
              <a:t>(es. tecnologia AID, sensoristica IoT, videosorveglianza, </a:t>
            </a:r>
            <a:r>
              <a:rPr kumimoji="0" lang="it-IT" sz="1100" b="0" i="1" u="none" strike="noStrike" kern="1200" cap="none" spc="0" normalizeH="0" baseline="0" noProof="0" err="1">
                <a:ln>
                  <a:noFill/>
                </a:ln>
                <a:solidFill>
                  <a:srgbClr val="000000"/>
                </a:solidFill>
                <a:effectLst/>
                <a:uLnTx/>
                <a:uFillTx/>
                <a:latin typeface="Calibri"/>
                <a:ea typeface="+mn-ea"/>
                <a:cs typeface="+mn-cs"/>
              </a:rPr>
              <a:t>etc</a:t>
            </a:r>
            <a:r>
              <a:rPr kumimoji="0" lang="it-IT" sz="1100" b="0" i="1" u="none" strike="noStrike" kern="1200" cap="none" spc="0" normalizeH="0" baseline="0" noProof="0">
                <a:ln>
                  <a:noFill/>
                </a:ln>
                <a:solidFill>
                  <a:srgbClr val="000000"/>
                </a:solidFill>
                <a:effectLst/>
                <a:uLnTx/>
                <a:uFillTx/>
                <a:latin typeface="Calibri"/>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Installazione </a:t>
            </a:r>
            <a:r>
              <a:rPr kumimoji="0" lang="it-IT" sz="1100" b="1" i="1" u="none" strike="noStrike" kern="1200" cap="none" spc="0" normalizeH="0" baseline="0" noProof="0">
                <a:ln>
                  <a:noFill/>
                </a:ln>
                <a:solidFill>
                  <a:srgbClr val="000000"/>
                </a:solidFill>
                <a:effectLst/>
                <a:uLnTx/>
                <a:uFillTx/>
                <a:latin typeface="Calibri"/>
                <a:ea typeface="+mn-ea"/>
                <a:cs typeface="+mn-cs"/>
              </a:rPr>
              <a:t>postazioni polifunzionali </a:t>
            </a:r>
            <a:r>
              <a:rPr kumimoji="0" lang="it-IT" sz="1100" b="0" i="1" u="none" strike="noStrike" kern="1200" cap="none" spc="0" normalizeH="0" baseline="0" noProof="0">
                <a:ln>
                  <a:noFill/>
                </a:ln>
                <a:solidFill>
                  <a:srgbClr val="000000"/>
                </a:solidFill>
                <a:effectLst/>
                <a:uLnTx/>
                <a:uFillTx/>
                <a:latin typeface="Calibri"/>
                <a:ea typeface="+mn-ea"/>
                <a:cs typeface="+mn-cs"/>
              </a:rPr>
              <a:t>e </a:t>
            </a:r>
            <a:r>
              <a:rPr kumimoji="0" lang="it-IT" sz="1100" b="1" i="1" u="none" strike="noStrike" kern="1200" cap="none" spc="0" normalizeH="0" baseline="0" noProof="0">
                <a:ln>
                  <a:noFill/>
                </a:ln>
                <a:solidFill>
                  <a:srgbClr val="000000"/>
                </a:solidFill>
                <a:effectLst/>
                <a:uLnTx/>
                <a:uFillTx/>
                <a:latin typeface="Calibri"/>
                <a:ea typeface="+mn-ea"/>
                <a:cs typeface="+mn-cs"/>
              </a:rPr>
              <a:t>cubi tecnologici</a:t>
            </a:r>
          </a:p>
        </p:txBody>
      </p:sp>
      <p:sp>
        <p:nvSpPr>
          <p:cNvPr id="36" name="Rectangle: Rounded Corners 49">
            <a:extLst>
              <a:ext uri="{FF2B5EF4-FFF2-40B4-BE49-F238E27FC236}">
                <a16:creationId xmlns:a16="http://schemas.microsoft.com/office/drawing/2014/main" id="{E342A51D-A3FC-456A-8BBB-2B481B4A3A3A}"/>
              </a:ext>
            </a:extLst>
          </p:cNvPr>
          <p:cNvSpPr/>
          <p:nvPr/>
        </p:nvSpPr>
        <p:spPr>
          <a:xfrm>
            <a:off x="5527328" y="3266010"/>
            <a:ext cx="5964789" cy="684000"/>
          </a:xfrm>
          <a:prstGeom prst="roundRect">
            <a:avLst/>
          </a:prstGeom>
          <a:solidFill>
            <a:schemeClr val="bg1"/>
          </a:solidFill>
          <a:ln>
            <a:solidFill>
              <a:srgbClr val="4C818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Realizzazione locale tecnico/Shelter con</a:t>
            </a:r>
            <a:r>
              <a:rPr kumimoji="0" lang="it-IT" sz="1100" b="1" i="1" u="none" strike="noStrike" kern="1200" cap="none" spc="0" normalizeH="0" baseline="0" noProof="0">
                <a:ln>
                  <a:noFill/>
                </a:ln>
                <a:solidFill>
                  <a:srgbClr val="000000"/>
                </a:solidFill>
                <a:effectLst/>
                <a:uLnTx/>
                <a:uFillTx/>
                <a:latin typeface="Calibri"/>
                <a:ea typeface="+mn-ea"/>
                <a:cs typeface="+mn-cs"/>
              </a:rPr>
              <a:t> Centro Elaborazione Dati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Predisposizione </a:t>
            </a:r>
            <a:r>
              <a:rPr kumimoji="0" lang="it-IT" sz="1100" b="1" i="1" u="none" strike="noStrike" kern="1200" cap="none" spc="0" normalizeH="0" baseline="0" noProof="0">
                <a:ln>
                  <a:noFill/>
                </a:ln>
                <a:solidFill>
                  <a:srgbClr val="000000"/>
                </a:solidFill>
                <a:effectLst/>
                <a:uLnTx/>
                <a:uFillTx/>
                <a:latin typeface="Calibri"/>
                <a:ea typeface="+mn-ea"/>
                <a:cs typeface="+mn-cs"/>
              </a:rPr>
              <a:t>realizzazione Green Island </a:t>
            </a:r>
            <a:r>
              <a:rPr kumimoji="0" lang="it-IT" sz="1100" b="0" i="1" u="none" strike="noStrike" kern="1200" cap="none" spc="0" normalizeH="0" baseline="0" noProof="0">
                <a:ln>
                  <a:noFill/>
                </a:ln>
                <a:solidFill>
                  <a:srgbClr val="000000"/>
                </a:solidFill>
                <a:effectLst/>
                <a:uLnTx/>
                <a:uFillTx/>
                <a:latin typeface="Calibri"/>
                <a:ea typeface="+mn-ea"/>
                <a:cs typeface="+mn-cs"/>
              </a:rPr>
              <a:t>secondo modello sperimentale (inclusa l’installazione di stazioni di green energy)</a:t>
            </a:r>
          </a:p>
        </p:txBody>
      </p:sp>
      <p:sp>
        <p:nvSpPr>
          <p:cNvPr id="37" name="Rectangle: Rounded Corners 50">
            <a:extLst>
              <a:ext uri="{FF2B5EF4-FFF2-40B4-BE49-F238E27FC236}">
                <a16:creationId xmlns:a16="http://schemas.microsoft.com/office/drawing/2014/main" id="{978DDC05-2DE8-4073-A297-A4EB6B25016D}"/>
              </a:ext>
            </a:extLst>
          </p:cNvPr>
          <p:cNvSpPr/>
          <p:nvPr/>
        </p:nvSpPr>
        <p:spPr>
          <a:xfrm>
            <a:off x="5527328" y="3999536"/>
            <a:ext cx="5964790" cy="684000"/>
          </a:xfrm>
          <a:prstGeom prst="roundRect">
            <a:avLst/>
          </a:prstGeom>
          <a:solidFill>
            <a:schemeClr val="bg1"/>
          </a:solidFill>
          <a:ln>
            <a:solidFill>
              <a:srgbClr val="C9D8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ct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Installazione </a:t>
            </a:r>
            <a:r>
              <a:rPr kumimoji="0" lang="it-IT" sz="1100" b="1" i="1" u="none" strike="noStrike" kern="1200" cap="none" spc="0" normalizeH="0" baseline="0" noProof="0">
                <a:ln>
                  <a:noFill/>
                </a:ln>
                <a:solidFill>
                  <a:srgbClr val="000000"/>
                </a:solidFill>
                <a:effectLst/>
                <a:uLnTx/>
                <a:uFillTx/>
                <a:latin typeface="Calibri"/>
                <a:ea typeface="+mn-ea"/>
                <a:cs typeface="+mn-cs"/>
              </a:rPr>
              <a:t>Fibra Ottica su tutta la tratta </a:t>
            </a:r>
            <a:r>
              <a:rPr kumimoji="0" lang="it-IT" sz="1100" b="0" i="1" u="none" strike="noStrike" kern="1200" cap="none" spc="0" normalizeH="0" baseline="0" noProof="0">
                <a:ln>
                  <a:noFill/>
                </a:ln>
                <a:solidFill>
                  <a:srgbClr val="000000"/>
                </a:solidFill>
                <a:effectLst/>
                <a:uLnTx/>
                <a:uFillTx/>
                <a:latin typeface="Calibri"/>
                <a:ea typeface="+mn-ea"/>
                <a:cs typeface="+mn-cs"/>
              </a:rPr>
              <a:t>interessata</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1200" cap="none" spc="0" normalizeH="0" baseline="0" noProof="0">
                <a:ln>
                  <a:noFill/>
                </a:ln>
                <a:solidFill>
                  <a:srgbClr val="000000"/>
                </a:solidFill>
                <a:effectLst/>
                <a:uLnTx/>
                <a:uFillTx/>
                <a:latin typeface="Calibri"/>
                <a:ea typeface="+mn-ea"/>
                <a:cs typeface="+mn-cs"/>
              </a:rPr>
              <a:t>Presenza di </a:t>
            </a:r>
            <a:r>
              <a:rPr kumimoji="0" lang="it-IT" sz="1100" b="1" i="1" u="none" strike="noStrike" kern="1200" cap="none" spc="0" normalizeH="0" baseline="0" noProof="0">
                <a:ln>
                  <a:noFill/>
                </a:ln>
                <a:solidFill>
                  <a:srgbClr val="000000"/>
                </a:solidFill>
                <a:effectLst/>
                <a:uLnTx/>
                <a:uFillTx/>
                <a:latin typeface="Calibri"/>
                <a:ea typeface="+mn-ea"/>
                <a:cs typeface="+mn-cs"/>
              </a:rPr>
              <a:t>access point </a:t>
            </a:r>
            <a:r>
              <a:rPr kumimoji="0" lang="it-IT" sz="1100" b="1" i="1" u="none" strike="noStrike" kern="1200" cap="none" spc="0" normalizeH="0" baseline="0" noProof="0" err="1">
                <a:ln>
                  <a:noFill/>
                </a:ln>
                <a:solidFill>
                  <a:srgbClr val="000000"/>
                </a:solidFill>
                <a:effectLst/>
                <a:uLnTx/>
                <a:uFillTx/>
                <a:latin typeface="Calibri"/>
                <a:ea typeface="+mn-ea"/>
                <a:cs typeface="+mn-cs"/>
              </a:rPr>
              <a:t>Wifi</a:t>
            </a:r>
            <a:r>
              <a:rPr kumimoji="0" lang="it-IT" sz="1100" b="1" i="1" u="none" strike="noStrike" kern="1200" cap="none" spc="0" normalizeH="0" baseline="0" noProof="0">
                <a:ln>
                  <a:noFill/>
                </a:ln>
                <a:solidFill>
                  <a:srgbClr val="000000"/>
                </a:solidFill>
                <a:effectLst/>
                <a:uLnTx/>
                <a:uFillTx/>
                <a:latin typeface="Calibri"/>
                <a:ea typeface="+mn-ea"/>
                <a:cs typeface="+mn-cs"/>
              </a:rPr>
              <a:t> </a:t>
            </a:r>
            <a:r>
              <a:rPr lang="it-IT" sz="1100" b="1" i="1">
                <a:solidFill>
                  <a:srgbClr val="000000"/>
                </a:solidFill>
                <a:latin typeface="Calibri"/>
              </a:rPr>
              <a:t>presso </a:t>
            </a:r>
            <a:r>
              <a:rPr kumimoji="0" lang="it-IT" sz="1100" b="1" i="1" u="none" strike="noStrike" kern="1200" cap="none" spc="0" normalizeH="0" baseline="0" noProof="0">
                <a:ln>
                  <a:noFill/>
                </a:ln>
                <a:solidFill>
                  <a:srgbClr val="000000"/>
                </a:solidFill>
                <a:effectLst/>
                <a:uLnTx/>
                <a:uFillTx/>
                <a:latin typeface="Calibri"/>
                <a:ea typeface="+mn-ea"/>
                <a:cs typeface="+mn-cs"/>
              </a:rPr>
              <a:t>eventuali </a:t>
            </a:r>
            <a:r>
              <a:rPr kumimoji="0" lang="it-IT" sz="1100" b="1" i="1" u="none" strike="noStrike" kern="1200" cap="none" spc="0" normalizeH="0" baseline="0" noProof="0" err="1">
                <a:ln>
                  <a:noFill/>
                </a:ln>
                <a:solidFill>
                  <a:srgbClr val="000000"/>
                </a:solidFill>
                <a:effectLst/>
                <a:uLnTx/>
                <a:uFillTx/>
                <a:latin typeface="Calibri"/>
                <a:ea typeface="+mn-ea"/>
                <a:cs typeface="+mn-cs"/>
              </a:rPr>
              <a:t>Gree</a:t>
            </a:r>
            <a:r>
              <a:rPr lang="it-IT" sz="1100" b="1" i="1">
                <a:solidFill>
                  <a:srgbClr val="000000"/>
                </a:solidFill>
                <a:latin typeface="Calibri"/>
              </a:rPr>
              <a:t>n Island </a:t>
            </a:r>
            <a:r>
              <a:rPr lang="it-IT" sz="1100" i="1">
                <a:solidFill>
                  <a:srgbClr val="000000"/>
                </a:solidFill>
                <a:latin typeface="Calibri"/>
              </a:rPr>
              <a:t>realizzate e </a:t>
            </a:r>
            <a:r>
              <a:rPr kumimoji="0" lang="it-IT" sz="1100" b="0" i="1" u="none" strike="noStrike" kern="1200" cap="none" spc="0" normalizeH="0" baseline="0" noProof="0">
                <a:ln>
                  <a:noFill/>
                </a:ln>
                <a:solidFill>
                  <a:srgbClr val="000000"/>
                </a:solidFill>
                <a:effectLst/>
                <a:uLnTx/>
                <a:uFillTx/>
                <a:latin typeface="Calibri"/>
                <a:ea typeface="+mn-ea"/>
                <a:cs typeface="+mn-cs"/>
              </a:rPr>
              <a:t>in determinati punti di interesse strategici per la tratta (es. aree di parcheggio, piazzole di sosta, etc…)</a:t>
            </a:r>
          </a:p>
        </p:txBody>
      </p:sp>
      <p:pic>
        <p:nvPicPr>
          <p:cNvPr id="92" name="Immagine 229">
            <a:extLst>
              <a:ext uri="{FF2B5EF4-FFF2-40B4-BE49-F238E27FC236}">
                <a16:creationId xmlns:a16="http://schemas.microsoft.com/office/drawing/2014/main" id="{961441E9-A631-45EE-96A9-7B8F1FDC89C4}"/>
              </a:ext>
            </a:extLst>
          </p:cNvPr>
          <p:cNvPicPr>
            <a:picLocks/>
          </p:cNvPicPr>
          <p:nvPr/>
        </p:nvPicPr>
        <p:blipFill>
          <a:blip r:embed="rId3"/>
          <a:stretch>
            <a:fillRect/>
          </a:stretch>
        </p:blipFill>
        <p:spPr>
          <a:xfrm>
            <a:off x="359178" y="1724687"/>
            <a:ext cx="4492221" cy="2904932"/>
          </a:xfrm>
          <a:prstGeom prst="rect">
            <a:avLst/>
          </a:prstGeom>
          <a:effectLst>
            <a:outerShdw blurRad="50800" dist="38100" dir="2700000" algn="tl" rotWithShape="0">
              <a:prstClr val="black">
                <a:alpha val="40000"/>
              </a:prstClr>
            </a:outerShdw>
          </a:effectLst>
        </p:spPr>
      </p:pic>
      <p:sp>
        <p:nvSpPr>
          <p:cNvPr id="98" name="Rectangle 5">
            <a:extLst>
              <a:ext uri="{FF2B5EF4-FFF2-40B4-BE49-F238E27FC236}">
                <a16:creationId xmlns:a16="http://schemas.microsoft.com/office/drawing/2014/main" id="{1E7F4056-0934-48CB-B3EF-0721CA77247C}"/>
              </a:ext>
            </a:extLst>
          </p:cNvPr>
          <p:cNvSpPr/>
          <p:nvPr/>
        </p:nvSpPr>
        <p:spPr>
          <a:xfrm>
            <a:off x="399725" y="4754238"/>
            <a:ext cx="1497662" cy="202247"/>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FFFFFF"/>
                </a:solidFill>
                <a:effectLst/>
                <a:uLnTx/>
                <a:uFillTx/>
              </a:rPr>
              <a:t>Dettaglio tecnologie</a:t>
            </a:r>
            <a:endParaRPr kumimoji="0" lang="en-US" sz="1200" b="1" i="0" u="none" strike="noStrike" kern="0" cap="none" spc="0" normalizeH="0" baseline="0" noProof="0">
              <a:ln>
                <a:noFill/>
              </a:ln>
              <a:solidFill>
                <a:srgbClr val="FFFFFF"/>
              </a:solidFill>
              <a:effectLst/>
              <a:uLnTx/>
              <a:uFillTx/>
            </a:endParaRPr>
          </a:p>
        </p:txBody>
      </p:sp>
      <p:grpSp>
        <p:nvGrpSpPr>
          <p:cNvPr id="212" name="Gruppo 174">
            <a:extLst>
              <a:ext uri="{FF2B5EF4-FFF2-40B4-BE49-F238E27FC236}">
                <a16:creationId xmlns:a16="http://schemas.microsoft.com/office/drawing/2014/main" id="{275DEF6B-D3D0-410D-B8E4-4804177F52A6}"/>
              </a:ext>
            </a:extLst>
          </p:cNvPr>
          <p:cNvGrpSpPr/>
          <p:nvPr/>
        </p:nvGrpSpPr>
        <p:grpSpPr>
          <a:xfrm>
            <a:off x="6783724" y="5047874"/>
            <a:ext cx="2310360" cy="302400"/>
            <a:chOff x="8043501" y="4689721"/>
            <a:chExt cx="2310360" cy="302400"/>
          </a:xfrm>
        </p:grpSpPr>
        <p:grpSp>
          <p:nvGrpSpPr>
            <p:cNvPr id="213" name="Group 63">
              <a:extLst>
                <a:ext uri="{FF2B5EF4-FFF2-40B4-BE49-F238E27FC236}">
                  <a16:creationId xmlns:a16="http://schemas.microsoft.com/office/drawing/2014/main" id="{CBB98611-3009-45AF-A17F-31999B866D00}"/>
                </a:ext>
              </a:extLst>
            </p:cNvPr>
            <p:cNvGrpSpPr/>
            <p:nvPr/>
          </p:nvGrpSpPr>
          <p:grpSpPr>
            <a:xfrm>
              <a:off x="8043501" y="4689721"/>
              <a:ext cx="457893" cy="302400"/>
              <a:chOff x="321286" y="2628408"/>
              <a:chExt cx="2068288" cy="2237016"/>
            </a:xfrm>
          </p:grpSpPr>
          <p:pic>
            <p:nvPicPr>
              <p:cNvPr id="215" name="Picture 64">
                <a:extLst>
                  <a:ext uri="{FF2B5EF4-FFF2-40B4-BE49-F238E27FC236}">
                    <a16:creationId xmlns:a16="http://schemas.microsoft.com/office/drawing/2014/main" id="{532C7205-A802-4305-A01F-7B1178DB6B9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286" y="2628408"/>
                <a:ext cx="2068288" cy="2237016"/>
              </a:xfrm>
              <a:prstGeom prst="rect">
                <a:avLst/>
              </a:prstGeom>
            </p:spPr>
          </p:pic>
          <p:pic>
            <p:nvPicPr>
              <p:cNvPr id="216" name="Picture 71">
                <a:extLst>
                  <a:ext uri="{FF2B5EF4-FFF2-40B4-BE49-F238E27FC236}">
                    <a16:creationId xmlns:a16="http://schemas.microsoft.com/office/drawing/2014/main" id="{A97CC034-921E-4237-9879-0A04B280B80F}"/>
                  </a:ext>
                </a:extLst>
              </p:cNvPr>
              <p:cNvPicPr>
                <a:picLocks noChangeAspect="1"/>
              </p:cNvPicPr>
              <p:nvPr/>
            </p:nvPicPr>
            <p:blipFill>
              <a:blip r:embed="rId5"/>
              <a:stretch>
                <a:fillRect/>
              </a:stretch>
            </p:blipFill>
            <p:spPr>
              <a:xfrm>
                <a:off x="704226" y="3124998"/>
                <a:ext cx="200706" cy="200706"/>
              </a:xfrm>
              <a:prstGeom prst="rect">
                <a:avLst/>
              </a:prstGeom>
            </p:spPr>
          </p:pic>
          <p:pic>
            <p:nvPicPr>
              <p:cNvPr id="217" name="Picture 72">
                <a:extLst>
                  <a:ext uri="{FF2B5EF4-FFF2-40B4-BE49-F238E27FC236}">
                    <a16:creationId xmlns:a16="http://schemas.microsoft.com/office/drawing/2014/main" id="{3030C80E-48B6-4BFD-8DBF-963F8EA57D52}"/>
                  </a:ext>
                </a:extLst>
              </p:cNvPr>
              <p:cNvPicPr>
                <a:picLocks noChangeAspect="1"/>
              </p:cNvPicPr>
              <p:nvPr/>
            </p:nvPicPr>
            <p:blipFill>
              <a:blip r:embed="rId5"/>
              <a:stretch>
                <a:fillRect/>
              </a:stretch>
            </p:blipFill>
            <p:spPr>
              <a:xfrm>
                <a:off x="1828032" y="3195662"/>
                <a:ext cx="200706" cy="200706"/>
              </a:xfrm>
              <a:prstGeom prst="rect">
                <a:avLst/>
              </a:prstGeom>
            </p:spPr>
          </p:pic>
          <p:pic>
            <p:nvPicPr>
              <p:cNvPr id="218" name="Picture 73">
                <a:extLst>
                  <a:ext uri="{FF2B5EF4-FFF2-40B4-BE49-F238E27FC236}">
                    <a16:creationId xmlns:a16="http://schemas.microsoft.com/office/drawing/2014/main" id="{3BE0B0DA-F1C0-45A4-89E4-F270A118023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07"/>
              <a:stretch/>
            </p:blipFill>
            <p:spPr>
              <a:xfrm flipH="1">
                <a:off x="1789968" y="2838658"/>
                <a:ext cx="194361" cy="243029"/>
              </a:xfrm>
              <a:prstGeom prst="rect">
                <a:avLst/>
              </a:prstGeom>
            </p:spPr>
          </p:pic>
          <p:pic>
            <p:nvPicPr>
              <p:cNvPr id="219" name="Picture 74">
                <a:extLst>
                  <a:ext uri="{FF2B5EF4-FFF2-40B4-BE49-F238E27FC236}">
                    <a16:creationId xmlns:a16="http://schemas.microsoft.com/office/drawing/2014/main" id="{9F89C9D8-7D32-4B02-A9FC-A5EF6E33D1A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07"/>
              <a:stretch/>
            </p:blipFill>
            <p:spPr>
              <a:xfrm flipH="1">
                <a:off x="657852" y="2784227"/>
                <a:ext cx="194361" cy="243029"/>
              </a:xfrm>
              <a:prstGeom prst="rect">
                <a:avLst/>
              </a:prstGeom>
            </p:spPr>
          </p:pic>
        </p:grpSp>
        <p:sp>
          <p:nvSpPr>
            <p:cNvPr id="214" name="CasellaDiTesto 60">
              <a:extLst>
                <a:ext uri="{FF2B5EF4-FFF2-40B4-BE49-F238E27FC236}">
                  <a16:creationId xmlns:a16="http://schemas.microsoft.com/office/drawing/2014/main" id="{BBCA8737-A975-455E-88B0-86990349CE05}"/>
                </a:ext>
              </a:extLst>
            </p:cNvPr>
            <p:cNvSpPr txBox="1"/>
            <p:nvPr/>
          </p:nvSpPr>
          <p:spPr>
            <a:xfrm flipH="1">
              <a:off x="8450939" y="4702422"/>
              <a:ext cx="1902922"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dirty="0">
                  <a:ln>
                    <a:noFill/>
                  </a:ln>
                  <a:solidFill>
                    <a:prstClr val="black"/>
                  </a:solidFill>
                  <a:effectLst/>
                  <a:uLnTx/>
                  <a:uFillTx/>
                  <a:sym typeface="Arial"/>
                </a:rPr>
                <a:t>Apparati Vergilius Plus</a:t>
              </a:r>
            </a:p>
          </p:txBody>
        </p:sp>
      </p:grpSp>
      <p:grpSp>
        <p:nvGrpSpPr>
          <p:cNvPr id="220" name="Gruppo 182">
            <a:extLst>
              <a:ext uri="{FF2B5EF4-FFF2-40B4-BE49-F238E27FC236}">
                <a16:creationId xmlns:a16="http://schemas.microsoft.com/office/drawing/2014/main" id="{C8DA3BCF-FBFD-4D42-AB0E-EE18519EE7AA}"/>
              </a:ext>
            </a:extLst>
          </p:cNvPr>
          <p:cNvGrpSpPr/>
          <p:nvPr/>
        </p:nvGrpSpPr>
        <p:grpSpPr>
          <a:xfrm>
            <a:off x="4996932" y="5458462"/>
            <a:ext cx="1912439" cy="302400"/>
            <a:chOff x="7570597" y="5117784"/>
            <a:chExt cx="1912439" cy="302400"/>
          </a:xfrm>
        </p:grpSpPr>
        <p:pic>
          <p:nvPicPr>
            <p:cNvPr id="221" name="Picture 8" descr="Solar panel icon isometric style Royalty Free Vector Image">
              <a:extLst>
                <a:ext uri="{FF2B5EF4-FFF2-40B4-BE49-F238E27FC236}">
                  <a16:creationId xmlns:a16="http://schemas.microsoft.com/office/drawing/2014/main" id="{B3635AAE-F9EE-43AA-A354-2387CC58FAFA}"/>
                </a:ext>
              </a:extLst>
            </p:cNvPr>
            <p:cNvPicPr>
              <a:picLocks noChangeAspect="1" noChangeArrowheads="1"/>
            </p:cNvPicPr>
            <p:nvPr/>
          </p:nvPicPr>
          <p:blipFill rotWithShape="1">
            <a:blip r:embed="rId7" cstate="hqprint">
              <a:duotone>
                <a:srgbClr val="E7E6E6">
                  <a:shade val="45000"/>
                  <a:satMod val="135000"/>
                </a:srgb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0560" r="9528" b="14756"/>
            <a:stretch/>
          </p:blipFill>
          <p:spPr bwMode="auto">
            <a:xfrm>
              <a:off x="7570597" y="5117784"/>
              <a:ext cx="262801" cy="302400"/>
            </a:xfrm>
            <a:prstGeom prst="rect">
              <a:avLst/>
            </a:prstGeom>
            <a:noFill/>
            <a:extLst>
              <a:ext uri="{909E8E84-426E-40DD-AFC4-6F175D3DCCD1}">
                <a14:hiddenFill xmlns:a14="http://schemas.microsoft.com/office/drawing/2010/main">
                  <a:solidFill>
                    <a:srgbClr val="FFFFFF"/>
                  </a:solidFill>
                </a14:hiddenFill>
              </a:ext>
            </a:extLst>
          </p:spPr>
        </p:pic>
        <p:sp>
          <p:nvSpPr>
            <p:cNvPr id="222" name="CasellaDiTesto 60">
              <a:extLst>
                <a:ext uri="{FF2B5EF4-FFF2-40B4-BE49-F238E27FC236}">
                  <a16:creationId xmlns:a16="http://schemas.microsoft.com/office/drawing/2014/main" id="{F1111084-2D6A-477C-9BA1-6CE4B123201B}"/>
                </a:ext>
              </a:extLst>
            </p:cNvPr>
            <p:cNvSpPr txBox="1"/>
            <p:nvPr/>
          </p:nvSpPr>
          <p:spPr>
            <a:xfrm flipH="1">
              <a:off x="7799705" y="5124605"/>
              <a:ext cx="1683331"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white">
                      <a:lumMod val="85000"/>
                    </a:prstClr>
                  </a:solidFill>
                  <a:effectLst/>
                  <a:uLnTx/>
                  <a:uFillTx/>
                  <a:sym typeface="Arial"/>
                </a:rPr>
                <a:t>Pannelli Fotovoltaici</a:t>
              </a:r>
            </a:p>
          </p:txBody>
        </p:sp>
      </p:grpSp>
      <p:grpSp>
        <p:nvGrpSpPr>
          <p:cNvPr id="223" name="Gruppo 185">
            <a:extLst>
              <a:ext uri="{FF2B5EF4-FFF2-40B4-BE49-F238E27FC236}">
                <a16:creationId xmlns:a16="http://schemas.microsoft.com/office/drawing/2014/main" id="{84184782-7401-4546-A59A-1E54DCA59CA2}"/>
              </a:ext>
            </a:extLst>
          </p:cNvPr>
          <p:cNvGrpSpPr/>
          <p:nvPr/>
        </p:nvGrpSpPr>
        <p:grpSpPr>
          <a:xfrm>
            <a:off x="6639277" y="5458462"/>
            <a:ext cx="2033339" cy="302400"/>
            <a:chOff x="4964334" y="5099765"/>
            <a:chExt cx="2033339" cy="302400"/>
          </a:xfrm>
        </p:grpSpPr>
        <p:grpSp>
          <p:nvGrpSpPr>
            <p:cNvPr id="224" name="Gruppo 186">
              <a:extLst>
                <a:ext uri="{FF2B5EF4-FFF2-40B4-BE49-F238E27FC236}">
                  <a16:creationId xmlns:a16="http://schemas.microsoft.com/office/drawing/2014/main" id="{3F146AA2-13A6-4B20-BDDD-5973AAC0227B}"/>
                </a:ext>
              </a:extLst>
            </p:cNvPr>
            <p:cNvGrpSpPr/>
            <p:nvPr/>
          </p:nvGrpSpPr>
          <p:grpSpPr>
            <a:xfrm>
              <a:off x="4964334" y="5099765"/>
              <a:ext cx="418290" cy="302400"/>
              <a:chOff x="4964334" y="5097758"/>
              <a:chExt cx="418290" cy="302400"/>
            </a:xfrm>
          </p:grpSpPr>
          <p:pic>
            <p:nvPicPr>
              <p:cNvPr id="226" name="Picture 2">
                <a:extLst>
                  <a:ext uri="{FF2B5EF4-FFF2-40B4-BE49-F238E27FC236}">
                    <a16:creationId xmlns:a16="http://schemas.microsoft.com/office/drawing/2014/main" id="{9571A51E-7B01-45DB-80A0-863EF01ABCE6}"/>
                  </a:ext>
                </a:extLst>
              </p:cNvPr>
              <p:cNvPicPr>
                <a:picLocks noChangeAspect="1" noChangeArrowheads="1"/>
              </p:cNvPicPr>
              <p:nvPr/>
            </p:nvPicPr>
            <p:blipFill>
              <a:blip r:embed="rId9"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018301" y="5097758"/>
                <a:ext cx="302400" cy="302400"/>
              </a:xfrm>
              <a:prstGeom prst="rect">
                <a:avLst/>
              </a:prstGeom>
              <a:noFill/>
              <a:extLst>
                <a:ext uri="{909E8E84-426E-40DD-AFC4-6F175D3DCCD1}">
                  <a14:hiddenFill xmlns:a14="http://schemas.microsoft.com/office/drawing/2010/main">
                    <a:solidFill>
                      <a:srgbClr val="FFFFFF"/>
                    </a:solidFill>
                  </a14:hiddenFill>
                </a:ext>
              </a:extLst>
            </p:spPr>
          </p:pic>
          <p:sp>
            <p:nvSpPr>
              <p:cNvPr id="227" name="Rectangle 75">
                <a:extLst>
                  <a:ext uri="{FF2B5EF4-FFF2-40B4-BE49-F238E27FC236}">
                    <a16:creationId xmlns:a16="http://schemas.microsoft.com/office/drawing/2014/main" id="{E5E995D8-9672-40DE-872C-3801D1FAD264}"/>
                  </a:ext>
                </a:extLst>
              </p:cNvPr>
              <p:cNvSpPr/>
              <p:nvPr/>
            </p:nvSpPr>
            <p:spPr>
              <a:xfrm>
                <a:off x="4964334" y="5196879"/>
                <a:ext cx="418290" cy="12645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prstClr val="black"/>
                    </a:solidFill>
                    <a:effectLst/>
                    <a:uLnTx/>
                    <a:uFillTx/>
                    <a:latin typeface="Calibri" panose="020F0502020204030204"/>
                    <a:ea typeface="+mn-ea"/>
                    <a:cs typeface="+mn-cs"/>
                  </a:rPr>
                  <a:t>CCL</a:t>
                </a:r>
                <a:endParaRPr kumimoji="0" lang="en-US" sz="1200" b="1"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25" name="CasellaDiTesto 60">
              <a:extLst>
                <a:ext uri="{FF2B5EF4-FFF2-40B4-BE49-F238E27FC236}">
                  <a16:creationId xmlns:a16="http://schemas.microsoft.com/office/drawing/2014/main" id="{A094FD8A-5572-4549-83E2-5CCFCF032942}"/>
                </a:ext>
              </a:extLst>
            </p:cNvPr>
            <p:cNvSpPr txBox="1"/>
            <p:nvPr/>
          </p:nvSpPr>
          <p:spPr>
            <a:xfrm flipH="1">
              <a:off x="5258695" y="5112466"/>
              <a:ext cx="1738978"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black"/>
                  </a:solidFill>
                  <a:effectLst/>
                  <a:uLnTx/>
                  <a:uFillTx/>
                  <a:sym typeface="Arial"/>
                </a:rPr>
                <a:t>Centro di controllo locale</a:t>
              </a:r>
            </a:p>
          </p:txBody>
        </p:sp>
      </p:grpSp>
      <p:grpSp>
        <p:nvGrpSpPr>
          <p:cNvPr id="228" name="Gruppo 190">
            <a:extLst>
              <a:ext uri="{FF2B5EF4-FFF2-40B4-BE49-F238E27FC236}">
                <a16:creationId xmlns:a16="http://schemas.microsoft.com/office/drawing/2014/main" id="{F271A404-6DDB-4C8B-B248-5FA2F2D9CA82}"/>
              </a:ext>
            </a:extLst>
          </p:cNvPr>
          <p:cNvGrpSpPr/>
          <p:nvPr/>
        </p:nvGrpSpPr>
        <p:grpSpPr>
          <a:xfrm>
            <a:off x="8996469" y="5047874"/>
            <a:ext cx="2142461" cy="302400"/>
            <a:chOff x="4962812" y="4723970"/>
            <a:chExt cx="2142461" cy="302400"/>
          </a:xfrm>
        </p:grpSpPr>
        <p:pic>
          <p:nvPicPr>
            <p:cNvPr id="229" name="Picture 60">
              <a:extLst>
                <a:ext uri="{FF2B5EF4-FFF2-40B4-BE49-F238E27FC236}">
                  <a16:creationId xmlns:a16="http://schemas.microsoft.com/office/drawing/2014/main" id="{4EF6E2B7-F74F-48AE-BEF4-D8D6AA62CA31}"/>
                </a:ext>
              </a:extLst>
            </p:cNvPr>
            <p:cNvPicPr>
              <a:picLocks noChangeAspect="1"/>
            </p:cNvPicPr>
            <p:nvPr/>
          </p:nvPicPr>
          <p:blipFill>
            <a:blip r:embed="rId10">
              <a:clrChange>
                <a:clrFrom>
                  <a:srgbClr val="FFFFFF"/>
                </a:clrFrom>
                <a:clrTo>
                  <a:srgbClr val="FFFFFF">
                    <a:alpha val="0"/>
                  </a:srgbClr>
                </a:clrTo>
              </a:clrChange>
              <a:duotone>
                <a:srgbClr val="E7E6E6">
                  <a:shade val="45000"/>
                  <a:satMod val="135000"/>
                </a:srgbClr>
                <a:prstClr val="white"/>
              </a:duotone>
            </a:blip>
            <a:stretch>
              <a:fillRect/>
            </a:stretch>
          </p:blipFill>
          <p:spPr>
            <a:xfrm>
              <a:off x="4962812" y="4723970"/>
              <a:ext cx="362880" cy="302400"/>
            </a:xfrm>
            <a:prstGeom prst="rect">
              <a:avLst/>
            </a:prstGeom>
          </p:spPr>
        </p:pic>
        <p:sp>
          <p:nvSpPr>
            <p:cNvPr id="230" name="CasellaDiTesto 60">
              <a:extLst>
                <a:ext uri="{FF2B5EF4-FFF2-40B4-BE49-F238E27FC236}">
                  <a16:creationId xmlns:a16="http://schemas.microsoft.com/office/drawing/2014/main" id="{6F37D91B-4522-4A2F-9F56-B7BA8FF4BDA0}"/>
                </a:ext>
              </a:extLst>
            </p:cNvPr>
            <p:cNvSpPr txBox="1"/>
            <p:nvPr/>
          </p:nvSpPr>
          <p:spPr>
            <a:xfrm flipH="1">
              <a:off x="5258695" y="4736671"/>
              <a:ext cx="1846578"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white">
                      <a:lumMod val="85000"/>
                    </a:prstClr>
                  </a:solidFill>
                  <a:effectLst/>
                  <a:uLnTx/>
                  <a:uFillTx/>
                  <a:sym typeface="Arial"/>
                </a:rPr>
                <a:t>Sistemi di ricarica elettrica</a:t>
              </a:r>
            </a:p>
          </p:txBody>
        </p:sp>
      </p:grpSp>
      <p:grpSp>
        <p:nvGrpSpPr>
          <p:cNvPr id="231" name="Gruppo 193">
            <a:extLst>
              <a:ext uri="{FF2B5EF4-FFF2-40B4-BE49-F238E27FC236}">
                <a16:creationId xmlns:a16="http://schemas.microsoft.com/office/drawing/2014/main" id="{ED43FE70-82FF-476D-A43E-90335AB7BB24}"/>
              </a:ext>
            </a:extLst>
          </p:cNvPr>
          <p:cNvGrpSpPr/>
          <p:nvPr/>
        </p:nvGrpSpPr>
        <p:grpSpPr>
          <a:xfrm>
            <a:off x="387530" y="5458462"/>
            <a:ext cx="1256084" cy="302400"/>
            <a:chOff x="3980608" y="47058"/>
            <a:chExt cx="1256084" cy="302399"/>
          </a:xfrm>
        </p:grpSpPr>
        <p:grpSp>
          <p:nvGrpSpPr>
            <p:cNvPr id="232" name="Group 62">
              <a:extLst>
                <a:ext uri="{FF2B5EF4-FFF2-40B4-BE49-F238E27FC236}">
                  <a16:creationId xmlns:a16="http://schemas.microsoft.com/office/drawing/2014/main" id="{2698B014-391B-4C1D-8035-58B00FA607D4}"/>
                </a:ext>
              </a:extLst>
            </p:cNvPr>
            <p:cNvGrpSpPr>
              <a:grpSpLocks noChangeAspect="1"/>
            </p:cNvGrpSpPr>
            <p:nvPr/>
          </p:nvGrpSpPr>
          <p:grpSpPr>
            <a:xfrm>
              <a:off x="3980608" y="47058"/>
              <a:ext cx="144649" cy="302399"/>
              <a:chOff x="4729104" y="4130375"/>
              <a:chExt cx="593668" cy="1459902"/>
            </a:xfrm>
          </p:grpSpPr>
          <p:pic>
            <p:nvPicPr>
              <p:cNvPr id="234" name="Picture 14" descr="Diagram&#10;&#10;Description automatically generated">
                <a:extLst>
                  <a:ext uri="{FF2B5EF4-FFF2-40B4-BE49-F238E27FC236}">
                    <a16:creationId xmlns:a16="http://schemas.microsoft.com/office/drawing/2014/main" id="{45C6F416-65BE-42B8-A241-86C3307B4734}"/>
                  </a:ext>
                </a:extLst>
              </p:cNvPr>
              <p:cNvPicPr>
                <a:picLocks noChangeAspect="1"/>
              </p:cNvPicPr>
              <p:nvPr/>
            </p:nvPicPr>
            <p:blipFill rotWithShape="1">
              <a:blip r:embed="rId11" cstate="hqprint">
                <a:duotone>
                  <a:srgbClr val="E7E6E6">
                    <a:shade val="45000"/>
                    <a:satMod val="135000"/>
                  </a:srgbClr>
                  <a:prstClr val="white"/>
                </a:duotone>
                <a:extLst>
                  <a:ext uri="{BEBA8EAE-BF5A-486C-A8C5-ECC9F3942E4B}">
                    <a14:imgProps xmlns:a14="http://schemas.microsoft.com/office/drawing/2010/main">
                      <a14:imgLayer r:embed="rId12">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l="86809" t="20993" r="9203" b="40196"/>
              <a:stretch/>
            </p:blipFill>
            <p:spPr>
              <a:xfrm>
                <a:off x="4917699" y="4234579"/>
                <a:ext cx="275514" cy="1355698"/>
              </a:xfrm>
              <a:prstGeom prst="rect">
                <a:avLst/>
              </a:prstGeom>
            </p:spPr>
          </p:pic>
          <p:pic>
            <p:nvPicPr>
              <p:cNvPr id="235" name="Picture 2">
                <a:extLst>
                  <a:ext uri="{FF2B5EF4-FFF2-40B4-BE49-F238E27FC236}">
                    <a16:creationId xmlns:a16="http://schemas.microsoft.com/office/drawing/2014/main" id="{6BD57243-BD38-4517-9E72-EF4F4226BE8C}"/>
                  </a:ext>
                </a:extLst>
              </p:cNvPr>
              <p:cNvPicPr>
                <a:picLocks noChangeAspect="1" noChangeArrowheads="1"/>
              </p:cNvPicPr>
              <p:nvPr/>
            </p:nvPicPr>
            <p:blipFill rotWithShape="1">
              <a:blip r:embed="rId13" cstate="hqprint">
                <a:duotone>
                  <a:srgbClr val="E7E6E6">
                    <a:shade val="45000"/>
                    <a:satMod val="135000"/>
                  </a:srgbClr>
                  <a:prstClr val="white"/>
                </a:duotone>
                <a:extLst>
                  <a:ext uri="{28A0092B-C50C-407E-A947-70E740481C1C}">
                    <a14:useLocalDpi xmlns:a14="http://schemas.microsoft.com/office/drawing/2010/main" val="0"/>
                  </a:ext>
                </a:extLst>
              </a:blip>
              <a:srcRect l="7695" t="50000"/>
              <a:stretch/>
            </p:blipFill>
            <p:spPr bwMode="auto">
              <a:xfrm rot="10800000">
                <a:off x="4729104" y="4130375"/>
                <a:ext cx="593668" cy="321580"/>
              </a:xfrm>
              <a:prstGeom prst="rect">
                <a:avLst/>
              </a:prstGeom>
              <a:noFill/>
              <a:extLst>
                <a:ext uri="{909E8E84-426E-40DD-AFC4-6F175D3DCCD1}">
                  <a14:hiddenFill xmlns:a14="http://schemas.microsoft.com/office/drawing/2010/main">
                    <a:solidFill>
                      <a:srgbClr val="FFFFFF"/>
                    </a:solidFill>
                  </a14:hiddenFill>
                </a:ext>
              </a:extLst>
            </p:spPr>
          </p:pic>
        </p:grpSp>
        <p:sp>
          <p:nvSpPr>
            <p:cNvPr id="233" name="CasellaDiTesto 60">
              <a:extLst>
                <a:ext uri="{FF2B5EF4-FFF2-40B4-BE49-F238E27FC236}">
                  <a16:creationId xmlns:a16="http://schemas.microsoft.com/office/drawing/2014/main" id="{4A7588B0-E286-4DFA-9E5C-23046BF15BC5}"/>
                </a:ext>
              </a:extLst>
            </p:cNvPr>
            <p:cNvSpPr txBox="1"/>
            <p:nvPr/>
          </p:nvSpPr>
          <p:spPr>
            <a:xfrm flipH="1">
              <a:off x="4136498" y="59762"/>
              <a:ext cx="1100194"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err="1">
                  <a:ln>
                    <a:noFill/>
                  </a:ln>
                  <a:solidFill>
                    <a:prstClr val="white">
                      <a:lumMod val="85000"/>
                    </a:prstClr>
                  </a:solidFill>
                  <a:effectLst/>
                  <a:uLnTx/>
                  <a:uFillTx/>
                  <a:sym typeface="Arial"/>
                </a:rPr>
                <a:t>Wifi</a:t>
              </a:r>
              <a:r>
                <a:rPr kumimoji="0" lang="it-IT" sz="1200" b="0" i="1" u="none" strike="noStrike" kern="0" cap="none" spc="0" normalizeH="0" baseline="0" noProof="0">
                  <a:ln>
                    <a:noFill/>
                  </a:ln>
                  <a:solidFill>
                    <a:prstClr val="white">
                      <a:lumMod val="85000"/>
                    </a:prstClr>
                  </a:solidFill>
                  <a:effectLst/>
                  <a:uLnTx/>
                  <a:uFillTx/>
                  <a:sym typeface="Arial"/>
                </a:rPr>
                <a:t> In </a:t>
              </a:r>
              <a:r>
                <a:rPr kumimoji="0" lang="it-IT" sz="1200" b="0" i="1" u="none" strike="noStrike" kern="0" cap="none" spc="0" normalizeH="0" baseline="0" noProof="0" err="1">
                  <a:ln>
                    <a:noFill/>
                  </a:ln>
                  <a:solidFill>
                    <a:prstClr val="white">
                      <a:lumMod val="85000"/>
                    </a:prstClr>
                  </a:solidFill>
                  <a:effectLst/>
                  <a:uLnTx/>
                  <a:uFillTx/>
                  <a:sym typeface="Arial"/>
                </a:rPr>
                <a:t>motion</a:t>
              </a:r>
              <a:endParaRPr kumimoji="0" lang="it-IT" sz="1200" b="0" i="1" u="none" strike="noStrike" kern="0" cap="none" spc="0" normalizeH="0" baseline="0" noProof="0">
                <a:ln>
                  <a:noFill/>
                </a:ln>
                <a:solidFill>
                  <a:prstClr val="white">
                    <a:lumMod val="85000"/>
                  </a:prstClr>
                </a:solidFill>
                <a:effectLst/>
                <a:uLnTx/>
                <a:uFillTx/>
                <a:sym typeface="Arial"/>
              </a:endParaRPr>
            </a:p>
          </p:txBody>
        </p:sp>
      </p:grpSp>
      <p:grpSp>
        <p:nvGrpSpPr>
          <p:cNvPr id="236" name="Gruppo 198">
            <a:extLst>
              <a:ext uri="{FF2B5EF4-FFF2-40B4-BE49-F238E27FC236}">
                <a16:creationId xmlns:a16="http://schemas.microsoft.com/office/drawing/2014/main" id="{D340EED3-5992-4557-8ABC-3528C1807BF0}"/>
              </a:ext>
            </a:extLst>
          </p:cNvPr>
          <p:cNvGrpSpPr/>
          <p:nvPr/>
        </p:nvGrpSpPr>
        <p:grpSpPr>
          <a:xfrm>
            <a:off x="4942183" y="5047874"/>
            <a:ext cx="1719030" cy="302400"/>
            <a:chOff x="3176779" y="4701238"/>
            <a:chExt cx="1719030" cy="302400"/>
          </a:xfrm>
        </p:grpSpPr>
        <p:pic>
          <p:nvPicPr>
            <p:cNvPr id="237" name="Picture 4">
              <a:extLst>
                <a:ext uri="{FF2B5EF4-FFF2-40B4-BE49-F238E27FC236}">
                  <a16:creationId xmlns:a16="http://schemas.microsoft.com/office/drawing/2014/main" id="{E2740D33-ABD7-4433-ADD7-9696B156AF4A}"/>
                </a:ext>
              </a:extLst>
            </p:cNvPr>
            <p:cNvPicPr>
              <a:picLocks noChangeAspect="1" noChangeArrowheads="1"/>
            </p:cNvPicPr>
            <p:nvPr/>
          </p:nvPicPr>
          <p:blipFill>
            <a:blip r:embed="rId14"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76779" y="4701238"/>
              <a:ext cx="302400" cy="302400"/>
            </a:xfrm>
            <a:prstGeom prst="rect">
              <a:avLst/>
            </a:prstGeom>
            <a:noFill/>
            <a:extLst>
              <a:ext uri="{909E8E84-426E-40DD-AFC4-6F175D3DCCD1}">
                <a14:hiddenFill xmlns:a14="http://schemas.microsoft.com/office/drawing/2010/main">
                  <a:solidFill>
                    <a:srgbClr val="FFFFFF"/>
                  </a:solidFill>
                </a14:hiddenFill>
              </a:ext>
            </a:extLst>
          </p:spPr>
        </p:pic>
        <p:sp>
          <p:nvSpPr>
            <p:cNvPr id="238" name="CasellaDiTesto 60">
              <a:extLst>
                <a:ext uri="{FF2B5EF4-FFF2-40B4-BE49-F238E27FC236}">
                  <a16:creationId xmlns:a16="http://schemas.microsoft.com/office/drawing/2014/main" id="{68375837-3A9F-4F31-BD25-BD7F996D6EF6}"/>
                </a:ext>
              </a:extLst>
            </p:cNvPr>
            <p:cNvSpPr txBox="1"/>
            <p:nvPr/>
          </p:nvSpPr>
          <p:spPr>
            <a:xfrm flipH="1">
              <a:off x="3440255" y="4713939"/>
              <a:ext cx="1455554"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Access point Wi-Fi</a:t>
              </a:r>
            </a:p>
          </p:txBody>
        </p:sp>
      </p:grpSp>
      <p:grpSp>
        <p:nvGrpSpPr>
          <p:cNvPr id="239" name="Gruppo 201">
            <a:extLst>
              <a:ext uri="{FF2B5EF4-FFF2-40B4-BE49-F238E27FC236}">
                <a16:creationId xmlns:a16="http://schemas.microsoft.com/office/drawing/2014/main" id="{C932180F-2D6B-49D6-BE45-7B312804556E}"/>
              </a:ext>
            </a:extLst>
          </p:cNvPr>
          <p:cNvGrpSpPr/>
          <p:nvPr/>
        </p:nvGrpSpPr>
        <p:grpSpPr>
          <a:xfrm>
            <a:off x="1782729" y="5047874"/>
            <a:ext cx="1512108" cy="302400"/>
            <a:chOff x="1713279" y="4692274"/>
            <a:chExt cx="1512108" cy="338554"/>
          </a:xfrm>
        </p:grpSpPr>
        <p:pic>
          <p:nvPicPr>
            <p:cNvPr id="240" name="Picture 4">
              <a:extLst>
                <a:ext uri="{FF2B5EF4-FFF2-40B4-BE49-F238E27FC236}">
                  <a16:creationId xmlns:a16="http://schemas.microsoft.com/office/drawing/2014/main" id="{7751609B-BF32-4FF0-842D-BF812BD053F6}"/>
                </a:ext>
              </a:extLst>
            </p:cNvPr>
            <p:cNvPicPr>
              <a:picLocks noChangeAspect="1" noChangeArrowheads="1"/>
            </p:cNvPicPr>
            <p:nvPr/>
          </p:nvPicPr>
          <p:blipFill>
            <a:blip r:embed="rId15"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13279" y="4710351"/>
              <a:ext cx="302401" cy="302400"/>
            </a:xfrm>
            <a:prstGeom prst="rect">
              <a:avLst/>
            </a:prstGeom>
            <a:noFill/>
            <a:extLst>
              <a:ext uri="{909E8E84-426E-40DD-AFC4-6F175D3DCCD1}">
                <a14:hiddenFill xmlns:a14="http://schemas.microsoft.com/office/drawing/2010/main">
                  <a:solidFill>
                    <a:srgbClr val="FFFFFF"/>
                  </a:solidFill>
                </a14:hiddenFill>
              </a:ext>
            </a:extLst>
          </p:spPr>
        </p:pic>
        <p:sp>
          <p:nvSpPr>
            <p:cNvPr id="241" name="CasellaDiTesto 60">
              <a:extLst>
                <a:ext uri="{FF2B5EF4-FFF2-40B4-BE49-F238E27FC236}">
                  <a16:creationId xmlns:a16="http://schemas.microsoft.com/office/drawing/2014/main" id="{60C96A93-D3D9-4557-BDC3-2F9F80B4F9BC}"/>
                </a:ext>
              </a:extLst>
            </p:cNvPr>
            <p:cNvSpPr txBox="1"/>
            <p:nvPr/>
          </p:nvSpPr>
          <p:spPr>
            <a:xfrm flipH="1">
              <a:off x="2073387" y="4692274"/>
              <a:ext cx="1152000" cy="338554"/>
            </a:xfrm>
            <a:prstGeom prst="rect">
              <a:avLst/>
            </a:prstGeom>
            <a:noFill/>
          </p:spPr>
          <p:txBody>
            <a:bodyPr wrap="square" lIns="0" tIns="0" rIns="0" bIns="0">
              <a:spAutoFit/>
            </a:bodyPr>
            <a:lstStyle>
              <a:defPPr>
                <a:defRPr lang="en-US"/>
              </a:defPPr>
              <a:lvl1pPr algn="ctr" defTabSz="1219140">
                <a:defRPr sz="1200" b="1" kern="0">
                  <a:solidFill>
                    <a:srgbClr val="C00000"/>
                  </a:solidFill>
                </a:defRPr>
              </a:lvl1p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1" u="none" strike="noStrike" kern="0" cap="none" spc="0" normalizeH="0" baseline="0" noProof="0">
                  <a:ln>
                    <a:noFill/>
                  </a:ln>
                  <a:solidFill>
                    <a:srgbClr val="000000"/>
                  </a:solidFill>
                  <a:effectLst/>
                  <a:uLnTx/>
                  <a:uFillTx/>
                  <a:sym typeface="Arial"/>
                </a:rPr>
                <a:t>Road </a:t>
              </a:r>
              <a:r>
                <a:rPr kumimoji="0" lang="it-IT" sz="1100" b="0" i="1" u="none" strike="noStrike" kern="0" cap="none" spc="0" normalizeH="0" baseline="0" noProof="0" err="1">
                  <a:ln>
                    <a:noFill/>
                  </a:ln>
                  <a:solidFill>
                    <a:srgbClr val="000000"/>
                  </a:solidFill>
                  <a:effectLst/>
                  <a:uLnTx/>
                  <a:uFillTx/>
                  <a:sym typeface="Arial"/>
                </a:rPr>
                <a:t>Weather</a:t>
              </a:r>
              <a:r>
                <a:rPr kumimoji="0" lang="it-IT" sz="1100" b="0" i="1" u="none" strike="noStrike" kern="0" cap="none" spc="0" normalizeH="0" baseline="0" noProof="0">
                  <a:ln>
                    <a:noFill/>
                  </a:ln>
                  <a:solidFill>
                    <a:srgbClr val="000000"/>
                  </a:solidFill>
                  <a:effectLst/>
                  <a:uLnTx/>
                  <a:uFillTx/>
                  <a:sym typeface="Arial"/>
                </a:rPr>
                <a:t> </a:t>
              </a:r>
            </a:p>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1" u="none" strike="noStrike" kern="0" cap="none" spc="0" normalizeH="0" baseline="0" noProof="0">
                  <a:ln>
                    <a:noFill/>
                  </a:ln>
                  <a:solidFill>
                    <a:srgbClr val="000000"/>
                  </a:solidFill>
                  <a:effectLst/>
                  <a:uLnTx/>
                  <a:uFillTx/>
                  <a:sym typeface="Arial"/>
                </a:rPr>
                <a:t>Information System</a:t>
              </a:r>
            </a:p>
          </p:txBody>
        </p:sp>
      </p:grpSp>
      <p:grpSp>
        <p:nvGrpSpPr>
          <p:cNvPr id="242" name="Gruppo 204">
            <a:extLst>
              <a:ext uri="{FF2B5EF4-FFF2-40B4-BE49-F238E27FC236}">
                <a16:creationId xmlns:a16="http://schemas.microsoft.com/office/drawing/2014/main" id="{72ADC770-6E51-496C-9E0B-F2BDF081048A}"/>
              </a:ext>
            </a:extLst>
          </p:cNvPr>
          <p:cNvGrpSpPr/>
          <p:nvPr/>
        </p:nvGrpSpPr>
        <p:grpSpPr>
          <a:xfrm>
            <a:off x="10120002" y="5378829"/>
            <a:ext cx="1295306" cy="461665"/>
            <a:chOff x="10144723" y="4954787"/>
            <a:chExt cx="1295306" cy="461665"/>
          </a:xfrm>
        </p:grpSpPr>
        <p:sp>
          <p:nvSpPr>
            <p:cNvPr id="243" name="CasellaDiTesto 60">
              <a:extLst>
                <a:ext uri="{FF2B5EF4-FFF2-40B4-BE49-F238E27FC236}">
                  <a16:creationId xmlns:a16="http://schemas.microsoft.com/office/drawing/2014/main" id="{6F97A593-85A2-44C2-82C2-96D3C2CCB793}"/>
                </a:ext>
              </a:extLst>
            </p:cNvPr>
            <p:cNvSpPr txBox="1"/>
            <p:nvPr/>
          </p:nvSpPr>
          <p:spPr>
            <a:xfrm flipH="1">
              <a:off x="10369356" y="4954787"/>
              <a:ext cx="1070673" cy="461665"/>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C-ITS 5G</a:t>
              </a:r>
            </a:p>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 commerciale</a:t>
              </a:r>
            </a:p>
          </p:txBody>
        </p:sp>
        <p:pic>
          <p:nvPicPr>
            <p:cNvPr id="244" name="Picture 2" descr="immagine">
              <a:extLst>
                <a:ext uri="{FF2B5EF4-FFF2-40B4-BE49-F238E27FC236}">
                  <a16:creationId xmlns:a16="http://schemas.microsoft.com/office/drawing/2014/main" id="{2607E525-9BBF-4D4E-9659-CC06B6FF3193}"/>
                </a:ext>
              </a:extLst>
            </p:cNvPr>
            <p:cNvPicPr>
              <a:picLocks noChangeArrowheads="1"/>
            </p:cNvPicPr>
            <p:nvPr/>
          </p:nvPicPr>
          <p:blipFill>
            <a:blip r:embed="rId16"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44723" y="4983377"/>
              <a:ext cx="432000" cy="3534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5" name="Gruppo 207">
            <a:extLst>
              <a:ext uri="{FF2B5EF4-FFF2-40B4-BE49-F238E27FC236}">
                <a16:creationId xmlns:a16="http://schemas.microsoft.com/office/drawing/2014/main" id="{627C4C3B-E7AB-4DCC-9150-BC9EDDE921D1}"/>
              </a:ext>
            </a:extLst>
          </p:cNvPr>
          <p:cNvGrpSpPr/>
          <p:nvPr/>
        </p:nvGrpSpPr>
        <p:grpSpPr>
          <a:xfrm>
            <a:off x="8769423" y="5458462"/>
            <a:ext cx="1256361" cy="302400"/>
            <a:chOff x="8769423" y="5031037"/>
            <a:chExt cx="1256361" cy="302400"/>
          </a:xfrm>
        </p:grpSpPr>
        <p:sp>
          <p:nvSpPr>
            <p:cNvPr id="246" name="CasellaDiTesto 60">
              <a:extLst>
                <a:ext uri="{FF2B5EF4-FFF2-40B4-BE49-F238E27FC236}">
                  <a16:creationId xmlns:a16="http://schemas.microsoft.com/office/drawing/2014/main" id="{66A73709-F14D-400B-97A3-3DE5107D5ABC}"/>
                </a:ext>
              </a:extLst>
            </p:cNvPr>
            <p:cNvSpPr txBox="1"/>
            <p:nvPr/>
          </p:nvSpPr>
          <p:spPr>
            <a:xfrm flipH="1">
              <a:off x="9120765" y="5061731"/>
              <a:ext cx="905019" cy="241013"/>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Sensori IoT</a:t>
              </a:r>
            </a:p>
          </p:txBody>
        </p:sp>
        <p:grpSp>
          <p:nvGrpSpPr>
            <p:cNvPr id="247" name="Gruppo 209">
              <a:extLst>
                <a:ext uri="{FF2B5EF4-FFF2-40B4-BE49-F238E27FC236}">
                  <a16:creationId xmlns:a16="http://schemas.microsoft.com/office/drawing/2014/main" id="{AA01FEC5-B291-42B9-8B76-96DB01520697}"/>
                </a:ext>
              </a:extLst>
            </p:cNvPr>
            <p:cNvGrpSpPr/>
            <p:nvPr/>
          </p:nvGrpSpPr>
          <p:grpSpPr>
            <a:xfrm>
              <a:off x="8769423" y="5031037"/>
              <a:ext cx="399839" cy="302400"/>
              <a:chOff x="8769423" y="5031037"/>
              <a:chExt cx="399839" cy="302400"/>
            </a:xfrm>
          </p:grpSpPr>
          <p:pic>
            <p:nvPicPr>
              <p:cNvPr id="248" name="Picture 12">
                <a:extLst>
                  <a:ext uri="{FF2B5EF4-FFF2-40B4-BE49-F238E27FC236}">
                    <a16:creationId xmlns:a16="http://schemas.microsoft.com/office/drawing/2014/main" id="{60840E5E-95D4-41D0-B4C4-693EE211915E}"/>
                  </a:ext>
                </a:extLst>
              </p:cNvPr>
              <p:cNvPicPr>
                <a:picLocks noChangeAspect="1" noChangeArrowheads="1"/>
              </p:cNvPicPr>
              <p:nvPr/>
            </p:nvPicPr>
            <p:blipFill>
              <a:blip r:embed="rId17"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989262" y="5036496"/>
                <a:ext cx="180000" cy="156615"/>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14">
                <a:extLst>
                  <a:ext uri="{FF2B5EF4-FFF2-40B4-BE49-F238E27FC236}">
                    <a16:creationId xmlns:a16="http://schemas.microsoft.com/office/drawing/2014/main" id="{71962155-0550-4705-B73E-238F7C2EE48F}"/>
                  </a:ext>
                </a:extLst>
              </p:cNvPr>
              <p:cNvPicPr>
                <a:picLocks noChangeAspect="1" noChangeArrowheads="1"/>
              </p:cNvPicPr>
              <p:nvPr/>
            </p:nvPicPr>
            <p:blipFill>
              <a:blip r:embed="rId18"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769423" y="5031037"/>
                <a:ext cx="180000" cy="156615"/>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a:extLst>
                  <a:ext uri="{FF2B5EF4-FFF2-40B4-BE49-F238E27FC236}">
                    <a16:creationId xmlns:a16="http://schemas.microsoft.com/office/drawing/2014/main" id="{0CBC0D24-EDD6-4E09-B3E7-A1B189D836A5}"/>
                  </a:ext>
                </a:extLst>
              </p:cNvPr>
              <p:cNvPicPr>
                <a:picLocks noChangeAspect="1" noChangeArrowheads="1"/>
              </p:cNvPicPr>
              <p:nvPr/>
            </p:nvPicPr>
            <p:blipFill>
              <a:blip r:embed="rId19"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800000">
                <a:off x="8873878" y="5176822"/>
                <a:ext cx="180000" cy="15661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1" name="Gruppo 213">
            <a:extLst>
              <a:ext uri="{FF2B5EF4-FFF2-40B4-BE49-F238E27FC236}">
                <a16:creationId xmlns:a16="http://schemas.microsoft.com/office/drawing/2014/main" id="{E815ABC8-4196-4B86-A0DA-C60F9F586EF3}"/>
              </a:ext>
            </a:extLst>
          </p:cNvPr>
          <p:cNvGrpSpPr/>
          <p:nvPr/>
        </p:nvGrpSpPr>
        <p:grpSpPr>
          <a:xfrm>
            <a:off x="1782729" y="5458462"/>
            <a:ext cx="1512108" cy="302400"/>
            <a:chOff x="1713279" y="5088588"/>
            <a:chExt cx="1512108" cy="338554"/>
          </a:xfrm>
        </p:grpSpPr>
        <p:pic>
          <p:nvPicPr>
            <p:cNvPr id="252" name="Picture 6">
              <a:extLst>
                <a:ext uri="{FF2B5EF4-FFF2-40B4-BE49-F238E27FC236}">
                  <a16:creationId xmlns:a16="http://schemas.microsoft.com/office/drawing/2014/main" id="{B2E1F462-4E01-45E5-83BC-9584D0AD1E7D}"/>
                </a:ext>
              </a:extLst>
            </p:cNvPr>
            <p:cNvPicPr>
              <a:picLocks noChangeAspect="1" noChangeArrowheads="1"/>
            </p:cNvPicPr>
            <p:nvPr/>
          </p:nvPicPr>
          <p:blipFill>
            <a:blip r:embed="rId20"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13279" y="5106665"/>
              <a:ext cx="328057" cy="302400"/>
            </a:xfrm>
            <a:prstGeom prst="rect">
              <a:avLst/>
            </a:prstGeom>
            <a:noFill/>
            <a:extLst>
              <a:ext uri="{909E8E84-426E-40DD-AFC4-6F175D3DCCD1}">
                <a14:hiddenFill xmlns:a14="http://schemas.microsoft.com/office/drawing/2010/main">
                  <a:solidFill>
                    <a:srgbClr val="FFFFFF"/>
                  </a:solidFill>
                </a14:hiddenFill>
              </a:ext>
            </a:extLst>
          </p:spPr>
        </p:pic>
        <p:sp>
          <p:nvSpPr>
            <p:cNvPr id="253" name="CasellaDiTesto 60">
              <a:extLst>
                <a:ext uri="{FF2B5EF4-FFF2-40B4-BE49-F238E27FC236}">
                  <a16:creationId xmlns:a16="http://schemas.microsoft.com/office/drawing/2014/main" id="{C1C8C013-EF81-4BCA-9135-A9C685E04747}"/>
                </a:ext>
              </a:extLst>
            </p:cNvPr>
            <p:cNvSpPr txBox="1"/>
            <p:nvPr/>
          </p:nvSpPr>
          <p:spPr>
            <a:xfrm flipH="1">
              <a:off x="2073387" y="5088588"/>
              <a:ext cx="1152000" cy="338554"/>
            </a:xfrm>
            <a:prstGeom prst="rect">
              <a:avLst/>
            </a:prstGeom>
            <a:noFill/>
          </p:spPr>
          <p:txBody>
            <a:bodyPr wrap="square" lIns="0" tIns="0" rIns="0" bIns="0">
              <a:spAutoFit/>
            </a:bodyPr>
            <a:lstStyle>
              <a:defPPr>
                <a:defRPr lang="en-US"/>
              </a:defPPr>
              <a:lvl1pPr algn="ctr" defTabSz="1219140">
                <a:defRPr sz="1200" b="1" kern="0">
                  <a:solidFill>
                    <a:srgbClr val="C00000"/>
                  </a:solidFill>
                </a:defRPr>
              </a:lvl1p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err="1">
                  <a:ln>
                    <a:noFill/>
                  </a:ln>
                  <a:solidFill>
                    <a:prstClr val="black"/>
                  </a:solidFill>
                  <a:effectLst/>
                  <a:uLnTx/>
                  <a:uFillTx/>
                </a:rPr>
                <a:t>Automatic</a:t>
              </a:r>
              <a:r>
                <a:rPr kumimoji="0" lang="it-IT" sz="1100" b="0" i="0" u="none" strike="noStrike" kern="0" cap="none" spc="0" normalizeH="0" baseline="0" noProof="0">
                  <a:ln>
                    <a:noFill/>
                  </a:ln>
                  <a:solidFill>
                    <a:prstClr val="black"/>
                  </a:solidFill>
                  <a:effectLst/>
                  <a:uLnTx/>
                  <a:uFillTx/>
                </a:rPr>
                <a:t> </a:t>
              </a:r>
              <a:r>
                <a:rPr kumimoji="0" lang="it-IT" sz="1100" b="0" i="0" u="none" strike="noStrike" kern="0" cap="none" spc="0" normalizeH="0" baseline="0" noProof="0" err="1">
                  <a:ln>
                    <a:noFill/>
                  </a:ln>
                  <a:solidFill>
                    <a:prstClr val="black"/>
                  </a:solidFill>
                  <a:effectLst/>
                  <a:uLnTx/>
                  <a:uFillTx/>
                </a:rPr>
                <a:t>Incident</a:t>
              </a:r>
              <a:endParaRPr kumimoji="0" lang="it-IT" sz="1100" b="0" i="0" u="none" strike="noStrike" kern="0" cap="none" spc="0" normalizeH="0" baseline="0" noProof="0">
                <a:ln>
                  <a:noFill/>
                </a:ln>
                <a:solidFill>
                  <a:prstClr val="black"/>
                </a:solidFill>
                <a:effectLst/>
                <a:uLnTx/>
                <a:uFillTx/>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err="1">
                  <a:ln>
                    <a:noFill/>
                  </a:ln>
                  <a:solidFill>
                    <a:prstClr val="black"/>
                  </a:solidFill>
                  <a:effectLst/>
                  <a:uLnTx/>
                  <a:uFillTx/>
                </a:rPr>
                <a:t>Detection</a:t>
              </a:r>
              <a:endParaRPr kumimoji="0" lang="it-IT" sz="1100" b="0" i="1" u="none" strike="noStrike" kern="0" cap="none" spc="0" normalizeH="0" baseline="0" noProof="0">
                <a:ln>
                  <a:noFill/>
                </a:ln>
                <a:solidFill>
                  <a:prstClr val="black"/>
                </a:solidFill>
                <a:effectLst/>
                <a:uLnTx/>
                <a:uFillTx/>
                <a:sym typeface="Arial"/>
              </a:endParaRPr>
            </a:p>
          </p:txBody>
        </p:sp>
      </p:grpSp>
      <p:grpSp>
        <p:nvGrpSpPr>
          <p:cNvPr id="254" name="Gruppo 216">
            <a:extLst>
              <a:ext uri="{FF2B5EF4-FFF2-40B4-BE49-F238E27FC236}">
                <a16:creationId xmlns:a16="http://schemas.microsoft.com/office/drawing/2014/main" id="{377EB2AE-FDC4-4AFB-BFF2-9CA58796B641}"/>
              </a:ext>
            </a:extLst>
          </p:cNvPr>
          <p:cNvGrpSpPr/>
          <p:nvPr/>
        </p:nvGrpSpPr>
        <p:grpSpPr>
          <a:xfrm>
            <a:off x="3603627" y="5047874"/>
            <a:ext cx="1140288" cy="302400"/>
            <a:chOff x="3603627" y="4695640"/>
            <a:chExt cx="1140288" cy="302400"/>
          </a:xfrm>
        </p:grpSpPr>
        <p:sp>
          <p:nvSpPr>
            <p:cNvPr id="255" name="CasellaDiTesto 60">
              <a:extLst>
                <a:ext uri="{FF2B5EF4-FFF2-40B4-BE49-F238E27FC236}">
                  <a16:creationId xmlns:a16="http://schemas.microsoft.com/office/drawing/2014/main" id="{6F8CB0B3-829D-4E4F-89C7-2D50EA240C58}"/>
                </a:ext>
              </a:extLst>
            </p:cNvPr>
            <p:cNvSpPr txBox="1"/>
            <p:nvPr/>
          </p:nvSpPr>
          <p:spPr>
            <a:xfrm flipH="1">
              <a:off x="3882943" y="4708341"/>
              <a:ext cx="860972"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OBU - RSU</a:t>
              </a:r>
            </a:p>
          </p:txBody>
        </p:sp>
        <p:pic>
          <p:nvPicPr>
            <p:cNvPr id="256" name="Picture 10">
              <a:extLst>
                <a:ext uri="{FF2B5EF4-FFF2-40B4-BE49-F238E27FC236}">
                  <a16:creationId xmlns:a16="http://schemas.microsoft.com/office/drawing/2014/main" id="{2FF23DC0-2AAF-40FA-BA03-3FC5327DB394}"/>
                </a:ext>
              </a:extLst>
            </p:cNvPr>
            <p:cNvPicPr>
              <a:picLocks noChangeAspect="1" noChangeArrowheads="1"/>
            </p:cNvPicPr>
            <p:nvPr/>
          </p:nvPicPr>
          <p:blipFill>
            <a:blip r:embed="rId21"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03627" y="4695640"/>
              <a:ext cx="302400" cy="302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7" name="Gruppo 219">
            <a:extLst>
              <a:ext uri="{FF2B5EF4-FFF2-40B4-BE49-F238E27FC236}">
                <a16:creationId xmlns:a16="http://schemas.microsoft.com/office/drawing/2014/main" id="{51A62D86-88C5-434B-AC55-D5A91DC953F9}"/>
              </a:ext>
            </a:extLst>
          </p:cNvPr>
          <p:cNvGrpSpPr/>
          <p:nvPr/>
        </p:nvGrpSpPr>
        <p:grpSpPr>
          <a:xfrm>
            <a:off x="3477193" y="5458462"/>
            <a:ext cx="1833645" cy="302400"/>
            <a:chOff x="11065155" y="-353469"/>
            <a:chExt cx="1833645" cy="302400"/>
          </a:xfrm>
        </p:grpSpPr>
        <p:sp>
          <p:nvSpPr>
            <p:cNvPr id="258" name="CasellaDiTesto 60">
              <a:extLst>
                <a:ext uri="{FF2B5EF4-FFF2-40B4-BE49-F238E27FC236}">
                  <a16:creationId xmlns:a16="http://schemas.microsoft.com/office/drawing/2014/main" id="{A7C0174E-A6EE-4ADF-AD3F-590D97728E21}"/>
                </a:ext>
              </a:extLst>
            </p:cNvPr>
            <p:cNvSpPr txBox="1"/>
            <p:nvPr/>
          </p:nvSpPr>
          <p:spPr>
            <a:xfrm flipH="1">
              <a:off x="11209816" y="-328662"/>
              <a:ext cx="1688984"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black"/>
                  </a:solidFill>
                  <a:effectLst/>
                  <a:uLnTx/>
                  <a:uFillTx/>
                  <a:sym typeface="Arial"/>
                </a:rPr>
                <a:t>OBU - Smartphone</a:t>
              </a:r>
            </a:p>
          </p:txBody>
        </p:sp>
        <p:grpSp>
          <p:nvGrpSpPr>
            <p:cNvPr id="259" name="Group 252">
              <a:extLst>
                <a:ext uri="{FF2B5EF4-FFF2-40B4-BE49-F238E27FC236}">
                  <a16:creationId xmlns:a16="http://schemas.microsoft.com/office/drawing/2014/main" id="{C7BDFE29-04F1-487E-99DB-DF8A72B1C877}"/>
                </a:ext>
              </a:extLst>
            </p:cNvPr>
            <p:cNvGrpSpPr>
              <a:grpSpLocks noChangeAspect="1"/>
            </p:cNvGrpSpPr>
            <p:nvPr/>
          </p:nvGrpSpPr>
          <p:grpSpPr>
            <a:xfrm>
              <a:off x="11065155" y="-353469"/>
              <a:ext cx="151972" cy="302400"/>
              <a:chOff x="5386195" y="3437688"/>
              <a:chExt cx="987925" cy="1965817"/>
            </a:xfrm>
            <a:effectLst>
              <a:outerShdw blurRad="50800" dist="38100" dir="2700000" algn="tl" rotWithShape="0">
                <a:prstClr val="black">
                  <a:alpha val="40000"/>
                </a:prstClr>
              </a:outerShdw>
            </a:effectLst>
          </p:grpSpPr>
          <p:pic>
            <p:nvPicPr>
              <p:cNvPr id="260" name="Picture 253">
                <a:extLst>
                  <a:ext uri="{FF2B5EF4-FFF2-40B4-BE49-F238E27FC236}">
                    <a16:creationId xmlns:a16="http://schemas.microsoft.com/office/drawing/2014/main" id="{2AE63D28-635C-4BC7-B623-58658D72DAE9}"/>
                  </a:ext>
                </a:extLst>
              </p:cNvPr>
              <p:cNvPicPr>
                <a:picLocks noChangeAspect="1"/>
              </p:cNvPicPr>
              <p:nvPr/>
            </p:nvPicPr>
            <p:blipFill>
              <a:blip r:embed="rId22">
                <a:duotone>
                  <a:srgbClr val="4472C4">
                    <a:shade val="45000"/>
                    <a:satMod val="135000"/>
                  </a:srgbClr>
                  <a:prstClr val="white"/>
                </a:duotone>
              </a:blip>
              <a:stretch>
                <a:fillRect/>
              </a:stretch>
            </p:blipFill>
            <p:spPr>
              <a:xfrm>
                <a:off x="5386196" y="3437688"/>
                <a:ext cx="987924" cy="1965817"/>
              </a:xfrm>
              <a:prstGeom prst="rect">
                <a:avLst/>
              </a:prstGeom>
              <a:effectLst>
                <a:outerShdw blurRad="50800" dist="38100" dir="2700000" algn="tl" rotWithShape="0">
                  <a:prstClr val="black">
                    <a:alpha val="40000"/>
                  </a:prstClr>
                </a:outerShdw>
              </a:effectLst>
            </p:spPr>
          </p:pic>
          <p:sp>
            <p:nvSpPr>
              <p:cNvPr id="261" name="Rectangle 254">
                <a:extLst>
                  <a:ext uri="{FF2B5EF4-FFF2-40B4-BE49-F238E27FC236}">
                    <a16:creationId xmlns:a16="http://schemas.microsoft.com/office/drawing/2014/main" id="{6C61474D-7D3D-470F-8D5B-EB81D8DB601F}"/>
                  </a:ext>
                </a:extLst>
              </p:cNvPr>
              <p:cNvSpPr/>
              <p:nvPr/>
            </p:nvSpPr>
            <p:spPr>
              <a:xfrm>
                <a:off x="5975341" y="3754950"/>
                <a:ext cx="373379" cy="61970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2" name="Rectangle 255">
                <a:extLst>
                  <a:ext uri="{FF2B5EF4-FFF2-40B4-BE49-F238E27FC236}">
                    <a16:creationId xmlns:a16="http://schemas.microsoft.com/office/drawing/2014/main" id="{DE86B189-7C3D-477D-95B3-35B0F05DB51A}"/>
                  </a:ext>
                </a:extLst>
              </p:cNvPr>
              <p:cNvSpPr/>
              <p:nvPr/>
            </p:nvSpPr>
            <p:spPr>
              <a:xfrm>
                <a:off x="5975341" y="4110745"/>
                <a:ext cx="373379" cy="61970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3" name="Rectangle 256">
                <a:extLst>
                  <a:ext uri="{FF2B5EF4-FFF2-40B4-BE49-F238E27FC236}">
                    <a16:creationId xmlns:a16="http://schemas.microsoft.com/office/drawing/2014/main" id="{427CE189-2CE7-4D11-94F9-8C5E9C05F222}"/>
                  </a:ext>
                </a:extLst>
              </p:cNvPr>
              <p:cNvSpPr/>
              <p:nvPr/>
            </p:nvSpPr>
            <p:spPr>
              <a:xfrm>
                <a:off x="5386195" y="3769922"/>
                <a:ext cx="373379" cy="61970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64" name="Gruppo 244">
            <a:extLst>
              <a:ext uri="{FF2B5EF4-FFF2-40B4-BE49-F238E27FC236}">
                <a16:creationId xmlns:a16="http://schemas.microsoft.com/office/drawing/2014/main" id="{0C68DD48-D152-4A5A-94E9-88E8BC90BCE0}"/>
              </a:ext>
            </a:extLst>
          </p:cNvPr>
          <p:cNvGrpSpPr/>
          <p:nvPr/>
        </p:nvGrpSpPr>
        <p:grpSpPr>
          <a:xfrm>
            <a:off x="399404" y="5086374"/>
            <a:ext cx="1265048" cy="302400"/>
            <a:chOff x="477807" y="4633338"/>
            <a:chExt cx="1265048" cy="302400"/>
          </a:xfrm>
        </p:grpSpPr>
        <p:sp>
          <p:nvSpPr>
            <p:cNvPr id="265" name="CasellaDiTesto 60">
              <a:extLst>
                <a:ext uri="{FF2B5EF4-FFF2-40B4-BE49-F238E27FC236}">
                  <a16:creationId xmlns:a16="http://schemas.microsoft.com/office/drawing/2014/main" id="{612D73F9-3F46-45F9-A703-426609FEE290}"/>
                </a:ext>
              </a:extLst>
            </p:cNvPr>
            <p:cNvSpPr txBox="1"/>
            <p:nvPr/>
          </p:nvSpPr>
          <p:spPr>
            <a:xfrm flipH="1">
              <a:off x="790824" y="4633338"/>
              <a:ext cx="952031"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Fibra Ottica</a:t>
              </a:r>
            </a:p>
          </p:txBody>
        </p:sp>
        <p:pic>
          <p:nvPicPr>
            <p:cNvPr id="266" name="Picture 4">
              <a:extLst>
                <a:ext uri="{FF2B5EF4-FFF2-40B4-BE49-F238E27FC236}">
                  <a16:creationId xmlns:a16="http://schemas.microsoft.com/office/drawing/2014/main" id="{CBA4B45F-DA43-42FD-89BD-1B6C5A793364}"/>
                </a:ext>
              </a:extLst>
            </p:cNvPr>
            <p:cNvPicPr>
              <a:picLocks noChangeAspect="1" noChangeArrowheads="1"/>
            </p:cNvPicPr>
            <p:nvPr/>
          </p:nvPicPr>
          <p:blipFill>
            <a:blip r:embed="rId23"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77807" y="4633338"/>
              <a:ext cx="302400" cy="302400"/>
            </a:xfrm>
            <a:prstGeom prst="rect">
              <a:avLst/>
            </a:prstGeom>
            <a:solidFill>
              <a:sysClr val="window" lastClr="FFFFFF"/>
            </a:solidFill>
          </p:spPr>
        </p:pic>
      </p:grpSp>
    </p:spTree>
    <p:extLst>
      <p:ext uri="{BB962C8B-B14F-4D97-AF65-F5344CB8AC3E}">
        <p14:creationId xmlns:p14="http://schemas.microsoft.com/office/powerpoint/2010/main" val="423295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ttangolo 218">
            <a:extLst>
              <a:ext uri="{FF2B5EF4-FFF2-40B4-BE49-F238E27FC236}">
                <a16:creationId xmlns:a16="http://schemas.microsoft.com/office/drawing/2014/main" id="{111E6932-ACBC-4F2D-9D82-ED6B29B8048B}"/>
              </a:ext>
            </a:extLst>
          </p:cNvPr>
          <p:cNvSpPr/>
          <p:nvPr/>
        </p:nvSpPr>
        <p:spPr>
          <a:xfrm>
            <a:off x="361863" y="4908579"/>
            <a:ext cx="11130255" cy="1009621"/>
          </a:xfrm>
          <a:prstGeom prst="rect">
            <a:avLst/>
          </a:prstGeom>
          <a:solidFill>
            <a:sysClr val="window" lastClr="FFFFFF"/>
          </a:solidFill>
          <a:ln w="31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62" name="Gruppo 140">
            <a:extLst>
              <a:ext uri="{FF2B5EF4-FFF2-40B4-BE49-F238E27FC236}">
                <a16:creationId xmlns:a16="http://schemas.microsoft.com/office/drawing/2014/main" id="{7C818E7C-13C8-447C-9AFD-16D9AE131A9B}"/>
              </a:ext>
            </a:extLst>
          </p:cNvPr>
          <p:cNvGrpSpPr/>
          <p:nvPr/>
        </p:nvGrpSpPr>
        <p:grpSpPr>
          <a:xfrm>
            <a:off x="6783724" y="5040050"/>
            <a:ext cx="2310360" cy="302400"/>
            <a:chOff x="8043501" y="4689721"/>
            <a:chExt cx="2310360" cy="302400"/>
          </a:xfrm>
        </p:grpSpPr>
        <p:grpSp>
          <p:nvGrpSpPr>
            <p:cNvPr id="163" name="Group 63">
              <a:extLst>
                <a:ext uri="{FF2B5EF4-FFF2-40B4-BE49-F238E27FC236}">
                  <a16:creationId xmlns:a16="http://schemas.microsoft.com/office/drawing/2014/main" id="{74881F52-4D6E-426D-A230-0D950030B322}"/>
                </a:ext>
              </a:extLst>
            </p:cNvPr>
            <p:cNvGrpSpPr/>
            <p:nvPr/>
          </p:nvGrpSpPr>
          <p:grpSpPr>
            <a:xfrm>
              <a:off x="8043501" y="4689721"/>
              <a:ext cx="457893" cy="302400"/>
              <a:chOff x="321286" y="2628408"/>
              <a:chExt cx="2068288" cy="2237016"/>
            </a:xfrm>
          </p:grpSpPr>
          <p:pic>
            <p:nvPicPr>
              <p:cNvPr id="165" name="Picture 64">
                <a:extLst>
                  <a:ext uri="{FF2B5EF4-FFF2-40B4-BE49-F238E27FC236}">
                    <a16:creationId xmlns:a16="http://schemas.microsoft.com/office/drawing/2014/main" id="{9A3F1DF1-BFC0-4F67-B15D-77E1DD71B7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286" y="2628408"/>
                <a:ext cx="2068288" cy="2237016"/>
              </a:xfrm>
              <a:prstGeom prst="rect">
                <a:avLst/>
              </a:prstGeom>
            </p:spPr>
          </p:pic>
          <p:pic>
            <p:nvPicPr>
              <p:cNvPr id="166" name="Picture 71">
                <a:extLst>
                  <a:ext uri="{FF2B5EF4-FFF2-40B4-BE49-F238E27FC236}">
                    <a16:creationId xmlns:a16="http://schemas.microsoft.com/office/drawing/2014/main" id="{A60F5CA4-B33D-462A-9FC2-8783E12DADAF}"/>
                  </a:ext>
                </a:extLst>
              </p:cNvPr>
              <p:cNvPicPr>
                <a:picLocks noChangeAspect="1"/>
              </p:cNvPicPr>
              <p:nvPr/>
            </p:nvPicPr>
            <p:blipFill>
              <a:blip r:embed="rId3"/>
              <a:stretch>
                <a:fillRect/>
              </a:stretch>
            </p:blipFill>
            <p:spPr>
              <a:xfrm>
                <a:off x="704226" y="3124998"/>
                <a:ext cx="200706" cy="200706"/>
              </a:xfrm>
              <a:prstGeom prst="rect">
                <a:avLst/>
              </a:prstGeom>
            </p:spPr>
          </p:pic>
          <p:pic>
            <p:nvPicPr>
              <p:cNvPr id="167" name="Picture 72">
                <a:extLst>
                  <a:ext uri="{FF2B5EF4-FFF2-40B4-BE49-F238E27FC236}">
                    <a16:creationId xmlns:a16="http://schemas.microsoft.com/office/drawing/2014/main" id="{72AE0415-449E-4974-B83B-10C136CB8C04}"/>
                  </a:ext>
                </a:extLst>
              </p:cNvPr>
              <p:cNvPicPr>
                <a:picLocks noChangeAspect="1"/>
              </p:cNvPicPr>
              <p:nvPr/>
            </p:nvPicPr>
            <p:blipFill>
              <a:blip r:embed="rId3"/>
              <a:stretch>
                <a:fillRect/>
              </a:stretch>
            </p:blipFill>
            <p:spPr>
              <a:xfrm>
                <a:off x="1828032" y="3195662"/>
                <a:ext cx="200706" cy="200706"/>
              </a:xfrm>
              <a:prstGeom prst="rect">
                <a:avLst/>
              </a:prstGeom>
            </p:spPr>
          </p:pic>
          <p:pic>
            <p:nvPicPr>
              <p:cNvPr id="168" name="Picture 73">
                <a:extLst>
                  <a:ext uri="{FF2B5EF4-FFF2-40B4-BE49-F238E27FC236}">
                    <a16:creationId xmlns:a16="http://schemas.microsoft.com/office/drawing/2014/main" id="{DE0191DE-DAEC-402C-A2B5-AAA3E0EC4EB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007"/>
              <a:stretch/>
            </p:blipFill>
            <p:spPr>
              <a:xfrm flipH="1">
                <a:off x="1789968" y="2838658"/>
                <a:ext cx="194361" cy="243029"/>
              </a:xfrm>
              <a:prstGeom prst="rect">
                <a:avLst/>
              </a:prstGeom>
            </p:spPr>
          </p:pic>
          <p:pic>
            <p:nvPicPr>
              <p:cNvPr id="169" name="Picture 74">
                <a:extLst>
                  <a:ext uri="{FF2B5EF4-FFF2-40B4-BE49-F238E27FC236}">
                    <a16:creationId xmlns:a16="http://schemas.microsoft.com/office/drawing/2014/main" id="{8B9CDFB1-CEC4-4035-A5AC-01CF661BA00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007"/>
              <a:stretch/>
            </p:blipFill>
            <p:spPr>
              <a:xfrm flipH="1">
                <a:off x="657852" y="2784227"/>
                <a:ext cx="194361" cy="243029"/>
              </a:xfrm>
              <a:prstGeom prst="rect">
                <a:avLst/>
              </a:prstGeom>
            </p:spPr>
          </p:pic>
        </p:grpSp>
        <p:sp>
          <p:nvSpPr>
            <p:cNvPr id="164" name="CasellaDiTesto 60">
              <a:extLst>
                <a:ext uri="{FF2B5EF4-FFF2-40B4-BE49-F238E27FC236}">
                  <a16:creationId xmlns:a16="http://schemas.microsoft.com/office/drawing/2014/main" id="{5BB6B30C-2306-44F7-AA02-860B12E48B43}"/>
                </a:ext>
              </a:extLst>
            </p:cNvPr>
            <p:cNvSpPr txBox="1"/>
            <p:nvPr/>
          </p:nvSpPr>
          <p:spPr>
            <a:xfrm flipH="1">
              <a:off x="8450939" y="4702422"/>
              <a:ext cx="1902922"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dirty="0">
                  <a:ln>
                    <a:noFill/>
                  </a:ln>
                  <a:solidFill>
                    <a:prstClr val="black"/>
                  </a:solidFill>
                  <a:effectLst/>
                  <a:uLnTx/>
                  <a:uFillTx/>
                  <a:sym typeface="Arial"/>
                </a:rPr>
                <a:t>Apparati Vergilius Plus</a:t>
              </a:r>
            </a:p>
          </p:txBody>
        </p:sp>
      </p:grpSp>
      <p:grpSp>
        <p:nvGrpSpPr>
          <p:cNvPr id="170" name="Gruppo 160">
            <a:extLst>
              <a:ext uri="{FF2B5EF4-FFF2-40B4-BE49-F238E27FC236}">
                <a16:creationId xmlns:a16="http://schemas.microsoft.com/office/drawing/2014/main" id="{6F1FC221-9FAA-4E89-96C9-3FBF03CEB4C0}"/>
              </a:ext>
            </a:extLst>
          </p:cNvPr>
          <p:cNvGrpSpPr/>
          <p:nvPr/>
        </p:nvGrpSpPr>
        <p:grpSpPr>
          <a:xfrm>
            <a:off x="4996932" y="5450638"/>
            <a:ext cx="1912439" cy="302400"/>
            <a:chOff x="7570597" y="5117784"/>
            <a:chExt cx="1912439" cy="302400"/>
          </a:xfrm>
        </p:grpSpPr>
        <p:pic>
          <p:nvPicPr>
            <p:cNvPr id="171" name="Picture 8" descr="Solar panel icon isometric style Royalty Free Vector Image">
              <a:extLst>
                <a:ext uri="{FF2B5EF4-FFF2-40B4-BE49-F238E27FC236}">
                  <a16:creationId xmlns:a16="http://schemas.microsoft.com/office/drawing/2014/main" id="{55195D42-B37E-4496-BF06-762E785C19AA}"/>
                </a:ext>
              </a:extLst>
            </p:cNvPr>
            <p:cNvPicPr>
              <a:picLocks noChangeAspect="1" noChangeArrowheads="1"/>
            </p:cNvPicPr>
            <p:nvPr/>
          </p:nvPicPr>
          <p:blipFill rotWithShape="1">
            <a:blip r:embed="rId5" cstate="hqprint">
              <a:duotone>
                <a:srgbClr val="E7E6E6">
                  <a:shade val="45000"/>
                  <a:satMod val="135000"/>
                </a:srgb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0560" r="9528" b="14756"/>
            <a:stretch/>
          </p:blipFill>
          <p:spPr bwMode="auto">
            <a:xfrm>
              <a:off x="7570597" y="5117784"/>
              <a:ext cx="262801" cy="302400"/>
            </a:xfrm>
            <a:prstGeom prst="rect">
              <a:avLst/>
            </a:prstGeom>
            <a:noFill/>
            <a:extLst>
              <a:ext uri="{909E8E84-426E-40DD-AFC4-6F175D3DCCD1}">
                <a14:hiddenFill xmlns:a14="http://schemas.microsoft.com/office/drawing/2010/main">
                  <a:solidFill>
                    <a:srgbClr val="FFFFFF"/>
                  </a:solidFill>
                </a14:hiddenFill>
              </a:ext>
            </a:extLst>
          </p:spPr>
        </p:pic>
        <p:sp>
          <p:nvSpPr>
            <p:cNvPr id="172" name="CasellaDiTesto 60">
              <a:extLst>
                <a:ext uri="{FF2B5EF4-FFF2-40B4-BE49-F238E27FC236}">
                  <a16:creationId xmlns:a16="http://schemas.microsoft.com/office/drawing/2014/main" id="{ED6DCF8E-F2E6-47B7-AFB0-3046AD6819FE}"/>
                </a:ext>
              </a:extLst>
            </p:cNvPr>
            <p:cNvSpPr txBox="1"/>
            <p:nvPr/>
          </p:nvSpPr>
          <p:spPr>
            <a:xfrm flipH="1">
              <a:off x="7799705" y="5124605"/>
              <a:ext cx="1683331"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white">
                      <a:lumMod val="85000"/>
                    </a:prstClr>
                  </a:solidFill>
                  <a:effectLst/>
                  <a:uLnTx/>
                  <a:uFillTx/>
                  <a:sym typeface="Arial"/>
                </a:rPr>
                <a:t>Pannelli Fotovoltaici</a:t>
              </a:r>
            </a:p>
          </p:txBody>
        </p:sp>
      </p:grpSp>
      <p:grpSp>
        <p:nvGrpSpPr>
          <p:cNvPr id="173" name="Gruppo 166">
            <a:extLst>
              <a:ext uri="{FF2B5EF4-FFF2-40B4-BE49-F238E27FC236}">
                <a16:creationId xmlns:a16="http://schemas.microsoft.com/office/drawing/2014/main" id="{34638CB3-3AC4-4C1D-9182-9332032E1FFD}"/>
              </a:ext>
            </a:extLst>
          </p:cNvPr>
          <p:cNvGrpSpPr/>
          <p:nvPr/>
        </p:nvGrpSpPr>
        <p:grpSpPr>
          <a:xfrm>
            <a:off x="6639277" y="5450638"/>
            <a:ext cx="2033339" cy="302400"/>
            <a:chOff x="4964334" y="5099765"/>
            <a:chExt cx="2033339" cy="302400"/>
          </a:xfrm>
        </p:grpSpPr>
        <p:grpSp>
          <p:nvGrpSpPr>
            <p:cNvPr id="174" name="Gruppo 167">
              <a:extLst>
                <a:ext uri="{FF2B5EF4-FFF2-40B4-BE49-F238E27FC236}">
                  <a16:creationId xmlns:a16="http://schemas.microsoft.com/office/drawing/2014/main" id="{89453978-1BF8-481A-9BB4-EC53849E7F77}"/>
                </a:ext>
              </a:extLst>
            </p:cNvPr>
            <p:cNvGrpSpPr/>
            <p:nvPr/>
          </p:nvGrpSpPr>
          <p:grpSpPr>
            <a:xfrm>
              <a:off x="4964334" y="5099765"/>
              <a:ext cx="418290" cy="302400"/>
              <a:chOff x="4964334" y="5097758"/>
              <a:chExt cx="418290" cy="302400"/>
            </a:xfrm>
          </p:grpSpPr>
          <p:pic>
            <p:nvPicPr>
              <p:cNvPr id="176" name="Picture 2">
                <a:extLst>
                  <a:ext uri="{FF2B5EF4-FFF2-40B4-BE49-F238E27FC236}">
                    <a16:creationId xmlns:a16="http://schemas.microsoft.com/office/drawing/2014/main" id="{46FEEB61-53D2-466E-AE6A-168B60932067}"/>
                  </a:ext>
                </a:extLst>
              </p:cNvPr>
              <p:cNvPicPr>
                <a:picLocks noChangeAspect="1" noChangeArrowheads="1"/>
              </p:cNvPicPr>
              <p:nvPr/>
            </p:nvPicPr>
            <p:blipFill>
              <a:blip r:embed="rId7" cstate="hq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018301" y="5097758"/>
                <a:ext cx="302400" cy="302400"/>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75">
                <a:extLst>
                  <a:ext uri="{FF2B5EF4-FFF2-40B4-BE49-F238E27FC236}">
                    <a16:creationId xmlns:a16="http://schemas.microsoft.com/office/drawing/2014/main" id="{851E5DC7-7303-4CA0-B01B-F26F2DFFBCE9}"/>
                  </a:ext>
                </a:extLst>
              </p:cNvPr>
              <p:cNvSpPr/>
              <p:nvPr/>
            </p:nvSpPr>
            <p:spPr>
              <a:xfrm>
                <a:off x="4964334" y="5196879"/>
                <a:ext cx="418290" cy="12645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prstClr val="white">
                        <a:lumMod val="50000"/>
                      </a:prstClr>
                    </a:solidFill>
                    <a:effectLst/>
                    <a:uLnTx/>
                    <a:uFillTx/>
                    <a:latin typeface="Calibri" panose="020F0502020204030204"/>
                    <a:ea typeface="+mn-ea"/>
                    <a:cs typeface="+mn-cs"/>
                  </a:rPr>
                  <a:t>CCL</a:t>
                </a:r>
                <a:endParaRPr kumimoji="0" lang="en-US" sz="1200" b="1" i="0" u="none" strike="noStrike" kern="0" cap="none" spc="0" normalizeH="0" baseline="0" noProof="0">
                  <a:ln>
                    <a:noFill/>
                  </a:ln>
                  <a:solidFill>
                    <a:prstClr val="white">
                      <a:lumMod val="50000"/>
                    </a:prstClr>
                  </a:solidFill>
                  <a:effectLst/>
                  <a:uLnTx/>
                  <a:uFillTx/>
                  <a:latin typeface="Calibri" panose="020F0502020204030204"/>
                  <a:ea typeface="+mn-ea"/>
                  <a:cs typeface="+mn-cs"/>
                </a:endParaRPr>
              </a:p>
            </p:txBody>
          </p:sp>
        </p:grpSp>
        <p:sp>
          <p:nvSpPr>
            <p:cNvPr id="175" name="CasellaDiTesto 60">
              <a:extLst>
                <a:ext uri="{FF2B5EF4-FFF2-40B4-BE49-F238E27FC236}">
                  <a16:creationId xmlns:a16="http://schemas.microsoft.com/office/drawing/2014/main" id="{FD5A98C3-681A-49E5-AF09-414D9CB27EAA}"/>
                </a:ext>
              </a:extLst>
            </p:cNvPr>
            <p:cNvSpPr txBox="1"/>
            <p:nvPr/>
          </p:nvSpPr>
          <p:spPr>
            <a:xfrm flipH="1">
              <a:off x="5258695" y="5112466"/>
              <a:ext cx="1738978"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white">
                      <a:lumMod val="85000"/>
                    </a:prstClr>
                  </a:solidFill>
                  <a:effectLst/>
                  <a:uLnTx/>
                  <a:uFillTx/>
                  <a:sym typeface="Arial"/>
                </a:rPr>
                <a:t>Centro di controllo locale</a:t>
              </a:r>
            </a:p>
          </p:txBody>
        </p:sp>
      </p:grpSp>
      <p:grpSp>
        <p:nvGrpSpPr>
          <p:cNvPr id="178" name="Gruppo 171">
            <a:extLst>
              <a:ext uri="{FF2B5EF4-FFF2-40B4-BE49-F238E27FC236}">
                <a16:creationId xmlns:a16="http://schemas.microsoft.com/office/drawing/2014/main" id="{A8FF06DF-D2AB-4921-AEB2-1F902F634D11}"/>
              </a:ext>
            </a:extLst>
          </p:cNvPr>
          <p:cNvGrpSpPr/>
          <p:nvPr/>
        </p:nvGrpSpPr>
        <p:grpSpPr>
          <a:xfrm>
            <a:off x="8996469" y="5040050"/>
            <a:ext cx="2142461" cy="302400"/>
            <a:chOff x="4962812" y="4723970"/>
            <a:chExt cx="2142461" cy="302400"/>
          </a:xfrm>
        </p:grpSpPr>
        <p:pic>
          <p:nvPicPr>
            <p:cNvPr id="179" name="Picture 60">
              <a:extLst>
                <a:ext uri="{FF2B5EF4-FFF2-40B4-BE49-F238E27FC236}">
                  <a16:creationId xmlns:a16="http://schemas.microsoft.com/office/drawing/2014/main" id="{54ECD7BC-5DF5-4FCA-A25E-28B74A740DDF}"/>
                </a:ext>
              </a:extLst>
            </p:cNvPr>
            <p:cNvPicPr>
              <a:picLocks noChangeAspect="1"/>
            </p:cNvPicPr>
            <p:nvPr/>
          </p:nvPicPr>
          <p:blipFill>
            <a:blip r:embed="rId8">
              <a:clrChange>
                <a:clrFrom>
                  <a:srgbClr val="FFFFFF"/>
                </a:clrFrom>
                <a:clrTo>
                  <a:srgbClr val="FFFFFF">
                    <a:alpha val="0"/>
                  </a:srgbClr>
                </a:clrTo>
              </a:clrChange>
              <a:duotone>
                <a:srgbClr val="E7E6E6">
                  <a:shade val="45000"/>
                  <a:satMod val="135000"/>
                </a:srgbClr>
                <a:prstClr val="white"/>
              </a:duotone>
            </a:blip>
            <a:stretch>
              <a:fillRect/>
            </a:stretch>
          </p:blipFill>
          <p:spPr>
            <a:xfrm>
              <a:off x="4962812" y="4723970"/>
              <a:ext cx="362880" cy="302400"/>
            </a:xfrm>
            <a:prstGeom prst="rect">
              <a:avLst/>
            </a:prstGeom>
          </p:spPr>
        </p:pic>
        <p:sp>
          <p:nvSpPr>
            <p:cNvPr id="180" name="CasellaDiTesto 60">
              <a:extLst>
                <a:ext uri="{FF2B5EF4-FFF2-40B4-BE49-F238E27FC236}">
                  <a16:creationId xmlns:a16="http://schemas.microsoft.com/office/drawing/2014/main" id="{7CB3D49B-0EEA-43DB-B89F-C86681E688D8}"/>
                </a:ext>
              </a:extLst>
            </p:cNvPr>
            <p:cNvSpPr txBox="1"/>
            <p:nvPr/>
          </p:nvSpPr>
          <p:spPr>
            <a:xfrm flipH="1">
              <a:off x="5258695" y="4736671"/>
              <a:ext cx="1846578"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white">
                      <a:lumMod val="85000"/>
                    </a:prstClr>
                  </a:solidFill>
                  <a:effectLst/>
                  <a:uLnTx/>
                  <a:uFillTx/>
                  <a:sym typeface="Arial"/>
                </a:rPr>
                <a:t>Sistemi di ricarica elettrica</a:t>
              </a:r>
            </a:p>
          </p:txBody>
        </p:sp>
      </p:grpSp>
      <p:grpSp>
        <p:nvGrpSpPr>
          <p:cNvPr id="181" name="Gruppo 174">
            <a:extLst>
              <a:ext uri="{FF2B5EF4-FFF2-40B4-BE49-F238E27FC236}">
                <a16:creationId xmlns:a16="http://schemas.microsoft.com/office/drawing/2014/main" id="{5D1780AE-A104-4520-AC2A-5D66F816A438}"/>
              </a:ext>
            </a:extLst>
          </p:cNvPr>
          <p:cNvGrpSpPr/>
          <p:nvPr/>
        </p:nvGrpSpPr>
        <p:grpSpPr>
          <a:xfrm>
            <a:off x="387530" y="5450638"/>
            <a:ext cx="1256084" cy="302400"/>
            <a:chOff x="3980608" y="47058"/>
            <a:chExt cx="1256084" cy="302399"/>
          </a:xfrm>
        </p:grpSpPr>
        <p:grpSp>
          <p:nvGrpSpPr>
            <p:cNvPr id="182" name="Group 62">
              <a:extLst>
                <a:ext uri="{FF2B5EF4-FFF2-40B4-BE49-F238E27FC236}">
                  <a16:creationId xmlns:a16="http://schemas.microsoft.com/office/drawing/2014/main" id="{67DFB4E4-9B53-4041-B415-B4716A4C8426}"/>
                </a:ext>
              </a:extLst>
            </p:cNvPr>
            <p:cNvGrpSpPr>
              <a:grpSpLocks noChangeAspect="1"/>
            </p:cNvGrpSpPr>
            <p:nvPr/>
          </p:nvGrpSpPr>
          <p:grpSpPr>
            <a:xfrm>
              <a:off x="3980608" y="47058"/>
              <a:ext cx="144649" cy="302399"/>
              <a:chOff x="4729104" y="4130375"/>
              <a:chExt cx="593668" cy="1459902"/>
            </a:xfrm>
          </p:grpSpPr>
          <p:pic>
            <p:nvPicPr>
              <p:cNvPr id="184" name="Picture 14" descr="Diagram&#10;&#10;Description automatically generated">
                <a:extLst>
                  <a:ext uri="{FF2B5EF4-FFF2-40B4-BE49-F238E27FC236}">
                    <a16:creationId xmlns:a16="http://schemas.microsoft.com/office/drawing/2014/main" id="{DA7B1822-CA24-439F-90E2-F3CF0C474026}"/>
                  </a:ext>
                </a:extLst>
              </p:cNvPr>
              <p:cNvPicPr>
                <a:picLocks noChangeAspect="1"/>
              </p:cNvPicPr>
              <p:nvPr/>
            </p:nvPicPr>
            <p:blipFill rotWithShape="1">
              <a:blip r:embed="rId9" cstate="hqprint">
                <a:duotone>
                  <a:srgbClr val="E7E6E6">
                    <a:shade val="45000"/>
                    <a:satMod val="135000"/>
                  </a:srgbClr>
                  <a:prstClr val="white"/>
                </a:duotone>
                <a:extLst>
                  <a:ext uri="{BEBA8EAE-BF5A-486C-A8C5-ECC9F3942E4B}">
                    <a14:imgProps xmlns:a14="http://schemas.microsoft.com/office/drawing/2010/main">
                      <a14:imgLayer r:embed="rId10">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l="86809" t="20993" r="9203" b="40196"/>
              <a:stretch/>
            </p:blipFill>
            <p:spPr>
              <a:xfrm>
                <a:off x="4917699" y="4234579"/>
                <a:ext cx="275514" cy="1355698"/>
              </a:xfrm>
              <a:prstGeom prst="rect">
                <a:avLst/>
              </a:prstGeom>
            </p:spPr>
          </p:pic>
          <p:pic>
            <p:nvPicPr>
              <p:cNvPr id="185" name="Picture 2">
                <a:extLst>
                  <a:ext uri="{FF2B5EF4-FFF2-40B4-BE49-F238E27FC236}">
                    <a16:creationId xmlns:a16="http://schemas.microsoft.com/office/drawing/2014/main" id="{61CC9696-B3A2-48A6-8F6A-F7067EB612DB}"/>
                  </a:ext>
                </a:extLst>
              </p:cNvPr>
              <p:cNvPicPr>
                <a:picLocks noChangeAspect="1" noChangeArrowheads="1"/>
              </p:cNvPicPr>
              <p:nvPr/>
            </p:nvPicPr>
            <p:blipFill rotWithShape="1">
              <a:blip r:embed="rId11" cstate="hqprint">
                <a:duotone>
                  <a:srgbClr val="E7E6E6">
                    <a:shade val="45000"/>
                    <a:satMod val="135000"/>
                  </a:srgbClr>
                  <a:prstClr val="white"/>
                </a:duotone>
                <a:extLst>
                  <a:ext uri="{28A0092B-C50C-407E-A947-70E740481C1C}">
                    <a14:useLocalDpi xmlns:a14="http://schemas.microsoft.com/office/drawing/2010/main" val="0"/>
                  </a:ext>
                </a:extLst>
              </a:blip>
              <a:srcRect l="7695" t="50000"/>
              <a:stretch/>
            </p:blipFill>
            <p:spPr bwMode="auto">
              <a:xfrm rot="10800000">
                <a:off x="4729104" y="4130375"/>
                <a:ext cx="593668" cy="321580"/>
              </a:xfrm>
              <a:prstGeom prst="rect">
                <a:avLst/>
              </a:prstGeom>
              <a:noFill/>
              <a:extLst>
                <a:ext uri="{909E8E84-426E-40DD-AFC4-6F175D3DCCD1}">
                  <a14:hiddenFill xmlns:a14="http://schemas.microsoft.com/office/drawing/2010/main">
                    <a:solidFill>
                      <a:srgbClr val="FFFFFF"/>
                    </a:solidFill>
                  </a14:hiddenFill>
                </a:ext>
              </a:extLst>
            </p:spPr>
          </p:pic>
        </p:grpSp>
        <p:sp>
          <p:nvSpPr>
            <p:cNvPr id="183" name="CasellaDiTesto 60">
              <a:extLst>
                <a:ext uri="{FF2B5EF4-FFF2-40B4-BE49-F238E27FC236}">
                  <a16:creationId xmlns:a16="http://schemas.microsoft.com/office/drawing/2014/main" id="{88D7B4CC-E539-4866-A1FC-E55750611C97}"/>
                </a:ext>
              </a:extLst>
            </p:cNvPr>
            <p:cNvSpPr txBox="1"/>
            <p:nvPr/>
          </p:nvSpPr>
          <p:spPr>
            <a:xfrm flipH="1">
              <a:off x="4136498" y="59762"/>
              <a:ext cx="1100194"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err="1">
                  <a:ln>
                    <a:noFill/>
                  </a:ln>
                  <a:solidFill>
                    <a:prstClr val="white">
                      <a:lumMod val="85000"/>
                    </a:prstClr>
                  </a:solidFill>
                  <a:effectLst/>
                  <a:uLnTx/>
                  <a:uFillTx/>
                  <a:sym typeface="Arial"/>
                </a:rPr>
                <a:t>Wifi</a:t>
              </a:r>
              <a:r>
                <a:rPr kumimoji="0" lang="it-IT" sz="1200" b="0" i="1" u="none" strike="noStrike" kern="0" cap="none" spc="0" normalizeH="0" baseline="0" noProof="0">
                  <a:ln>
                    <a:noFill/>
                  </a:ln>
                  <a:solidFill>
                    <a:prstClr val="white">
                      <a:lumMod val="85000"/>
                    </a:prstClr>
                  </a:solidFill>
                  <a:effectLst/>
                  <a:uLnTx/>
                  <a:uFillTx/>
                  <a:sym typeface="Arial"/>
                </a:rPr>
                <a:t> In </a:t>
              </a:r>
              <a:r>
                <a:rPr kumimoji="0" lang="it-IT" sz="1200" b="0" i="1" u="none" strike="noStrike" kern="0" cap="none" spc="0" normalizeH="0" baseline="0" noProof="0" err="1">
                  <a:ln>
                    <a:noFill/>
                  </a:ln>
                  <a:solidFill>
                    <a:prstClr val="white">
                      <a:lumMod val="85000"/>
                    </a:prstClr>
                  </a:solidFill>
                  <a:effectLst/>
                  <a:uLnTx/>
                  <a:uFillTx/>
                  <a:sym typeface="Arial"/>
                </a:rPr>
                <a:t>motion</a:t>
              </a:r>
              <a:endParaRPr kumimoji="0" lang="it-IT" sz="1200" b="0" i="1" u="none" strike="noStrike" kern="0" cap="none" spc="0" normalizeH="0" baseline="0" noProof="0">
                <a:ln>
                  <a:noFill/>
                </a:ln>
                <a:solidFill>
                  <a:prstClr val="white">
                    <a:lumMod val="85000"/>
                  </a:prstClr>
                </a:solidFill>
                <a:effectLst/>
                <a:uLnTx/>
                <a:uFillTx/>
                <a:sym typeface="Arial"/>
              </a:endParaRPr>
            </a:p>
          </p:txBody>
        </p:sp>
      </p:grpSp>
      <p:grpSp>
        <p:nvGrpSpPr>
          <p:cNvPr id="186" name="Gruppo 179">
            <a:extLst>
              <a:ext uri="{FF2B5EF4-FFF2-40B4-BE49-F238E27FC236}">
                <a16:creationId xmlns:a16="http://schemas.microsoft.com/office/drawing/2014/main" id="{F1B0A1F3-EFF8-4EE7-B5B5-C98F332531BE}"/>
              </a:ext>
            </a:extLst>
          </p:cNvPr>
          <p:cNvGrpSpPr/>
          <p:nvPr/>
        </p:nvGrpSpPr>
        <p:grpSpPr>
          <a:xfrm>
            <a:off x="4942183" y="5040050"/>
            <a:ext cx="1719030" cy="302400"/>
            <a:chOff x="3176779" y="4701238"/>
            <a:chExt cx="1719030" cy="302400"/>
          </a:xfrm>
        </p:grpSpPr>
        <p:pic>
          <p:nvPicPr>
            <p:cNvPr id="187" name="Picture 4">
              <a:extLst>
                <a:ext uri="{FF2B5EF4-FFF2-40B4-BE49-F238E27FC236}">
                  <a16:creationId xmlns:a16="http://schemas.microsoft.com/office/drawing/2014/main" id="{21F7406A-C7B4-4B44-83E4-2DF20634CC97}"/>
                </a:ext>
              </a:extLst>
            </p:cNvPr>
            <p:cNvPicPr>
              <a:picLocks noChangeAspect="1" noChangeArrowheads="1"/>
            </p:cNvPicPr>
            <p:nvPr/>
          </p:nvPicPr>
          <p:blipFill>
            <a:blip r:embed="rId12"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76779" y="4701238"/>
              <a:ext cx="302400" cy="302400"/>
            </a:xfrm>
            <a:prstGeom prst="rect">
              <a:avLst/>
            </a:prstGeom>
            <a:noFill/>
            <a:extLst>
              <a:ext uri="{909E8E84-426E-40DD-AFC4-6F175D3DCCD1}">
                <a14:hiddenFill xmlns:a14="http://schemas.microsoft.com/office/drawing/2010/main">
                  <a:solidFill>
                    <a:srgbClr val="FFFFFF"/>
                  </a:solidFill>
                </a14:hiddenFill>
              </a:ext>
            </a:extLst>
          </p:spPr>
        </p:pic>
        <p:sp>
          <p:nvSpPr>
            <p:cNvPr id="188" name="CasellaDiTesto 60">
              <a:extLst>
                <a:ext uri="{FF2B5EF4-FFF2-40B4-BE49-F238E27FC236}">
                  <a16:creationId xmlns:a16="http://schemas.microsoft.com/office/drawing/2014/main" id="{E1D2381B-A206-484D-B05F-719B6D0F679F}"/>
                </a:ext>
              </a:extLst>
            </p:cNvPr>
            <p:cNvSpPr txBox="1"/>
            <p:nvPr/>
          </p:nvSpPr>
          <p:spPr>
            <a:xfrm flipH="1">
              <a:off x="3440255" y="4713939"/>
              <a:ext cx="1455554"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Access point Wi-Fi</a:t>
              </a:r>
            </a:p>
          </p:txBody>
        </p:sp>
      </p:grpSp>
      <p:grpSp>
        <p:nvGrpSpPr>
          <p:cNvPr id="189" name="Gruppo 182">
            <a:extLst>
              <a:ext uri="{FF2B5EF4-FFF2-40B4-BE49-F238E27FC236}">
                <a16:creationId xmlns:a16="http://schemas.microsoft.com/office/drawing/2014/main" id="{88FF4DE7-FB77-4F21-AABA-A3149A13B975}"/>
              </a:ext>
            </a:extLst>
          </p:cNvPr>
          <p:cNvGrpSpPr/>
          <p:nvPr/>
        </p:nvGrpSpPr>
        <p:grpSpPr>
          <a:xfrm>
            <a:off x="1782729" y="5040050"/>
            <a:ext cx="1512108" cy="302400"/>
            <a:chOff x="1713279" y="4692274"/>
            <a:chExt cx="1512108" cy="338554"/>
          </a:xfrm>
        </p:grpSpPr>
        <p:pic>
          <p:nvPicPr>
            <p:cNvPr id="190" name="Picture 4">
              <a:extLst>
                <a:ext uri="{FF2B5EF4-FFF2-40B4-BE49-F238E27FC236}">
                  <a16:creationId xmlns:a16="http://schemas.microsoft.com/office/drawing/2014/main" id="{F52C2A9B-65F2-4D6B-94FA-C561207F9652}"/>
                </a:ext>
              </a:extLst>
            </p:cNvPr>
            <p:cNvPicPr>
              <a:picLocks noChangeAspect="1" noChangeArrowheads="1"/>
            </p:cNvPicPr>
            <p:nvPr/>
          </p:nvPicPr>
          <p:blipFill>
            <a:blip r:embed="rId13"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13279" y="4710351"/>
              <a:ext cx="302401" cy="302400"/>
            </a:xfrm>
            <a:prstGeom prst="rect">
              <a:avLst/>
            </a:prstGeom>
            <a:noFill/>
            <a:extLst>
              <a:ext uri="{909E8E84-426E-40DD-AFC4-6F175D3DCCD1}">
                <a14:hiddenFill xmlns:a14="http://schemas.microsoft.com/office/drawing/2010/main">
                  <a:solidFill>
                    <a:srgbClr val="FFFFFF"/>
                  </a:solidFill>
                </a14:hiddenFill>
              </a:ext>
            </a:extLst>
          </p:spPr>
        </p:pic>
        <p:sp>
          <p:nvSpPr>
            <p:cNvPr id="191" name="CasellaDiTesto 60">
              <a:extLst>
                <a:ext uri="{FF2B5EF4-FFF2-40B4-BE49-F238E27FC236}">
                  <a16:creationId xmlns:a16="http://schemas.microsoft.com/office/drawing/2014/main" id="{86F64A8D-3BCC-4DAE-98E8-EBE4E4E4CB82}"/>
                </a:ext>
              </a:extLst>
            </p:cNvPr>
            <p:cNvSpPr txBox="1"/>
            <p:nvPr/>
          </p:nvSpPr>
          <p:spPr>
            <a:xfrm flipH="1">
              <a:off x="2073387" y="4692274"/>
              <a:ext cx="1152000" cy="338554"/>
            </a:xfrm>
            <a:prstGeom prst="rect">
              <a:avLst/>
            </a:prstGeom>
            <a:noFill/>
          </p:spPr>
          <p:txBody>
            <a:bodyPr wrap="square" lIns="0" tIns="0" rIns="0" bIns="0">
              <a:spAutoFit/>
            </a:bodyPr>
            <a:lstStyle>
              <a:defPPr>
                <a:defRPr lang="en-US"/>
              </a:defPPr>
              <a:lvl1pPr algn="ctr" defTabSz="1219140">
                <a:defRPr sz="1200" b="1" kern="0">
                  <a:solidFill>
                    <a:srgbClr val="C00000"/>
                  </a:solidFill>
                </a:defRPr>
              </a:lvl1p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1" u="none" strike="noStrike" kern="0" cap="none" spc="0" normalizeH="0" baseline="0" noProof="0">
                  <a:ln>
                    <a:noFill/>
                  </a:ln>
                  <a:solidFill>
                    <a:srgbClr val="000000"/>
                  </a:solidFill>
                  <a:effectLst/>
                  <a:uLnTx/>
                  <a:uFillTx/>
                  <a:sym typeface="Arial"/>
                </a:rPr>
                <a:t>Road </a:t>
              </a:r>
              <a:r>
                <a:rPr kumimoji="0" lang="it-IT" sz="1100" b="0" i="1" u="none" strike="noStrike" kern="0" cap="none" spc="0" normalizeH="0" baseline="0" noProof="0" err="1">
                  <a:ln>
                    <a:noFill/>
                  </a:ln>
                  <a:solidFill>
                    <a:srgbClr val="000000"/>
                  </a:solidFill>
                  <a:effectLst/>
                  <a:uLnTx/>
                  <a:uFillTx/>
                  <a:sym typeface="Arial"/>
                </a:rPr>
                <a:t>Weather</a:t>
              </a:r>
              <a:r>
                <a:rPr kumimoji="0" lang="it-IT" sz="1100" b="0" i="1" u="none" strike="noStrike" kern="0" cap="none" spc="0" normalizeH="0" baseline="0" noProof="0">
                  <a:ln>
                    <a:noFill/>
                  </a:ln>
                  <a:solidFill>
                    <a:srgbClr val="000000"/>
                  </a:solidFill>
                  <a:effectLst/>
                  <a:uLnTx/>
                  <a:uFillTx/>
                  <a:sym typeface="Arial"/>
                </a:rPr>
                <a:t> </a:t>
              </a:r>
            </a:p>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1" u="none" strike="noStrike" kern="0" cap="none" spc="0" normalizeH="0" baseline="0" noProof="0">
                  <a:ln>
                    <a:noFill/>
                  </a:ln>
                  <a:solidFill>
                    <a:srgbClr val="000000"/>
                  </a:solidFill>
                  <a:effectLst/>
                  <a:uLnTx/>
                  <a:uFillTx/>
                  <a:sym typeface="Arial"/>
                </a:rPr>
                <a:t>Information System</a:t>
              </a:r>
            </a:p>
          </p:txBody>
        </p:sp>
      </p:grpSp>
      <p:grpSp>
        <p:nvGrpSpPr>
          <p:cNvPr id="192" name="Gruppo 185">
            <a:extLst>
              <a:ext uri="{FF2B5EF4-FFF2-40B4-BE49-F238E27FC236}">
                <a16:creationId xmlns:a16="http://schemas.microsoft.com/office/drawing/2014/main" id="{569D5D7B-3DBC-4C58-A29D-C7D46223C259}"/>
              </a:ext>
            </a:extLst>
          </p:cNvPr>
          <p:cNvGrpSpPr/>
          <p:nvPr/>
        </p:nvGrpSpPr>
        <p:grpSpPr>
          <a:xfrm>
            <a:off x="8769423" y="5450638"/>
            <a:ext cx="1256361" cy="302400"/>
            <a:chOff x="8769423" y="5031037"/>
            <a:chExt cx="1256361" cy="302400"/>
          </a:xfrm>
        </p:grpSpPr>
        <p:sp>
          <p:nvSpPr>
            <p:cNvPr id="193" name="CasellaDiTesto 60">
              <a:extLst>
                <a:ext uri="{FF2B5EF4-FFF2-40B4-BE49-F238E27FC236}">
                  <a16:creationId xmlns:a16="http://schemas.microsoft.com/office/drawing/2014/main" id="{7BFEEC7F-B747-4803-84B0-A39C1FD397E6}"/>
                </a:ext>
              </a:extLst>
            </p:cNvPr>
            <p:cNvSpPr txBox="1"/>
            <p:nvPr/>
          </p:nvSpPr>
          <p:spPr>
            <a:xfrm flipH="1">
              <a:off x="9120765" y="5061731"/>
              <a:ext cx="905019" cy="241013"/>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Sensori IoT</a:t>
              </a:r>
            </a:p>
          </p:txBody>
        </p:sp>
        <p:grpSp>
          <p:nvGrpSpPr>
            <p:cNvPr id="194" name="Gruppo 187">
              <a:extLst>
                <a:ext uri="{FF2B5EF4-FFF2-40B4-BE49-F238E27FC236}">
                  <a16:creationId xmlns:a16="http://schemas.microsoft.com/office/drawing/2014/main" id="{67B03910-5E83-4287-85B7-91EE848EE6DE}"/>
                </a:ext>
              </a:extLst>
            </p:cNvPr>
            <p:cNvGrpSpPr/>
            <p:nvPr/>
          </p:nvGrpSpPr>
          <p:grpSpPr>
            <a:xfrm>
              <a:off x="8769423" y="5031037"/>
              <a:ext cx="399839" cy="302400"/>
              <a:chOff x="8769423" y="5031037"/>
              <a:chExt cx="399839" cy="302400"/>
            </a:xfrm>
          </p:grpSpPr>
          <p:pic>
            <p:nvPicPr>
              <p:cNvPr id="195" name="Picture 12">
                <a:extLst>
                  <a:ext uri="{FF2B5EF4-FFF2-40B4-BE49-F238E27FC236}">
                    <a16:creationId xmlns:a16="http://schemas.microsoft.com/office/drawing/2014/main" id="{093389D7-9DB1-4B71-915B-8E5DA328C4C7}"/>
                  </a:ext>
                </a:extLst>
              </p:cNvPr>
              <p:cNvPicPr>
                <a:picLocks noChangeAspect="1" noChangeArrowheads="1"/>
              </p:cNvPicPr>
              <p:nvPr/>
            </p:nvPicPr>
            <p:blipFill>
              <a:blip r:embed="rId14"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989262" y="5036496"/>
                <a:ext cx="180000" cy="156615"/>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4">
                <a:extLst>
                  <a:ext uri="{FF2B5EF4-FFF2-40B4-BE49-F238E27FC236}">
                    <a16:creationId xmlns:a16="http://schemas.microsoft.com/office/drawing/2014/main" id="{65C678EE-FBA4-4B75-B396-94000597BC9C}"/>
                  </a:ext>
                </a:extLst>
              </p:cNvPr>
              <p:cNvPicPr>
                <a:picLocks noChangeAspect="1" noChangeArrowheads="1"/>
              </p:cNvPicPr>
              <p:nvPr/>
            </p:nvPicPr>
            <p:blipFill>
              <a:blip r:embed="rId15"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769423" y="5031037"/>
                <a:ext cx="180000" cy="156615"/>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a:extLst>
                  <a:ext uri="{FF2B5EF4-FFF2-40B4-BE49-F238E27FC236}">
                    <a16:creationId xmlns:a16="http://schemas.microsoft.com/office/drawing/2014/main" id="{06D575C7-98EC-4525-AD40-DA0DDD440F7B}"/>
                  </a:ext>
                </a:extLst>
              </p:cNvPr>
              <p:cNvPicPr>
                <a:picLocks noChangeAspect="1" noChangeArrowheads="1"/>
              </p:cNvPicPr>
              <p:nvPr/>
            </p:nvPicPr>
            <p:blipFill>
              <a:blip r:embed="rId16"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800000">
                <a:off x="8873878" y="5176822"/>
                <a:ext cx="180000" cy="15661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8" name="Gruppo 192">
            <a:extLst>
              <a:ext uri="{FF2B5EF4-FFF2-40B4-BE49-F238E27FC236}">
                <a16:creationId xmlns:a16="http://schemas.microsoft.com/office/drawing/2014/main" id="{FA0EA618-AC8A-42E8-8A09-1231EE066AB2}"/>
              </a:ext>
            </a:extLst>
          </p:cNvPr>
          <p:cNvGrpSpPr/>
          <p:nvPr/>
        </p:nvGrpSpPr>
        <p:grpSpPr>
          <a:xfrm>
            <a:off x="1782729" y="5450638"/>
            <a:ext cx="1512108" cy="302400"/>
            <a:chOff x="1713279" y="5088588"/>
            <a:chExt cx="1512108" cy="338554"/>
          </a:xfrm>
        </p:grpSpPr>
        <p:pic>
          <p:nvPicPr>
            <p:cNvPr id="199" name="Picture 6">
              <a:extLst>
                <a:ext uri="{FF2B5EF4-FFF2-40B4-BE49-F238E27FC236}">
                  <a16:creationId xmlns:a16="http://schemas.microsoft.com/office/drawing/2014/main" id="{B89E7C29-9399-4B54-B79C-4DC3798F1FAC}"/>
                </a:ext>
              </a:extLst>
            </p:cNvPr>
            <p:cNvPicPr>
              <a:picLocks noChangeAspect="1" noChangeArrowheads="1"/>
            </p:cNvPicPr>
            <p:nvPr/>
          </p:nvPicPr>
          <p:blipFill>
            <a:blip r:embed="rId17"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13279" y="5106665"/>
              <a:ext cx="328057" cy="302400"/>
            </a:xfrm>
            <a:prstGeom prst="rect">
              <a:avLst/>
            </a:prstGeom>
            <a:noFill/>
            <a:extLst>
              <a:ext uri="{909E8E84-426E-40DD-AFC4-6F175D3DCCD1}">
                <a14:hiddenFill xmlns:a14="http://schemas.microsoft.com/office/drawing/2010/main">
                  <a:solidFill>
                    <a:srgbClr val="FFFFFF"/>
                  </a:solidFill>
                </a14:hiddenFill>
              </a:ext>
            </a:extLst>
          </p:spPr>
        </p:pic>
        <p:sp>
          <p:nvSpPr>
            <p:cNvPr id="200" name="CasellaDiTesto 60">
              <a:extLst>
                <a:ext uri="{FF2B5EF4-FFF2-40B4-BE49-F238E27FC236}">
                  <a16:creationId xmlns:a16="http://schemas.microsoft.com/office/drawing/2014/main" id="{558DD726-9A03-43E3-AEEA-D2E59156D484}"/>
                </a:ext>
              </a:extLst>
            </p:cNvPr>
            <p:cNvSpPr txBox="1"/>
            <p:nvPr/>
          </p:nvSpPr>
          <p:spPr>
            <a:xfrm flipH="1">
              <a:off x="2073387" y="5088588"/>
              <a:ext cx="1152000" cy="338554"/>
            </a:xfrm>
            <a:prstGeom prst="rect">
              <a:avLst/>
            </a:prstGeom>
            <a:noFill/>
          </p:spPr>
          <p:txBody>
            <a:bodyPr wrap="square" lIns="0" tIns="0" rIns="0" bIns="0">
              <a:spAutoFit/>
            </a:bodyPr>
            <a:lstStyle>
              <a:defPPr>
                <a:defRPr lang="en-US"/>
              </a:defPPr>
              <a:lvl1pPr algn="ctr" defTabSz="1219140">
                <a:defRPr sz="1200" b="1" kern="0">
                  <a:solidFill>
                    <a:srgbClr val="C00000"/>
                  </a:solidFill>
                </a:defRPr>
              </a:lvl1p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err="1">
                  <a:ln>
                    <a:noFill/>
                  </a:ln>
                  <a:solidFill>
                    <a:prstClr val="black"/>
                  </a:solidFill>
                  <a:effectLst/>
                  <a:uLnTx/>
                  <a:uFillTx/>
                </a:rPr>
                <a:t>Automatic</a:t>
              </a:r>
              <a:r>
                <a:rPr kumimoji="0" lang="it-IT" sz="1100" b="0" i="0" u="none" strike="noStrike" kern="0" cap="none" spc="0" normalizeH="0" baseline="0" noProof="0">
                  <a:ln>
                    <a:noFill/>
                  </a:ln>
                  <a:solidFill>
                    <a:prstClr val="black"/>
                  </a:solidFill>
                  <a:effectLst/>
                  <a:uLnTx/>
                  <a:uFillTx/>
                </a:rPr>
                <a:t> </a:t>
              </a:r>
              <a:r>
                <a:rPr kumimoji="0" lang="it-IT" sz="1100" b="0" i="0" u="none" strike="noStrike" kern="0" cap="none" spc="0" normalizeH="0" baseline="0" noProof="0" err="1">
                  <a:ln>
                    <a:noFill/>
                  </a:ln>
                  <a:solidFill>
                    <a:prstClr val="black"/>
                  </a:solidFill>
                  <a:effectLst/>
                  <a:uLnTx/>
                  <a:uFillTx/>
                </a:rPr>
                <a:t>Incident</a:t>
              </a:r>
              <a:endParaRPr kumimoji="0" lang="it-IT" sz="1100" b="0" i="0" u="none" strike="noStrike" kern="0" cap="none" spc="0" normalizeH="0" baseline="0" noProof="0">
                <a:ln>
                  <a:noFill/>
                </a:ln>
                <a:solidFill>
                  <a:prstClr val="black"/>
                </a:solidFill>
                <a:effectLst/>
                <a:uLnTx/>
                <a:uFillTx/>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err="1">
                  <a:ln>
                    <a:noFill/>
                  </a:ln>
                  <a:solidFill>
                    <a:prstClr val="black"/>
                  </a:solidFill>
                  <a:effectLst/>
                  <a:uLnTx/>
                  <a:uFillTx/>
                </a:rPr>
                <a:t>Detection</a:t>
              </a:r>
              <a:endParaRPr kumimoji="0" lang="it-IT" sz="1100" b="0" i="1" u="none" strike="noStrike" kern="0" cap="none" spc="0" normalizeH="0" baseline="0" noProof="0">
                <a:ln>
                  <a:noFill/>
                </a:ln>
                <a:solidFill>
                  <a:prstClr val="black"/>
                </a:solidFill>
                <a:effectLst/>
                <a:uLnTx/>
                <a:uFillTx/>
                <a:sym typeface="Arial"/>
              </a:endParaRPr>
            </a:p>
          </p:txBody>
        </p:sp>
      </p:grpSp>
      <p:pic>
        <p:nvPicPr>
          <p:cNvPr id="201" name="Picture 43">
            <a:extLst>
              <a:ext uri="{FF2B5EF4-FFF2-40B4-BE49-F238E27FC236}">
                <a16:creationId xmlns:a16="http://schemas.microsoft.com/office/drawing/2014/main" id="{037597F6-BAB0-42B5-A799-ECC66448EAAD}"/>
              </a:ext>
            </a:extLst>
          </p:cNvPr>
          <p:cNvPicPr>
            <a:picLocks/>
          </p:cNvPicPr>
          <p:nvPr/>
        </p:nvPicPr>
        <p:blipFill rotWithShape="1">
          <a:blip r:embed="rId18"/>
          <a:srcRect b="55426"/>
          <a:stretch/>
        </p:blipFill>
        <p:spPr>
          <a:xfrm rot="16200000">
            <a:off x="3912498" y="3123945"/>
            <a:ext cx="2847975" cy="309767"/>
          </a:xfrm>
          <a:prstGeom prst="rect">
            <a:avLst/>
          </a:prstGeom>
        </p:spPr>
      </p:pic>
      <p:sp>
        <p:nvSpPr>
          <p:cNvPr id="202" name="Rectangle: Rounded Corners 42">
            <a:extLst>
              <a:ext uri="{FF2B5EF4-FFF2-40B4-BE49-F238E27FC236}">
                <a16:creationId xmlns:a16="http://schemas.microsoft.com/office/drawing/2014/main" id="{712C5076-B2A6-4C3E-8F0C-EA1FFB14CDDB}"/>
              </a:ext>
            </a:extLst>
          </p:cNvPr>
          <p:cNvSpPr/>
          <p:nvPr/>
        </p:nvSpPr>
        <p:spPr>
          <a:xfrm>
            <a:off x="5527328" y="1823875"/>
            <a:ext cx="5964790" cy="684000"/>
          </a:xfrm>
          <a:prstGeom prst="roundRect">
            <a:avLst/>
          </a:prstGeom>
          <a:solidFill>
            <a:sysClr val="window" lastClr="FFFFFF"/>
          </a:solidFill>
          <a:ln w="12700" cap="flat" cmpd="sng" algn="ctr">
            <a:solidFill>
              <a:srgbClr val="4C6996"/>
            </a:solidFill>
            <a:prstDash val="solid"/>
            <a:miter lim="800000"/>
          </a:ln>
          <a:effectLst>
            <a:outerShdw blurRad="50800" dist="38100" dir="2700000" algn="tl" rotWithShape="0">
              <a:prstClr val="black">
                <a:alpha val="40000"/>
              </a:prstClr>
            </a:outerShdw>
          </a:effectLst>
        </p:spPr>
        <p:txBody>
          <a:bodyPr lIns="36000" tIns="108000" rIns="36000" bIns="108000" rtlCol="0" anchor="ct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Predisposizione alla compliance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con le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specifiche funzionali del DM 70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assicurando servizi avanzati per la sicurezza stradale</a:t>
            </a:r>
            <a:endParaRPr kumimoji="0" lang="it-IT" sz="1100" b="1" i="1"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03" name="Rectangle: Rounded Corners 48">
            <a:extLst>
              <a:ext uri="{FF2B5EF4-FFF2-40B4-BE49-F238E27FC236}">
                <a16:creationId xmlns:a16="http://schemas.microsoft.com/office/drawing/2014/main" id="{11BC0032-89BF-46FF-8AAA-903493CFD3D1}"/>
              </a:ext>
            </a:extLst>
          </p:cNvPr>
          <p:cNvSpPr/>
          <p:nvPr/>
        </p:nvSpPr>
        <p:spPr>
          <a:xfrm>
            <a:off x="5527328" y="2567738"/>
            <a:ext cx="5964790" cy="684000"/>
          </a:xfrm>
          <a:prstGeom prst="roundRect">
            <a:avLst/>
          </a:prstGeom>
          <a:solidFill>
            <a:sysClr val="window" lastClr="FFFFFF"/>
          </a:solidFill>
          <a:ln w="12700" cap="flat" cmpd="sng" algn="ctr">
            <a:solidFill>
              <a:srgbClr val="F8B322"/>
            </a:solidFill>
            <a:prstDash val="solid"/>
            <a:miter lim="800000"/>
          </a:ln>
          <a:effectLst>
            <a:outerShdw blurRad="50800" dist="38100" dir="2700000" algn="tl" rotWithShape="0">
              <a:prstClr val="black">
                <a:alpha val="40000"/>
              </a:prstClr>
            </a:outerShdw>
          </a:effectLst>
        </p:spPr>
        <p:txBody>
          <a:bodyPr lIns="36000" tIns="108000" rIns="36000" bIns="108000" rtlCol="0" anchor="ctr"/>
          <a:lstStyle/>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Ottimizzata capillarità delle tecnologie di itinere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(es. tecnologia AID, sensoristica IoT, videosorveglianza, </a:t>
            </a:r>
            <a:r>
              <a:rPr kumimoji="0" lang="it-IT" sz="1100" b="0" i="1" u="none" strike="noStrike" kern="0" cap="none" spc="0" normalizeH="0" baseline="0" noProof="0" err="1">
                <a:ln>
                  <a:noFill/>
                </a:ln>
                <a:solidFill>
                  <a:srgbClr val="000000"/>
                </a:solidFill>
                <a:effectLst/>
                <a:uLnTx/>
                <a:uFillTx/>
                <a:latin typeface="Calibri" panose="020F0502020204030204"/>
                <a:ea typeface="+mn-ea"/>
                <a:cs typeface="+mn-cs"/>
              </a:rPr>
              <a:t>etc</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Installazione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postazioni polifunzionali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e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cubi tecnologici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in punti strategici per la tratta (ingresso/uscita gallerie, inizio/fine ponti, etc.)</a:t>
            </a:r>
            <a:endParaRPr kumimoji="0" lang="it-IT" sz="1100" b="1" i="1" u="none" strike="noStrike" kern="0" cap="none" spc="0" normalizeH="0" baseline="0" noProof="0">
              <a:ln>
                <a:noFill/>
              </a:ln>
              <a:solidFill>
                <a:srgbClr val="FF0000"/>
              </a:solidFill>
              <a:effectLst/>
              <a:uLnTx/>
              <a:uFillTx/>
              <a:latin typeface="Calibri" panose="020F0502020204030204"/>
              <a:ea typeface="+mn-ea"/>
              <a:cs typeface="+mn-cs"/>
            </a:endParaRPr>
          </a:p>
        </p:txBody>
      </p:sp>
      <p:sp>
        <p:nvSpPr>
          <p:cNvPr id="204" name="Rectangle: Rounded Corners 49">
            <a:extLst>
              <a:ext uri="{FF2B5EF4-FFF2-40B4-BE49-F238E27FC236}">
                <a16:creationId xmlns:a16="http://schemas.microsoft.com/office/drawing/2014/main" id="{BA0FDACE-EB0C-4974-81FF-444B298B1025}"/>
              </a:ext>
            </a:extLst>
          </p:cNvPr>
          <p:cNvSpPr/>
          <p:nvPr/>
        </p:nvSpPr>
        <p:spPr>
          <a:xfrm>
            <a:off x="5527328" y="3325652"/>
            <a:ext cx="5988630" cy="684000"/>
          </a:xfrm>
          <a:prstGeom prst="roundRect">
            <a:avLst/>
          </a:prstGeom>
          <a:solidFill>
            <a:sysClr val="window" lastClr="FFFFFF"/>
          </a:solidFill>
          <a:ln w="12700" cap="flat" cmpd="sng" algn="ctr">
            <a:solidFill>
              <a:srgbClr val="4C8181"/>
            </a:solidFill>
            <a:prstDash val="solid"/>
            <a:miter lim="800000"/>
          </a:ln>
          <a:effectLst>
            <a:outerShdw blurRad="50800" dist="38100" dir="2700000" algn="tl" rotWithShape="0">
              <a:prstClr val="black">
                <a:alpha val="40000"/>
              </a:prstClr>
            </a:outerShdw>
          </a:effectLst>
        </p:spPr>
        <p:txBody>
          <a:bodyPr lIns="36000" tIns="108000" rIns="36000" bIns="108000" rtlCol="0" anchor="ct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Realizzazione di un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Locale tecnico/Shelter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per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accogliere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il necessario </a:t>
            </a:r>
            <a:r>
              <a:rPr kumimoji="0" lang="it-IT" sz="1100" b="1" i="1" u="none" strike="noStrike" kern="0" cap="none" spc="0" normalizeH="0" baseline="0" noProof="0" err="1">
                <a:ln>
                  <a:noFill/>
                </a:ln>
                <a:solidFill>
                  <a:srgbClr val="000000"/>
                </a:solidFill>
                <a:effectLst/>
                <a:uLnTx/>
                <a:uFillTx/>
                <a:latin typeface="Calibri" panose="020F0502020204030204"/>
                <a:ea typeface="+mn-ea"/>
                <a:cs typeface="+mn-cs"/>
              </a:rPr>
              <a:t>equipment</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 tecnologico</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Predisposizione per installazione stazioni di green energy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(colonnine ricarica elettrica e pannelli fotovoltaici)</a:t>
            </a:r>
          </a:p>
        </p:txBody>
      </p:sp>
      <p:sp>
        <p:nvSpPr>
          <p:cNvPr id="205" name="Rectangle: Rounded Corners 50">
            <a:extLst>
              <a:ext uri="{FF2B5EF4-FFF2-40B4-BE49-F238E27FC236}">
                <a16:creationId xmlns:a16="http://schemas.microsoft.com/office/drawing/2014/main" id="{DC707686-CB31-4226-AE0A-0E423005A95C}"/>
              </a:ext>
            </a:extLst>
          </p:cNvPr>
          <p:cNvSpPr/>
          <p:nvPr/>
        </p:nvSpPr>
        <p:spPr>
          <a:xfrm>
            <a:off x="5527328" y="4059178"/>
            <a:ext cx="5964790" cy="684000"/>
          </a:xfrm>
          <a:prstGeom prst="roundRect">
            <a:avLst/>
          </a:prstGeom>
          <a:solidFill>
            <a:sysClr val="window" lastClr="FFFFFF"/>
          </a:solidFill>
          <a:ln w="12700" cap="flat" cmpd="sng" algn="ctr">
            <a:solidFill>
              <a:srgbClr val="C9D8E6"/>
            </a:solidFill>
            <a:prstDash val="solid"/>
            <a:miter lim="800000"/>
          </a:ln>
          <a:effectLst>
            <a:outerShdw blurRad="50800" dist="38100" dir="2700000" algn="tl" rotWithShape="0">
              <a:prstClr val="black">
                <a:alpha val="40000"/>
              </a:prstClr>
            </a:outerShdw>
          </a:effectLst>
        </p:spPr>
        <p:txBody>
          <a:bodyPr lIns="36000" tIns="108000" rIns="36000" bIns="108000" rtlCol="0" anchor="ct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Utilizzo di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Fibra Ottica installata e gestita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da operatori commerciali</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Presenza di </a:t>
            </a:r>
            <a:r>
              <a:rPr kumimoji="0" lang="it-IT" sz="1100" b="1" i="1" u="none" strike="noStrike" kern="0" cap="none" spc="0" normalizeH="0" baseline="0" noProof="0">
                <a:ln>
                  <a:noFill/>
                </a:ln>
                <a:solidFill>
                  <a:srgbClr val="000000"/>
                </a:solidFill>
                <a:effectLst/>
                <a:uLnTx/>
                <a:uFillTx/>
                <a:latin typeface="Calibri" panose="020F0502020204030204"/>
                <a:ea typeface="+mn-ea"/>
                <a:cs typeface="+mn-cs"/>
              </a:rPr>
              <a:t>access point Wifi </a:t>
            </a:r>
            <a:r>
              <a:rPr kumimoji="0" lang="it-IT" sz="1100" b="0" i="1" u="none" strike="noStrike" kern="0" cap="none" spc="0" normalizeH="0" baseline="0" noProof="0">
                <a:ln>
                  <a:noFill/>
                </a:ln>
                <a:solidFill>
                  <a:srgbClr val="000000"/>
                </a:solidFill>
                <a:effectLst/>
                <a:uLnTx/>
                <a:uFillTx/>
                <a:latin typeface="Calibri" panose="020F0502020204030204"/>
                <a:ea typeface="+mn-ea"/>
                <a:cs typeface="+mn-cs"/>
              </a:rPr>
              <a:t>in determinati punti di interesse strategici per la tratta (es. aree di parcheggio, piazzole di sosta, etc…)</a:t>
            </a:r>
          </a:p>
        </p:txBody>
      </p:sp>
      <p:grpSp>
        <p:nvGrpSpPr>
          <p:cNvPr id="206" name="Gruppo 234">
            <a:extLst>
              <a:ext uri="{FF2B5EF4-FFF2-40B4-BE49-F238E27FC236}">
                <a16:creationId xmlns:a16="http://schemas.microsoft.com/office/drawing/2014/main" id="{02D76078-249D-49DE-9A95-EDD3A6BB55AE}"/>
              </a:ext>
            </a:extLst>
          </p:cNvPr>
          <p:cNvGrpSpPr/>
          <p:nvPr/>
        </p:nvGrpSpPr>
        <p:grpSpPr>
          <a:xfrm>
            <a:off x="3603627" y="5040050"/>
            <a:ext cx="1140288" cy="302400"/>
            <a:chOff x="3603627" y="4695640"/>
            <a:chExt cx="1140288" cy="302400"/>
          </a:xfrm>
        </p:grpSpPr>
        <p:sp>
          <p:nvSpPr>
            <p:cNvPr id="207" name="CasellaDiTesto 60">
              <a:extLst>
                <a:ext uri="{FF2B5EF4-FFF2-40B4-BE49-F238E27FC236}">
                  <a16:creationId xmlns:a16="http://schemas.microsoft.com/office/drawing/2014/main" id="{7B90033E-557D-4DE1-ACA3-0E61EFBA27E3}"/>
                </a:ext>
              </a:extLst>
            </p:cNvPr>
            <p:cNvSpPr txBox="1"/>
            <p:nvPr/>
          </p:nvSpPr>
          <p:spPr>
            <a:xfrm flipH="1">
              <a:off x="3882943" y="4708341"/>
              <a:ext cx="860972"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white">
                      <a:lumMod val="85000"/>
                    </a:prstClr>
                  </a:solidFill>
                  <a:effectLst/>
                  <a:uLnTx/>
                  <a:uFillTx/>
                  <a:sym typeface="Arial"/>
                </a:rPr>
                <a:t>OBU - RSU</a:t>
              </a:r>
            </a:p>
          </p:txBody>
        </p:sp>
        <p:pic>
          <p:nvPicPr>
            <p:cNvPr id="208" name="Picture 10">
              <a:extLst>
                <a:ext uri="{FF2B5EF4-FFF2-40B4-BE49-F238E27FC236}">
                  <a16:creationId xmlns:a16="http://schemas.microsoft.com/office/drawing/2014/main" id="{C0973168-F1B4-4444-852D-A13FF9F46A41}"/>
                </a:ext>
              </a:extLst>
            </p:cNvPr>
            <p:cNvPicPr>
              <a:picLocks noChangeAspect="1" noChangeArrowheads="1"/>
            </p:cNvPicPr>
            <p:nvPr/>
          </p:nvPicPr>
          <p:blipFill>
            <a:blip r:embed="rId19" cstate="hqprint">
              <a:duotone>
                <a:srgbClr val="E7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03627" y="4695640"/>
              <a:ext cx="302400" cy="302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9" name="Gruppo 237">
            <a:extLst>
              <a:ext uri="{FF2B5EF4-FFF2-40B4-BE49-F238E27FC236}">
                <a16:creationId xmlns:a16="http://schemas.microsoft.com/office/drawing/2014/main" id="{68441C25-9AAC-4A3B-A930-BFC5428DEE7F}"/>
              </a:ext>
            </a:extLst>
          </p:cNvPr>
          <p:cNvGrpSpPr/>
          <p:nvPr/>
        </p:nvGrpSpPr>
        <p:grpSpPr>
          <a:xfrm>
            <a:off x="3477193" y="5450638"/>
            <a:ext cx="1833645" cy="302400"/>
            <a:chOff x="11065155" y="-353469"/>
            <a:chExt cx="1833645" cy="302400"/>
          </a:xfrm>
        </p:grpSpPr>
        <p:sp>
          <p:nvSpPr>
            <p:cNvPr id="210" name="CasellaDiTesto 60">
              <a:extLst>
                <a:ext uri="{FF2B5EF4-FFF2-40B4-BE49-F238E27FC236}">
                  <a16:creationId xmlns:a16="http://schemas.microsoft.com/office/drawing/2014/main" id="{A7C5ECE3-77CB-48B2-BBD9-0EB59EF98391}"/>
                </a:ext>
              </a:extLst>
            </p:cNvPr>
            <p:cNvSpPr txBox="1"/>
            <p:nvPr/>
          </p:nvSpPr>
          <p:spPr>
            <a:xfrm flipH="1">
              <a:off x="11209816" y="-328662"/>
              <a:ext cx="1688984"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prstClr val="black"/>
                  </a:solidFill>
                  <a:effectLst/>
                  <a:uLnTx/>
                  <a:uFillTx/>
                  <a:sym typeface="Arial"/>
                </a:rPr>
                <a:t>OBU - Smartphone</a:t>
              </a:r>
            </a:p>
          </p:txBody>
        </p:sp>
        <p:grpSp>
          <p:nvGrpSpPr>
            <p:cNvPr id="211" name="Group 252">
              <a:extLst>
                <a:ext uri="{FF2B5EF4-FFF2-40B4-BE49-F238E27FC236}">
                  <a16:creationId xmlns:a16="http://schemas.microsoft.com/office/drawing/2014/main" id="{0BCD9E2B-9E87-4760-A792-E52BE683D1C7}"/>
                </a:ext>
              </a:extLst>
            </p:cNvPr>
            <p:cNvGrpSpPr>
              <a:grpSpLocks noChangeAspect="1"/>
            </p:cNvGrpSpPr>
            <p:nvPr/>
          </p:nvGrpSpPr>
          <p:grpSpPr>
            <a:xfrm>
              <a:off x="11065155" y="-353469"/>
              <a:ext cx="151972" cy="302400"/>
              <a:chOff x="5386195" y="3437688"/>
              <a:chExt cx="987925" cy="1965817"/>
            </a:xfrm>
            <a:effectLst>
              <a:outerShdw blurRad="50800" dist="38100" dir="2700000" algn="tl" rotWithShape="0">
                <a:prstClr val="black">
                  <a:alpha val="40000"/>
                </a:prstClr>
              </a:outerShdw>
            </a:effectLst>
          </p:grpSpPr>
          <p:pic>
            <p:nvPicPr>
              <p:cNvPr id="212" name="Picture 253">
                <a:extLst>
                  <a:ext uri="{FF2B5EF4-FFF2-40B4-BE49-F238E27FC236}">
                    <a16:creationId xmlns:a16="http://schemas.microsoft.com/office/drawing/2014/main" id="{148B56AA-6A48-4951-9B67-6AB0EA688F12}"/>
                  </a:ext>
                </a:extLst>
              </p:cNvPr>
              <p:cNvPicPr>
                <a:picLocks noChangeAspect="1"/>
              </p:cNvPicPr>
              <p:nvPr/>
            </p:nvPicPr>
            <p:blipFill>
              <a:blip r:embed="rId20">
                <a:duotone>
                  <a:srgbClr val="4472C4">
                    <a:shade val="45000"/>
                    <a:satMod val="135000"/>
                  </a:srgbClr>
                  <a:prstClr val="white"/>
                </a:duotone>
              </a:blip>
              <a:stretch>
                <a:fillRect/>
              </a:stretch>
            </p:blipFill>
            <p:spPr>
              <a:xfrm>
                <a:off x="5386196" y="3437688"/>
                <a:ext cx="987924" cy="1965817"/>
              </a:xfrm>
              <a:prstGeom prst="rect">
                <a:avLst/>
              </a:prstGeom>
              <a:effectLst>
                <a:outerShdw blurRad="50800" dist="38100" dir="2700000" algn="tl" rotWithShape="0">
                  <a:prstClr val="black">
                    <a:alpha val="40000"/>
                  </a:prstClr>
                </a:outerShdw>
              </a:effectLst>
            </p:spPr>
          </p:pic>
          <p:sp>
            <p:nvSpPr>
              <p:cNvPr id="213" name="Rectangle 254">
                <a:extLst>
                  <a:ext uri="{FF2B5EF4-FFF2-40B4-BE49-F238E27FC236}">
                    <a16:creationId xmlns:a16="http://schemas.microsoft.com/office/drawing/2014/main" id="{42886CA5-125B-4BC3-93C2-B753A018AA83}"/>
                  </a:ext>
                </a:extLst>
              </p:cNvPr>
              <p:cNvSpPr/>
              <p:nvPr/>
            </p:nvSpPr>
            <p:spPr>
              <a:xfrm>
                <a:off x="5975341" y="3754950"/>
                <a:ext cx="373379" cy="61970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4" name="Rectangle 255">
                <a:extLst>
                  <a:ext uri="{FF2B5EF4-FFF2-40B4-BE49-F238E27FC236}">
                    <a16:creationId xmlns:a16="http://schemas.microsoft.com/office/drawing/2014/main" id="{0DB2AFD7-9497-430D-A3F7-97FC7013E0C4}"/>
                  </a:ext>
                </a:extLst>
              </p:cNvPr>
              <p:cNvSpPr/>
              <p:nvPr/>
            </p:nvSpPr>
            <p:spPr>
              <a:xfrm>
                <a:off x="5975341" y="4110745"/>
                <a:ext cx="373379" cy="61970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5" name="Rectangle 256">
                <a:extLst>
                  <a:ext uri="{FF2B5EF4-FFF2-40B4-BE49-F238E27FC236}">
                    <a16:creationId xmlns:a16="http://schemas.microsoft.com/office/drawing/2014/main" id="{CBB9EAEC-214A-4D40-9370-47B7143C5D1A}"/>
                  </a:ext>
                </a:extLst>
              </p:cNvPr>
              <p:cNvSpPr/>
              <p:nvPr/>
            </p:nvSpPr>
            <p:spPr>
              <a:xfrm>
                <a:off x="5386195" y="3769922"/>
                <a:ext cx="373379" cy="61970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16" name="Gruppo 244">
            <a:extLst>
              <a:ext uri="{FF2B5EF4-FFF2-40B4-BE49-F238E27FC236}">
                <a16:creationId xmlns:a16="http://schemas.microsoft.com/office/drawing/2014/main" id="{A79A869C-D553-4B55-839C-75C00BE49DDA}"/>
              </a:ext>
            </a:extLst>
          </p:cNvPr>
          <p:cNvGrpSpPr/>
          <p:nvPr/>
        </p:nvGrpSpPr>
        <p:grpSpPr>
          <a:xfrm>
            <a:off x="399404" y="5078550"/>
            <a:ext cx="1265048" cy="302400"/>
            <a:chOff x="477807" y="4633338"/>
            <a:chExt cx="1265048" cy="302400"/>
          </a:xfrm>
        </p:grpSpPr>
        <p:sp>
          <p:nvSpPr>
            <p:cNvPr id="217" name="CasellaDiTesto 60">
              <a:extLst>
                <a:ext uri="{FF2B5EF4-FFF2-40B4-BE49-F238E27FC236}">
                  <a16:creationId xmlns:a16="http://schemas.microsoft.com/office/drawing/2014/main" id="{EEBF8E6F-BD14-400A-B2C4-021E1BCDEC8E}"/>
                </a:ext>
              </a:extLst>
            </p:cNvPr>
            <p:cNvSpPr txBox="1"/>
            <p:nvPr/>
          </p:nvSpPr>
          <p:spPr>
            <a:xfrm flipH="1">
              <a:off x="790824" y="4633338"/>
              <a:ext cx="952031" cy="276999"/>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l"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Fibra Ottica</a:t>
              </a:r>
            </a:p>
          </p:txBody>
        </p:sp>
        <p:pic>
          <p:nvPicPr>
            <p:cNvPr id="218" name="Picture 4">
              <a:extLst>
                <a:ext uri="{FF2B5EF4-FFF2-40B4-BE49-F238E27FC236}">
                  <a16:creationId xmlns:a16="http://schemas.microsoft.com/office/drawing/2014/main" id="{79571E06-F499-49A8-A5A7-EA9E82A9853A}"/>
                </a:ext>
              </a:extLst>
            </p:cNvPr>
            <p:cNvPicPr>
              <a:picLocks noChangeAspect="1" noChangeArrowheads="1"/>
            </p:cNvPicPr>
            <p:nvPr/>
          </p:nvPicPr>
          <p:blipFill>
            <a:blip r:embed="rId21"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77807" y="4633338"/>
              <a:ext cx="302400" cy="302400"/>
            </a:xfrm>
            <a:prstGeom prst="rect">
              <a:avLst/>
            </a:prstGeom>
            <a:solidFill>
              <a:sysClr val="window" lastClr="FFFFFF"/>
            </a:solidFill>
          </p:spPr>
        </p:pic>
      </p:grpSp>
      <p:pic>
        <p:nvPicPr>
          <p:cNvPr id="219" name="Immagine 248">
            <a:extLst>
              <a:ext uri="{FF2B5EF4-FFF2-40B4-BE49-F238E27FC236}">
                <a16:creationId xmlns:a16="http://schemas.microsoft.com/office/drawing/2014/main" id="{BA13DBCC-855F-4677-B5F9-B98CB616A962}"/>
              </a:ext>
            </a:extLst>
          </p:cNvPr>
          <p:cNvPicPr>
            <a:picLocks/>
          </p:cNvPicPr>
          <p:nvPr/>
        </p:nvPicPr>
        <p:blipFill>
          <a:blip r:embed="rId22"/>
          <a:stretch>
            <a:fillRect/>
          </a:stretch>
        </p:blipFill>
        <p:spPr>
          <a:xfrm>
            <a:off x="360000" y="1737842"/>
            <a:ext cx="4492800" cy="2905200"/>
          </a:xfrm>
          <a:prstGeom prst="rect">
            <a:avLst/>
          </a:prstGeom>
          <a:effectLst>
            <a:outerShdw blurRad="50800" dist="38100" dir="2700000" algn="tl" rotWithShape="0">
              <a:prstClr val="black">
                <a:alpha val="40000"/>
              </a:prstClr>
            </a:outerShdw>
          </a:effectLst>
        </p:spPr>
      </p:pic>
      <p:grpSp>
        <p:nvGrpSpPr>
          <p:cNvPr id="220" name="Gruppo 249">
            <a:extLst>
              <a:ext uri="{FF2B5EF4-FFF2-40B4-BE49-F238E27FC236}">
                <a16:creationId xmlns:a16="http://schemas.microsoft.com/office/drawing/2014/main" id="{27E2F455-9119-4D1A-94A6-5483F4DF5861}"/>
              </a:ext>
            </a:extLst>
          </p:cNvPr>
          <p:cNvGrpSpPr/>
          <p:nvPr/>
        </p:nvGrpSpPr>
        <p:grpSpPr>
          <a:xfrm>
            <a:off x="10120002" y="5371005"/>
            <a:ext cx="1295306" cy="461665"/>
            <a:chOff x="10144723" y="4954787"/>
            <a:chExt cx="1295306" cy="461665"/>
          </a:xfrm>
        </p:grpSpPr>
        <p:sp>
          <p:nvSpPr>
            <p:cNvPr id="221" name="CasellaDiTesto 60">
              <a:extLst>
                <a:ext uri="{FF2B5EF4-FFF2-40B4-BE49-F238E27FC236}">
                  <a16:creationId xmlns:a16="http://schemas.microsoft.com/office/drawing/2014/main" id="{5CFC064A-4D92-4AC4-A384-27F3A23047F8}"/>
                </a:ext>
              </a:extLst>
            </p:cNvPr>
            <p:cNvSpPr txBox="1"/>
            <p:nvPr/>
          </p:nvSpPr>
          <p:spPr>
            <a:xfrm flipH="1">
              <a:off x="10369356" y="4954787"/>
              <a:ext cx="1070673" cy="461665"/>
            </a:xfrm>
            <a:prstGeom prst="rect">
              <a:avLst/>
            </a:prstGeom>
            <a:noFill/>
          </p:spPr>
          <p:txBody>
            <a:bodyPr wrap="square">
              <a:spAutoFit/>
            </a:bodyPr>
            <a:lstStyle>
              <a:defPPr>
                <a:defRPr lang="en-US"/>
              </a:defPPr>
              <a:lvl1pPr algn="ctr" defTabSz="1219140">
                <a:defRPr sz="1200" b="1" kern="0">
                  <a:solidFill>
                    <a:srgbClr val="C00000"/>
                  </a:solidFill>
                </a:defRPr>
              </a:lvl1p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C-ITS 5G</a:t>
              </a:r>
            </a:p>
            <a:p>
              <a:pPr marL="0" marR="0" lvl="0" indent="0" algn="ctr" defTabSz="121914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a:ln>
                    <a:noFill/>
                  </a:ln>
                  <a:solidFill>
                    <a:srgbClr val="000000"/>
                  </a:solidFill>
                  <a:effectLst/>
                  <a:uLnTx/>
                  <a:uFillTx/>
                  <a:sym typeface="Arial"/>
                </a:rPr>
                <a:t> commerciale</a:t>
              </a:r>
            </a:p>
          </p:txBody>
        </p:sp>
        <p:pic>
          <p:nvPicPr>
            <p:cNvPr id="222" name="Picture 2" descr="immagine">
              <a:extLst>
                <a:ext uri="{FF2B5EF4-FFF2-40B4-BE49-F238E27FC236}">
                  <a16:creationId xmlns:a16="http://schemas.microsoft.com/office/drawing/2014/main" id="{08D5D335-CB37-4FF9-91FE-614971A99CEA}"/>
                </a:ext>
              </a:extLst>
            </p:cNvPr>
            <p:cNvPicPr>
              <a:picLocks noChangeArrowheads="1"/>
            </p:cNvPicPr>
            <p:nvPr/>
          </p:nvPicPr>
          <p:blipFill>
            <a:blip r:embed="rId23" cstate="hq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44723" y="4983377"/>
              <a:ext cx="432000" cy="353442"/>
            </a:xfrm>
            <a:prstGeom prst="rect">
              <a:avLst/>
            </a:prstGeom>
            <a:noFill/>
            <a:extLst>
              <a:ext uri="{909E8E84-426E-40DD-AFC4-6F175D3DCCD1}">
                <a14:hiddenFill xmlns:a14="http://schemas.microsoft.com/office/drawing/2010/main">
                  <a:solidFill>
                    <a:srgbClr val="FFFFFF"/>
                  </a:solidFill>
                </a14:hiddenFill>
              </a:ext>
            </a:extLst>
          </p:spPr>
        </p:pic>
      </p:grpSp>
      <p:sp>
        <p:nvSpPr>
          <p:cNvPr id="223" name="Rectangle 222">
            <a:extLst>
              <a:ext uri="{FF2B5EF4-FFF2-40B4-BE49-F238E27FC236}">
                <a16:creationId xmlns:a16="http://schemas.microsoft.com/office/drawing/2014/main" id="{ABA0C11C-63FD-471B-AFE9-489DA41D5E55}"/>
              </a:ext>
            </a:extLst>
          </p:cNvPr>
          <p:cNvSpPr/>
          <p:nvPr/>
        </p:nvSpPr>
        <p:spPr>
          <a:xfrm>
            <a:off x="2008280" y="2886551"/>
            <a:ext cx="425358" cy="8572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Rectangle 5">
            <a:extLst>
              <a:ext uri="{FF2B5EF4-FFF2-40B4-BE49-F238E27FC236}">
                <a16:creationId xmlns:a16="http://schemas.microsoft.com/office/drawing/2014/main" id="{952D8F51-54EC-4306-98C8-CE452C85F457}"/>
              </a:ext>
            </a:extLst>
          </p:cNvPr>
          <p:cNvSpPr/>
          <p:nvPr/>
        </p:nvSpPr>
        <p:spPr>
          <a:xfrm>
            <a:off x="399725" y="4754238"/>
            <a:ext cx="1497662" cy="202247"/>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FFFFFF"/>
                </a:solidFill>
                <a:effectLst/>
                <a:uLnTx/>
                <a:uFillTx/>
              </a:rPr>
              <a:t>Dettaglio tecnologie</a:t>
            </a:r>
            <a:endParaRPr kumimoji="0" lang="en-US" sz="1200" b="1" i="0" u="none" strike="noStrike" kern="0" cap="none" spc="0" normalizeH="0" baseline="0" noProof="0">
              <a:ln>
                <a:noFill/>
              </a:ln>
              <a:solidFill>
                <a:srgbClr val="FFFFFF"/>
              </a:solidFill>
              <a:effectLst/>
              <a:uLnTx/>
              <a:uFillTx/>
            </a:endParaRPr>
          </a:p>
        </p:txBody>
      </p:sp>
      <p:sp>
        <p:nvSpPr>
          <p:cNvPr id="6" name="Title 2">
            <a:extLst>
              <a:ext uri="{FF2B5EF4-FFF2-40B4-BE49-F238E27FC236}">
                <a16:creationId xmlns:a16="http://schemas.microsoft.com/office/drawing/2014/main" id="{A92EF56F-FF81-4233-979D-03CDA68F67EF}"/>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DC002E"/>
                </a:solidFill>
                <a:effectLst/>
                <a:uLnTx/>
                <a:uFillTx/>
                <a:latin typeface="Calibri" panose="020F0502020204030204"/>
                <a:ea typeface="+mj-ea"/>
                <a:cs typeface="+mj-cs"/>
              </a:rPr>
              <a:t>Il modello «</a:t>
            </a:r>
            <a:r>
              <a:rPr kumimoji="0" lang="it-IT" sz="2400" b="1" i="1" u="none" strike="noStrike" kern="1200" cap="none" spc="0" normalizeH="0" baseline="0" noProof="0">
                <a:ln>
                  <a:noFill/>
                </a:ln>
                <a:solidFill>
                  <a:srgbClr val="DC002E"/>
                </a:solidFill>
                <a:effectLst/>
                <a:uLnTx/>
                <a:uFillTx/>
                <a:latin typeface="Calibri" panose="020F0502020204030204"/>
                <a:ea typeface="+mj-ea"/>
                <a:cs typeface="+mj-cs"/>
              </a:rPr>
              <a:t>Digital Road</a:t>
            </a:r>
            <a:r>
              <a:rPr kumimoji="0" lang="it-IT" sz="2400" b="1" i="0" u="none" strike="noStrike" kern="1200" cap="none" spc="0" normalizeH="0" baseline="0" noProof="0">
                <a:ln>
                  <a:noFill/>
                </a:ln>
                <a:solidFill>
                  <a:srgbClr val="DC002E"/>
                </a:solidFill>
                <a:effectLst/>
                <a:uLnTx/>
                <a:uFillTx/>
                <a:latin typeface="Calibri" panose="020F0502020204030204"/>
                <a:ea typeface="+mj-ea"/>
                <a:cs typeface="+mj-cs"/>
              </a:rPr>
              <a:t>»: tecnologie</a:t>
            </a:r>
          </a:p>
        </p:txBody>
      </p:sp>
      <p:sp>
        <p:nvSpPr>
          <p:cNvPr id="46" name="TextBox 45">
            <a:extLst>
              <a:ext uri="{FF2B5EF4-FFF2-40B4-BE49-F238E27FC236}">
                <a16:creationId xmlns:a16="http://schemas.microsoft.com/office/drawing/2014/main" id="{3D61D154-55EC-4DC2-A9A3-FF75F0E3717B}"/>
              </a:ext>
            </a:extLst>
          </p:cNvPr>
          <p:cNvSpPr txBox="1"/>
          <p:nvPr/>
        </p:nvSpPr>
        <p:spPr>
          <a:xfrm>
            <a:off x="471600" y="737302"/>
            <a:ext cx="11057791" cy="64633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La denominazione «</a:t>
            </a: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Digital Road</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 identifica una strada digitalizzata di tipo</a:t>
            </a: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 «information-</a:t>
            </a:r>
            <a:r>
              <a:rPr kumimoji="0" lang="it-IT" sz="1800" b="1" i="0" u="none" strike="noStrike" kern="1200" cap="none" spc="0" normalizeH="0" baseline="0" noProof="0" err="1">
                <a:ln>
                  <a:noFill/>
                </a:ln>
                <a:solidFill>
                  <a:prstClr val="black"/>
                </a:solidFill>
                <a:effectLst/>
                <a:uLnTx/>
                <a:uFillTx/>
                <a:latin typeface="Calibri" panose="020F0502020204030204"/>
                <a:ea typeface="+mn-ea"/>
                <a:cs typeface="+mn-cs"/>
              </a:rPr>
              <a:t>driven</a:t>
            </a: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 orientata alla propagazione di informazioni generate da piattaforme digitali Anas integrate con sistemi esterni.</a:t>
            </a:r>
          </a:p>
        </p:txBody>
      </p:sp>
    </p:spTree>
    <p:extLst>
      <p:ext uri="{BB962C8B-B14F-4D97-AF65-F5344CB8AC3E}">
        <p14:creationId xmlns:p14="http://schemas.microsoft.com/office/powerpoint/2010/main" val="73904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1D168E9E-949B-4AF5-A8BA-1B9AC6997E47}"/>
              </a:ext>
            </a:extLst>
          </p:cNvPr>
          <p:cNvSpPr/>
          <p:nvPr/>
        </p:nvSpPr>
        <p:spPr>
          <a:xfrm>
            <a:off x="2520620" y="3640072"/>
            <a:ext cx="8198502" cy="73522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20000"/>
            </a:schemeClr>
          </a:fillRef>
          <a:effectRef idx="0">
            <a:schemeClr val="accent3">
              <a:alpha val="90000"/>
              <a:hueOff val="0"/>
              <a:satOff val="0"/>
              <a:lumOff val="0"/>
              <a:alphaOff val="-20000"/>
            </a:schemeClr>
          </a:effectRef>
          <a:fontRef idx="minor">
            <a:schemeClr val="lt1"/>
          </a:fontRef>
        </p:style>
        <p:txBody>
          <a:bodyPr/>
          <a:lstStyle/>
          <a:p>
            <a:endParaRPr lang="it-IT"/>
          </a:p>
        </p:txBody>
      </p:sp>
      <p:sp>
        <p:nvSpPr>
          <p:cNvPr id="111" name="Rectangle: Rounded Corners 4">
            <a:extLst>
              <a:ext uri="{FF2B5EF4-FFF2-40B4-BE49-F238E27FC236}">
                <a16:creationId xmlns:a16="http://schemas.microsoft.com/office/drawing/2014/main" id="{23B0C16B-8F78-4BD7-A7B5-E04AAA7B0B26}"/>
              </a:ext>
            </a:extLst>
          </p:cNvPr>
          <p:cNvSpPr txBox="1"/>
          <p:nvPr/>
        </p:nvSpPr>
        <p:spPr>
          <a:xfrm>
            <a:off x="4231378" y="3640072"/>
            <a:ext cx="1653739" cy="735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Nuove funzionalità</a:t>
            </a:r>
          </a:p>
          <a:p>
            <a:pPr marL="0" lvl="0" indent="0" algn="l" defTabSz="622300">
              <a:lnSpc>
                <a:spcPct val="90000"/>
              </a:lnSpc>
              <a:spcBef>
                <a:spcPct val="0"/>
              </a:spcBef>
              <a:spcAft>
                <a:spcPct val="35000"/>
              </a:spcAft>
              <a:buNone/>
            </a:pPr>
            <a:r>
              <a:rPr lang="it-IT" sz="1400" b="1" kern="1200"/>
              <a:t>Infomobilità</a:t>
            </a:r>
          </a:p>
        </p:txBody>
      </p:sp>
      <p:sp>
        <p:nvSpPr>
          <p:cNvPr id="108" name="Rectangle: Rounded Corners 107">
            <a:extLst>
              <a:ext uri="{FF2B5EF4-FFF2-40B4-BE49-F238E27FC236}">
                <a16:creationId xmlns:a16="http://schemas.microsoft.com/office/drawing/2014/main" id="{BD30D120-BB84-4341-96D3-5AB7F3432521}"/>
              </a:ext>
            </a:extLst>
          </p:cNvPr>
          <p:cNvSpPr/>
          <p:nvPr/>
        </p:nvSpPr>
        <p:spPr>
          <a:xfrm>
            <a:off x="2520620" y="4428760"/>
            <a:ext cx="8198502" cy="73043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30000"/>
            </a:schemeClr>
          </a:fillRef>
          <a:effectRef idx="0">
            <a:schemeClr val="accent3">
              <a:alpha val="90000"/>
              <a:hueOff val="0"/>
              <a:satOff val="0"/>
              <a:lumOff val="0"/>
              <a:alphaOff val="-30000"/>
            </a:schemeClr>
          </a:effectRef>
          <a:fontRef idx="minor">
            <a:schemeClr val="lt1"/>
          </a:fontRef>
        </p:style>
        <p:txBody>
          <a:bodyPr/>
          <a:lstStyle/>
          <a:p>
            <a:endParaRPr lang="it-IT"/>
          </a:p>
        </p:txBody>
      </p:sp>
      <p:sp>
        <p:nvSpPr>
          <p:cNvPr id="109" name="Rectangle: Rounded Corners 6">
            <a:extLst>
              <a:ext uri="{FF2B5EF4-FFF2-40B4-BE49-F238E27FC236}">
                <a16:creationId xmlns:a16="http://schemas.microsoft.com/office/drawing/2014/main" id="{804DC93E-2EEE-47DE-AB30-856CF71101DF}"/>
              </a:ext>
            </a:extLst>
          </p:cNvPr>
          <p:cNvSpPr txBox="1"/>
          <p:nvPr/>
        </p:nvSpPr>
        <p:spPr>
          <a:xfrm>
            <a:off x="4231378" y="4428760"/>
            <a:ext cx="1119555" cy="73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it-IT" sz="1400" b="1" kern="1200"/>
              <a:t>Servizi</a:t>
            </a:r>
          </a:p>
          <a:p>
            <a:pPr marL="0" lvl="0" indent="0" algn="l" defTabSz="622300">
              <a:lnSpc>
                <a:spcPct val="100000"/>
              </a:lnSpc>
              <a:spcBef>
                <a:spcPct val="0"/>
              </a:spcBef>
              <a:spcAft>
                <a:spcPts val="0"/>
              </a:spcAft>
              <a:buNone/>
            </a:pPr>
            <a:r>
              <a:rPr lang="it-IT" sz="1400" b="1" kern="1200"/>
              <a:t>Aggiuntivi</a:t>
            </a:r>
          </a:p>
          <a:p>
            <a:pPr marL="0" lvl="0" indent="0" algn="l" defTabSz="622300">
              <a:lnSpc>
                <a:spcPct val="100000"/>
              </a:lnSpc>
              <a:spcBef>
                <a:spcPct val="0"/>
              </a:spcBef>
              <a:spcAft>
                <a:spcPts val="0"/>
              </a:spcAft>
              <a:buNone/>
            </a:pPr>
            <a:r>
              <a:rPr lang="it-IT" sz="1400" b="1" kern="1200"/>
              <a:t> C-ITS</a:t>
            </a:r>
          </a:p>
        </p:txBody>
      </p:sp>
      <p:sp>
        <p:nvSpPr>
          <p:cNvPr id="104" name="Rectangle: Rounded Corners 103">
            <a:extLst>
              <a:ext uri="{FF2B5EF4-FFF2-40B4-BE49-F238E27FC236}">
                <a16:creationId xmlns:a16="http://schemas.microsoft.com/office/drawing/2014/main" id="{F86B2489-988E-42FE-97D5-5B99797D9D1E}"/>
              </a:ext>
            </a:extLst>
          </p:cNvPr>
          <p:cNvSpPr/>
          <p:nvPr/>
        </p:nvSpPr>
        <p:spPr>
          <a:xfrm>
            <a:off x="2520620" y="5247068"/>
            <a:ext cx="8198502" cy="689201"/>
          </a:xfrm>
          <a:prstGeom prst="roundRect">
            <a:avLst>
              <a:gd name="adj" fmla="val 10000"/>
            </a:avLst>
          </a:prstGeom>
          <a:solidFill>
            <a:srgbClr val="A8CAE9"/>
          </a:solidFill>
        </p:spPr>
        <p:style>
          <a:lnRef idx="2">
            <a:schemeClr val="lt1">
              <a:hueOff val="0"/>
              <a:satOff val="0"/>
              <a:lumOff val="0"/>
              <a:alphaOff val="0"/>
            </a:schemeClr>
          </a:lnRef>
          <a:fillRef idx="1">
            <a:scrgbClr r="0" g="0" b="0"/>
          </a:fillRef>
          <a:effectRef idx="0">
            <a:schemeClr val="accent3">
              <a:alpha val="90000"/>
              <a:hueOff val="0"/>
              <a:satOff val="0"/>
              <a:lumOff val="0"/>
              <a:alphaOff val="-40000"/>
            </a:schemeClr>
          </a:effectRef>
          <a:fontRef idx="minor">
            <a:schemeClr val="lt1"/>
          </a:fontRef>
        </p:style>
        <p:txBody>
          <a:bodyPr/>
          <a:lstStyle/>
          <a:p>
            <a:endParaRPr lang="it-IT"/>
          </a:p>
        </p:txBody>
      </p:sp>
      <p:sp>
        <p:nvSpPr>
          <p:cNvPr id="105" name="Rectangle: Rounded Corners 4">
            <a:extLst>
              <a:ext uri="{FF2B5EF4-FFF2-40B4-BE49-F238E27FC236}">
                <a16:creationId xmlns:a16="http://schemas.microsoft.com/office/drawing/2014/main" id="{65DB06DD-9B19-49CD-B9F9-4367C7E282CC}"/>
              </a:ext>
            </a:extLst>
          </p:cNvPr>
          <p:cNvSpPr txBox="1"/>
          <p:nvPr/>
        </p:nvSpPr>
        <p:spPr>
          <a:xfrm>
            <a:off x="4231378" y="5247068"/>
            <a:ext cx="1297355" cy="689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Servizi</a:t>
            </a:r>
          </a:p>
          <a:p>
            <a:pPr marL="0" lvl="0" indent="0" algn="l" defTabSz="622300">
              <a:lnSpc>
                <a:spcPct val="90000"/>
              </a:lnSpc>
              <a:spcBef>
                <a:spcPct val="0"/>
              </a:spcBef>
              <a:spcAft>
                <a:spcPct val="35000"/>
              </a:spcAft>
              <a:buNone/>
            </a:pPr>
            <a:r>
              <a:rPr lang="it-IT" sz="1400" b="1" kern="1200"/>
              <a:t>Complementari</a:t>
            </a:r>
          </a:p>
        </p:txBody>
      </p:sp>
      <p:sp>
        <p:nvSpPr>
          <p:cNvPr id="101" name="Rectangle: Rounded Corners 100">
            <a:extLst>
              <a:ext uri="{FF2B5EF4-FFF2-40B4-BE49-F238E27FC236}">
                <a16:creationId xmlns:a16="http://schemas.microsoft.com/office/drawing/2014/main" id="{64E9F3EB-1935-4115-801B-FB9E2D6E678B}"/>
              </a:ext>
            </a:extLst>
          </p:cNvPr>
          <p:cNvSpPr/>
          <p:nvPr/>
        </p:nvSpPr>
        <p:spPr>
          <a:xfrm>
            <a:off x="2520620" y="2771954"/>
            <a:ext cx="8198502" cy="771167"/>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10000"/>
            </a:schemeClr>
          </a:fillRef>
          <a:effectRef idx="0">
            <a:schemeClr val="accent3">
              <a:alpha val="90000"/>
              <a:hueOff val="0"/>
              <a:satOff val="0"/>
              <a:lumOff val="0"/>
              <a:alphaOff val="-10000"/>
            </a:schemeClr>
          </a:effectRef>
          <a:fontRef idx="minor">
            <a:schemeClr val="lt1"/>
          </a:fontRef>
        </p:style>
        <p:txBody>
          <a:bodyPr/>
          <a:lstStyle/>
          <a:p>
            <a:endParaRPr lang="it-IT"/>
          </a:p>
        </p:txBody>
      </p:sp>
      <p:sp>
        <p:nvSpPr>
          <p:cNvPr id="102" name="Rectangle: Rounded Corners 4">
            <a:extLst>
              <a:ext uri="{FF2B5EF4-FFF2-40B4-BE49-F238E27FC236}">
                <a16:creationId xmlns:a16="http://schemas.microsoft.com/office/drawing/2014/main" id="{A0D9FC53-45AC-4FDD-969D-98C1C3E2BB05}"/>
              </a:ext>
            </a:extLst>
          </p:cNvPr>
          <p:cNvSpPr txBox="1"/>
          <p:nvPr/>
        </p:nvSpPr>
        <p:spPr>
          <a:xfrm>
            <a:off x="4231379" y="2771954"/>
            <a:ext cx="594622" cy="771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Servizi</a:t>
            </a:r>
          </a:p>
          <a:p>
            <a:pPr marL="0" lvl="0" indent="0" algn="l" defTabSz="622300">
              <a:lnSpc>
                <a:spcPct val="90000"/>
              </a:lnSpc>
              <a:spcBef>
                <a:spcPct val="0"/>
              </a:spcBef>
              <a:spcAft>
                <a:spcPct val="35000"/>
              </a:spcAft>
              <a:buNone/>
            </a:pPr>
            <a:r>
              <a:rPr lang="it-IT" sz="1400" b="1" kern="1200"/>
              <a:t>Utility</a:t>
            </a:r>
          </a:p>
        </p:txBody>
      </p:sp>
      <p:sp>
        <p:nvSpPr>
          <p:cNvPr id="98" name="Rectangle: Rounded Corners 97">
            <a:extLst>
              <a:ext uri="{FF2B5EF4-FFF2-40B4-BE49-F238E27FC236}">
                <a16:creationId xmlns:a16="http://schemas.microsoft.com/office/drawing/2014/main" id="{4871C1D5-29BC-4F08-8CF8-E40178A25C0F}"/>
              </a:ext>
            </a:extLst>
          </p:cNvPr>
          <p:cNvSpPr/>
          <p:nvPr/>
        </p:nvSpPr>
        <p:spPr>
          <a:xfrm>
            <a:off x="2520620" y="1743763"/>
            <a:ext cx="8198502" cy="950101"/>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a:lstStyle/>
          <a:p>
            <a:endParaRPr lang="it-IT"/>
          </a:p>
        </p:txBody>
      </p:sp>
      <p:sp>
        <p:nvSpPr>
          <p:cNvPr id="99" name="Rectangle: Rounded Corners 4">
            <a:extLst>
              <a:ext uri="{FF2B5EF4-FFF2-40B4-BE49-F238E27FC236}">
                <a16:creationId xmlns:a16="http://schemas.microsoft.com/office/drawing/2014/main" id="{A6536F91-ECE8-4D06-AA4C-4D58FBC0849A}"/>
              </a:ext>
            </a:extLst>
          </p:cNvPr>
          <p:cNvSpPr txBox="1"/>
          <p:nvPr/>
        </p:nvSpPr>
        <p:spPr>
          <a:xfrm>
            <a:off x="4231379" y="1743763"/>
            <a:ext cx="594622" cy="9501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a:t>Servizi</a:t>
            </a:r>
          </a:p>
          <a:p>
            <a:pPr marL="0" lvl="0" indent="0" algn="l" defTabSz="622300">
              <a:lnSpc>
                <a:spcPct val="90000"/>
              </a:lnSpc>
              <a:spcBef>
                <a:spcPct val="0"/>
              </a:spcBef>
              <a:spcAft>
                <a:spcPct val="35000"/>
              </a:spcAft>
              <a:buNone/>
            </a:pPr>
            <a:r>
              <a:rPr lang="it-IT" sz="1400" b="1" kern="1200"/>
              <a:t>C-ITS</a:t>
            </a:r>
          </a:p>
        </p:txBody>
      </p:sp>
      <p:sp>
        <p:nvSpPr>
          <p:cNvPr id="6" name="Title 2">
            <a:extLst>
              <a:ext uri="{FF2B5EF4-FFF2-40B4-BE49-F238E27FC236}">
                <a16:creationId xmlns:a16="http://schemas.microsoft.com/office/drawing/2014/main" id="{A92EF56F-FF81-4233-979D-03CDA68F67EF}"/>
              </a:ext>
            </a:extLst>
          </p:cNvPr>
          <p:cNvSpPr txBox="1">
            <a:spLocks/>
          </p:cNvSpPr>
          <p:nvPr/>
        </p:nvSpPr>
        <p:spPr bwMode="auto">
          <a:xfrm>
            <a:off x="471600" y="403200"/>
            <a:ext cx="11252200" cy="3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DC002E"/>
                </a:solidFill>
                <a:effectLst/>
                <a:uLnTx/>
                <a:uFillTx/>
                <a:latin typeface="Calibri" panose="020F0502020204030204"/>
                <a:ea typeface="+mj-ea"/>
                <a:cs typeface="+mj-cs"/>
              </a:rPr>
              <a:t>L’App «Anas Smart Road» di Anas: una guida informata e sicura</a:t>
            </a:r>
            <a:endParaRPr kumimoji="0" lang="en-US" sz="2400" b="1" i="0" u="none" strike="noStrike" kern="1200" cap="none" spc="0" normalizeH="0" baseline="0" noProof="0" dirty="0">
              <a:ln>
                <a:noFill/>
              </a:ln>
              <a:solidFill>
                <a:srgbClr val="DC002E"/>
              </a:solidFill>
              <a:effectLst/>
              <a:uLnTx/>
              <a:uFillTx/>
              <a:latin typeface="Calibri"/>
              <a:ea typeface="+mj-ea"/>
              <a:cs typeface="+mj-cs"/>
            </a:endParaRPr>
          </a:p>
        </p:txBody>
      </p:sp>
      <p:sp>
        <p:nvSpPr>
          <p:cNvPr id="29" name="TextBox 28">
            <a:extLst>
              <a:ext uri="{FF2B5EF4-FFF2-40B4-BE49-F238E27FC236}">
                <a16:creationId xmlns:a16="http://schemas.microsoft.com/office/drawing/2014/main" id="{4825102C-B090-47D3-9F8F-D900CA204C28}"/>
              </a:ext>
            </a:extLst>
          </p:cNvPr>
          <p:cNvSpPr txBox="1"/>
          <p:nvPr/>
        </p:nvSpPr>
        <p:spPr>
          <a:xfrm>
            <a:off x="471600" y="737302"/>
            <a:ext cx="11057791" cy="92333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a:ea typeface="+mn-ea"/>
                <a:cs typeface="+mn-cs"/>
              </a:rPr>
              <a:t>L’App «Anas Smart Road» di Anas </a:t>
            </a:r>
            <a:r>
              <a:rPr kumimoji="0" lang="it-IT" sz="1800" b="0" i="0" u="none" strike="noStrike" kern="1200" cap="none" spc="0" normalizeH="0" baseline="0" noProof="0" dirty="0">
                <a:ln>
                  <a:noFill/>
                </a:ln>
                <a:solidFill>
                  <a:srgbClr val="000000"/>
                </a:solidFill>
                <a:effectLst/>
                <a:uLnTx/>
                <a:uFillTx/>
                <a:latin typeface="Calibri"/>
                <a:ea typeface="+mn-ea"/>
                <a:cs typeface="+mn-cs"/>
              </a:rPr>
              <a:t>abilita </a:t>
            </a:r>
            <a:r>
              <a:rPr kumimoji="0" lang="it-IT" sz="1800" b="1" i="0" u="none" strike="noStrike" kern="1200" cap="none" spc="0" normalizeH="0" baseline="0" noProof="0" dirty="0">
                <a:ln>
                  <a:noFill/>
                </a:ln>
                <a:solidFill>
                  <a:srgbClr val="000000"/>
                </a:solidFill>
                <a:effectLst/>
                <a:uLnTx/>
                <a:uFillTx/>
                <a:latin typeface="Calibri"/>
                <a:ea typeface="+mn-ea"/>
                <a:cs typeface="+mn-cs"/>
              </a:rPr>
              <a:t>lo smartphone personale </a:t>
            </a:r>
            <a:r>
              <a:rPr kumimoji="0" lang="it-IT" sz="1800" b="0" i="0" u="none" strike="noStrike" kern="1200" cap="none" spc="0" normalizeH="0" baseline="0" noProof="0" dirty="0">
                <a:ln>
                  <a:noFill/>
                </a:ln>
                <a:solidFill>
                  <a:srgbClr val="000000"/>
                </a:solidFill>
                <a:effectLst/>
                <a:uLnTx/>
                <a:uFillTx/>
                <a:latin typeface="Calibri"/>
                <a:ea typeface="+mn-ea"/>
                <a:cs typeface="+mn-cs"/>
              </a:rPr>
              <a:t>alla funzione di </a:t>
            </a:r>
            <a:r>
              <a:rPr kumimoji="0" lang="it-IT" sz="1800" b="1" i="0" u="none" strike="noStrike" kern="1200" cap="none" spc="0" normalizeH="0" baseline="0" noProof="0" dirty="0">
                <a:ln>
                  <a:noFill/>
                </a:ln>
                <a:solidFill>
                  <a:srgbClr val="000000"/>
                </a:solidFill>
                <a:effectLst/>
                <a:uLnTx/>
                <a:uFillTx/>
                <a:latin typeface="Calibri"/>
                <a:ea typeface="+mn-ea"/>
                <a:cs typeface="+mn-cs"/>
              </a:rPr>
              <a:t>On-Board Unit</a:t>
            </a:r>
            <a:r>
              <a:rPr kumimoji="0" lang="it-IT" sz="1800" b="0" i="0" u="none" strike="noStrike" kern="1200" cap="none" spc="0" normalizeH="0" baseline="0" noProof="0" dirty="0">
                <a:ln>
                  <a:noFill/>
                </a:ln>
                <a:solidFill>
                  <a:srgbClr val="000000"/>
                </a:solidFill>
                <a:effectLst/>
                <a:uLnTx/>
                <a:uFillTx/>
                <a:latin typeface="Calibri"/>
                <a:ea typeface="+mn-ea"/>
                <a:cs typeface="+mn-cs"/>
              </a:rPr>
              <a:t> </a:t>
            </a:r>
            <a:r>
              <a:rPr kumimoji="0" lang="it-IT" sz="1800" b="1" i="0" u="none" strike="noStrike" kern="1200" cap="none" spc="0" normalizeH="0" baseline="0" noProof="0" dirty="0">
                <a:ln>
                  <a:noFill/>
                </a:ln>
                <a:solidFill>
                  <a:srgbClr val="000000"/>
                </a:solidFill>
                <a:effectLst/>
                <a:uLnTx/>
                <a:uFillTx/>
                <a:latin typeface="Calibri"/>
                <a:ea typeface="+mn-ea"/>
                <a:cs typeface="+mn-cs"/>
              </a:rPr>
              <a:t>(OBU)</a:t>
            </a:r>
            <a:r>
              <a:rPr kumimoji="0" lang="it-IT" sz="1800" b="0" i="0" u="none" strike="noStrike" kern="1200" cap="none" spc="0" normalizeH="0" baseline="0" noProof="0" dirty="0">
                <a:ln>
                  <a:noFill/>
                </a:ln>
                <a:solidFill>
                  <a:srgbClr val="000000"/>
                </a:solidFill>
                <a:effectLst/>
                <a:uLnTx/>
                <a:uFillTx/>
                <a:latin typeface="Calibri"/>
                <a:ea typeface="+mn-ea"/>
                <a:cs typeface="+mn-cs"/>
              </a:rPr>
              <a:t>, offrendo informazioni in tempo reale e mettendo in comunicazione gli utenti e la strada erogando sia servizi core che servizi accessori come  di seguito dettagliati.</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06FA1DB1-90C5-4D61-BDBC-CD1D971C0ED5}"/>
              </a:ext>
            </a:extLst>
          </p:cNvPr>
          <p:cNvSpPr/>
          <p:nvPr/>
        </p:nvSpPr>
        <p:spPr>
          <a:xfrm>
            <a:off x="1719473" y="6091826"/>
            <a:ext cx="9800796" cy="552275"/>
          </a:xfrm>
          <a:prstGeom prst="roundRect">
            <a:avLst/>
          </a:prstGeom>
          <a:solidFill>
            <a:schemeClr val="bg1"/>
          </a:solidFill>
          <a:ln>
            <a:solidFill>
              <a:srgbClr val="717073"/>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it-IT" sz="1400" b="0" i="1" u="none" strike="noStrike" kern="1200" cap="none" spc="0" normalizeH="0" baseline="0" noProof="0" dirty="0">
                <a:ln>
                  <a:noFill/>
                </a:ln>
                <a:solidFill>
                  <a:srgbClr val="000000"/>
                </a:solidFill>
                <a:effectLst/>
                <a:uLnTx/>
                <a:uFillTx/>
                <a:latin typeface="Calibri"/>
                <a:ea typeface="+mn-ea"/>
                <a:cs typeface="+mn-cs"/>
              </a:rPr>
              <a:t>L’obiettivo è quello di realizzare </a:t>
            </a:r>
            <a:r>
              <a:rPr kumimoji="0" lang="it-IT" sz="1400" b="0" i="1" u="none" strike="noStrike" kern="1200" cap="none" spc="0" normalizeH="0" baseline="0" noProof="0" dirty="0" err="1">
                <a:ln>
                  <a:noFill/>
                </a:ln>
                <a:solidFill>
                  <a:srgbClr val="000000"/>
                </a:solidFill>
                <a:effectLst/>
                <a:uLnTx/>
                <a:uFillTx/>
                <a:latin typeface="Calibri"/>
                <a:ea typeface="+mn-ea"/>
                <a:cs typeface="+mn-cs"/>
              </a:rPr>
              <a:t>un’</a:t>
            </a:r>
            <a:r>
              <a:rPr kumimoji="0" lang="it-IT" sz="1400" b="1" i="1" u="none" strike="noStrike" kern="1200" cap="none" spc="0" normalizeH="0" baseline="0" noProof="0" dirty="0" err="1">
                <a:ln>
                  <a:noFill/>
                </a:ln>
                <a:solidFill>
                  <a:srgbClr val="000000"/>
                </a:solidFill>
                <a:effectLst/>
                <a:uLnTx/>
                <a:uFillTx/>
                <a:latin typeface="Calibri"/>
                <a:ea typeface="+mn-ea"/>
                <a:cs typeface="+mn-cs"/>
              </a:rPr>
              <a:t>App</a:t>
            </a:r>
            <a:r>
              <a:rPr kumimoji="0" lang="it-IT" sz="1400" b="1" i="1" u="none" strike="noStrike" kern="1200" cap="none" spc="0" normalizeH="0" baseline="0" noProof="0" dirty="0">
                <a:ln>
                  <a:noFill/>
                </a:ln>
                <a:solidFill>
                  <a:srgbClr val="000000"/>
                </a:solidFill>
                <a:effectLst/>
                <a:uLnTx/>
                <a:uFillTx/>
                <a:latin typeface="Calibri"/>
                <a:ea typeface="+mn-ea"/>
                <a:cs typeface="+mn-cs"/>
              </a:rPr>
              <a:t> di Smart </a:t>
            </a:r>
            <a:r>
              <a:rPr kumimoji="0" lang="it-IT" sz="1400" b="1" i="1" u="none" strike="noStrike" kern="1200" cap="none" spc="0" normalizeH="0" baseline="0" noProof="0" dirty="0" err="1">
                <a:ln>
                  <a:noFill/>
                </a:ln>
                <a:solidFill>
                  <a:srgbClr val="000000"/>
                </a:solidFill>
                <a:effectLst/>
                <a:uLnTx/>
                <a:uFillTx/>
                <a:latin typeface="Calibri"/>
                <a:ea typeface="+mn-ea"/>
                <a:cs typeface="+mn-cs"/>
              </a:rPr>
              <a:t>Mobility</a:t>
            </a:r>
            <a:r>
              <a:rPr kumimoji="0" lang="it-IT" sz="1400" b="1" i="1" u="none" strike="noStrike" kern="1200" cap="none" spc="0" normalizeH="0" baseline="0" noProof="0" dirty="0">
                <a:ln>
                  <a:noFill/>
                </a:ln>
                <a:solidFill>
                  <a:srgbClr val="000000"/>
                </a:solidFill>
                <a:effectLst/>
                <a:uLnTx/>
                <a:uFillTx/>
                <a:latin typeface="Calibri"/>
                <a:ea typeface="+mn-ea"/>
                <a:cs typeface="+mn-cs"/>
              </a:rPr>
              <a:t> </a:t>
            </a:r>
            <a:r>
              <a:rPr kumimoji="0" lang="it-IT" sz="1400" b="0" i="1" u="none" strike="noStrike" kern="1200" cap="none" spc="0" normalizeH="0" baseline="0" noProof="0" dirty="0">
                <a:ln>
                  <a:noFill/>
                </a:ln>
                <a:solidFill>
                  <a:srgbClr val="000000"/>
                </a:solidFill>
                <a:effectLst/>
                <a:uLnTx/>
                <a:uFillTx/>
                <a:latin typeface="Calibri"/>
                <a:ea typeface="+mn-ea"/>
                <a:cs typeface="+mn-cs"/>
              </a:rPr>
              <a:t>abilitando Anas a </a:t>
            </a:r>
            <a:r>
              <a:rPr kumimoji="0" lang="it-IT" sz="1400" b="1" i="1" u="none" strike="noStrike" kern="1200" cap="none" spc="0" normalizeH="0" baseline="0" noProof="0" dirty="0" err="1">
                <a:ln>
                  <a:noFill/>
                </a:ln>
                <a:solidFill>
                  <a:srgbClr val="000000"/>
                </a:solidFill>
                <a:effectLst/>
                <a:uLnTx/>
                <a:uFillTx/>
                <a:latin typeface="Calibri"/>
                <a:ea typeface="+mn-ea"/>
                <a:cs typeface="+mn-cs"/>
              </a:rPr>
              <a:t>Mobility</a:t>
            </a:r>
            <a:r>
              <a:rPr kumimoji="0" lang="it-IT" sz="1400" b="1" i="1" u="none" strike="noStrike" kern="1200" cap="none" spc="0" normalizeH="0" baseline="0" noProof="0" dirty="0">
                <a:ln>
                  <a:noFill/>
                </a:ln>
                <a:solidFill>
                  <a:srgbClr val="000000"/>
                </a:solidFill>
                <a:effectLst/>
                <a:uLnTx/>
                <a:uFillTx/>
                <a:latin typeface="Calibri"/>
                <a:ea typeface="+mn-ea"/>
                <a:cs typeface="+mn-cs"/>
              </a:rPr>
              <a:t> </a:t>
            </a:r>
            <a:r>
              <a:rPr kumimoji="0" lang="it-IT" sz="1400" b="1" i="1" u="none" strike="noStrike" kern="1200" cap="none" spc="0" normalizeH="0" baseline="0" noProof="0" dirty="0" err="1">
                <a:ln>
                  <a:noFill/>
                </a:ln>
                <a:solidFill>
                  <a:srgbClr val="000000"/>
                </a:solidFill>
                <a:effectLst/>
                <a:uLnTx/>
                <a:uFillTx/>
                <a:latin typeface="Calibri"/>
                <a:ea typeface="+mn-ea"/>
                <a:cs typeface="+mn-cs"/>
              </a:rPr>
              <a:t>as</a:t>
            </a:r>
            <a:r>
              <a:rPr kumimoji="0" lang="it-IT" sz="1400" b="1" i="1" u="none" strike="noStrike" kern="1200" cap="none" spc="0" normalizeH="0" baseline="0" noProof="0" dirty="0">
                <a:ln>
                  <a:noFill/>
                </a:ln>
                <a:solidFill>
                  <a:srgbClr val="000000"/>
                </a:solidFill>
                <a:effectLst/>
                <a:uLnTx/>
                <a:uFillTx/>
                <a:latin typeface="Calibri"/>
                <a:ea typeface="+mn-ea"/>
                <a:cs typeface="+mn-cs"/>
              </a:rPr>
              <a:t> a Service (</a:t>
            </a:r>
            <a:r>
              <a:rPr kumimoji="0" lang="it-IT" sz="1400" b="1" i="1" u="none" strike="noStrike" kern="1200" cap="none" spc="0" normalizeH="0" baseline="0" noProof="0" dirty="0" err="1">
                <a:ln>
                  <a:noFill/>
                </a:ln>
                <a:solidFill>
                  <a:srgbClr val="000000"/>
                </a:solidFill>
                <a:effectLst/>
                <a:uLnTx/>
                <a:uFillTx/>
                <a:latin typeface="Calibri"/>
                <a:ea typeface="+mn-ea"/>
                <a:cs typeface="+mn-cs"/>
              </a:rPr>
              <a:t>MaaS</a:t>
            </a:r>
            <a:r>
              <a:rPr kumimoji="0" lang="it-IT" sz="1400" b="1" i="1" u="none" strike="noStrike" kern="1200" cap="none" spc="0" normalizeH="0" baseline="0" noProof="0" dirty="0">
                <a:ln>
                  <a:noFill/>
                </a:ln>
                <a:solidFill>
                  <a:srgbClr val="000000"/>
                </a:solidFill>
                <a:effectLst/>
                <a:uLnTx/>
                <a:uFillTx/>
                <a:latin typeface="Calibri"/>
                <a:ea typeface="+mn-ea"/>
                <a:cs typeface="+mn-cs"/>
              </a:rPr>
              <a:t>) Operator a livello nazionale </a:t>
            </a:r>
            <a:r>
              <a:rPr kumimoji="0" lang="it-IT" sz="1400" b="0" i="1" u="none" strike="noStrike" kern="1200" cap="none" spc="0" normalizeH="0" baseline="0" noProof="0" dirty="0">
                <a:ln>
                  <a:noFill/>
                </a:ln>
                <a:solidFill>
                  <a:srgbClr val="000000"/>
                </a:solidFill>
                <a:effectLst/>
                <a:uLnTx/>
                <a:uFillTx/>
                <a:latin typeface="Calibri"/>
                <a:ea typeface="+mn-ea"/>
                <a:cs typeface="+mn-cs"/>
              </a:rPr>
              <a:t>che sappia fornire all’utente della strada tutte le informazioni in tempo reale per una mobilità sicura, integrata e smart.</a:t>
            </a:r>
          </a:p>
        </p:txBody>
      </p:sp>
      <p:pic>
        <p:nvPicPr>
          <p:cNvPr id="91" name="Immagine 29">
            <a:extLst>
              <a:ext uri="{FF2B5EF4-FFF2-40B4-BE49-F238E27FC236}">
                <a16:creationId xmlns:a16="http://schemas.microsoft.com/office/drawing/2014/main" id="{8AA2E3C0-1196-45F0-9301-957D34D82567}"/>
              </a:ext>
            </a:extLst>
          </p:cNvPr>
          <p:cNvPicPr>
            <a:picLocks noChangeAspect="1"/>
          </p:cNvPicPr>
          <p:nvPr/>
        </p:nvPicPr>
        <p:blipFill>
          <a:blip r:embed="rId2"/>
          <a:stretch>
            <a:fillRect/>
          </a:stretch>
        </p:blipFill>
        <p:spPr>
          <a:xfrm>
            <a:off x="917957" y="2842139"/>
            <a:ext cx="1194039" cy="2317057"/>
          </a:xfrm>
          <a:prstGeom prst="rect">
            <a:avLst/>
          </a:prstGeom>
        </p:spPr>
      </p:pic>
      <p:sp>
        <p:nvSpPr>
          <p:cNvPr id="92" name="Rectangle: Rounded Corners 91">
            <a:extLst>
              <a:ext uri="{FF2B5EF4-FFF2-40B4-BE49-F238E27FC236}">
                <a16:creationId xmlns:a16="http://schemas.microsoft.com/office/drawing/2014/main" id="{F3212C93-9B45-4760-8F2D-C5127F4AA9F5}"/>
              </a:ext>
            </a:extLst>
          </p:cNvPr>
          <p:cNvSpPr/>
          <p:nvPr/>
        </p:nvSpPr>
        <p:spPr>
          <a:xfrm>
            <a:off x="2698358" y="1876813"/>
            <a:ext cx="1476000" cy="684000"/>
          </a:xfrm>
          <a:prstGeom prst="roundRect">
            <a:avLst>
              <a:gd name="adj" fmla="val 10000"/>
            </a:avLst>
          </a:prstGeom>
          <a:blipFill rotWithShape="1">
            <a:blip r:embed="rId3"/>
            <a:srcRect/>
            <a:stretch>
              <a:fillRect l="-4000" r="-4000"/>
            </a:stretch>
          </a:blipFill>
        </p:spPr>
        <p:style>
          <a:lnRef idx="2">
            <a:schemeClr val="lt1">
              <a:hueOff val="0"/>
              <a:satOff val="0"/>
              <a:lumOff val="0"/>
              <a:alphaOff val="0"/>
            </a:schemeClr>
          </a:lnRef>
          <a:fillRef idx="1">
            <a:scrgbClr r="0" g="0" b="0"/>
          </a:fillRef>
          <a:effectRef idx="0">
            <a:schemeClr val="accent3">
              <a:tint val="50000"/>
              <a:alpha val="9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93" name="Rectangle: Rounded Corners 92">
            <a:extLst>
              <a:ext uri="{FF2B5EF4-FFF2-40B4-BE49-F238E27FC236}">
                <a16:creationId xmlns:a16="http://schemas.microsoft.com/office/drawing/2014/main" id="{9E388EBD-F7E8-40BF-8EEC-0E3979699F09}"/>
              </a:ext>
            </a:extLst>
          </p:cNvPr>
          <p:cNvSpPr/>
          <p:nvPr/>
        </p:nvSpPr>
        <p:spPr>
          <a:xfrm>
            <a:off x="2698358" y="2846628"/>
            <a:ext cx="1476000" cy="621818"/>
          </a:xfrm>
          <a:prstGeom prst="roundRect">
            <a:avLst>
              <a:gd name="adj" fmla="val 10000"/>
            </a:avLst>
          </a:prstGeom>
          <a:blipFill>
            <a:blip r:embed="rId4">
              <a:extLst>
                <a:ext uri="{28A0092B-C50C-407E-A947-70E740481C1C}">
                  <a14:useLocalDpi xmlns:a14="http://schemas.microsoft.com/office/drawing/2010/main" val="0"/>
                </a:ext>
              </a:extLst>
            </a:blip>
            <a:srcRect/>
            <a:stretch>
              <a:fillRect t="-35000" b="-35000"/>
            </a:stretch>
          </a:blipFill>
        </p:spPr>
        <p:style>
          <a:lnRef idx="2">
            <a:schemeClr val="lt1">
              <a:hueOff val="0"/>
              <a:satOff val="0"/>
              <a:lumOff val="0"/>
              <a:alphaOff val="0"/>
            </a:schemeClr>
          </a:lnRef>
          <a:fillRef idx="1">
            <a:scrgbClr r="0" g="0" b="0"/>
          </a:fillRef>
          <a:effectRef idx="0">
            <a:schemeClr val="accent3">
              <a:tint val="50000"/>
              <a:alpha val="90000"/>
              <a:hueOff val="24284"/>
              <a:satOff val="-1398"/>
              <a:lumOff val="10914"/>
              <a:alphaOff val="-30000"/>
            </a:schemeClr>
          </a:effectRef>
          <a:fontRef idx="minor">
            <a:schemeClr val="lt1">
              <a:hueOff val="0"/>
              <a:satOff val="0"/>
              <a:lumOff val="0"/>
              <a:alphaOff val="0"/>
            </a:schemeClr>
          </a:fontRef>
        </p:style>
        <p:txBody>
          <a:bodyPr/>
          <a:lstStyle/>
          <a:p>
            <a:endParaRPr lang="it-IT"/>
          </a:p>
        </p:txBody>
      </p:sp>
      <p:sp>
        <p:nvSpPr>
          <p:cNvPr id="94" name="Rectangle: Rounded Corners 93">
            <a:extLst>
              <a:ext uri="{FF2B5EF4-FFF2-40B4-BE49-F238E27FC236}">
                <a16:creationId xmlns:a16="http://schemas.microsoft.com/office/drawing/2014/main" id="{734E05BB-DA1C-4B09-8248-B37F6189F9B5}"/>
              </a:ext>
            </a:extLst>
          </p:cNvPr>
          <p:cNvSpPr/>
          <p:nvPr/>
        </p:nvSpPr>
        <p:spPr>
          <a:xfrm>
            <a:off x="2698358" y="3696776"/>
            <a:ext cx="1476000" cy="621818"/>
          </a:xfrm>
          <a:prstGeom prst="roundRect">
            <a:avLst>
              <a:gd name="adj" fmla="val 10000"/>
            </a:avLst>
          </a:prstGeom>
          <a:blipFill>
            <a:blip r:embed="rId5">
              <a:extLst>
                <a:ext uri="{28A0092B-C50C-407E-A947-70E740481C1C}">
                  <a14:useLocalDpi xmlns:a14="http://schemas.microsoft.com/office/drawing/2010/main" val="0"/>
                </a:ext>
              </a:extLst>
            </a:blip>
            <a:srcRect/>
            <a:stretch>
              <a:fillRect t="-35000" b="-35000"/>
            </a:stretch>
          </a:blipFill>
        </p:spPr>
        <p:style>
          <a:lnRef idx="2">
            <a:schemeClr val="lt1">
              <a:hueOff val="0"/>
              <a:satOff val="0"/>
              <a:lumOff val="0"/>
              <a:alphaOff val="0"/>
            </a:schemeClr>
          </a:lnRef>
          <a:fillRef idx="1">
            <a:scrgbClr r="0" g="0" b="0"/>
          </a:fillRef>
          <a:effectRef idx="0">
            <a:schemeClr val="accent3">
              <a:tint val="50000"/>
              <a:alpha val="90000"/>
              <a:hueOff val="16189"/>
              <a:satOff val="-932"/>
              <a:lumOff val="7276"/>
              <a:alphaOff val="-20000"/>
            </a:schemeClr>
          </a:effectRef>
          <a:fontRef idx="minor">
            <a:schemeClr val="lt1">
              <a:hueOff val="0"/>
              <a:satOff val="0"/>
              <a:lumOff val="0"/>
              <a:alphaOff val="0"/>
            </a:schemeClr>
          </a:fontRef>
        </p:style>
        <p:txBody>
          <a:bodyPr/>
          <a:lstStyle/>
          <a:p>
            <a:endParaRPr lang="it-IT"/>
          </a:p>
        </p:txBody>
      </p:sp>
      <p:pic>
        <p:nvPicPr>
          <p:cNvPr id="95" name="Picture 94">
            <a:extLst>
              <a:ext uri="{FF2B5EF4-FFF2-40B4-BE49-F238E27FC236}">
                <a16:creationId xmlns:a16="http://schemas.microsoft.com/office/drawing/2014/main" id="{7DDA1DB1-DC91-4722-A5E4-E319D86FD9E0}"/>
              </a:ext>
            </a:extLst>
          </p:cNvPr>
          <p:cNvPicPr>
            <a:picLocks noChangeAspect="1"/>
          </p:cNvPicPr>
          <p:nvPr/>
        </p:nvPicPr>
        <p:blipFill>
          <a:blip r:embed="rId3"/>
          <a:stretch>
            <a:fillRect/>
          </a:stretch>
        </p:blipFill>
        <p:spPr>
          <a:xfrm>
            <a:off x="2698358" y="4509237"/>
            <a:ext cx="1476000" cy="569482"/>
          </a:xfrm>
          <a:prstGeom prst="roundRect">
            <a:avLst>
              <a:gd name="adj" fmla="val 14334"/>
            </a:avLst>
          </a:prstGeom>
          <a:solidFill>
            <a:srgbClr val="FFFFFF">
              <a:shade val="85000"/>
            </a:srgbClr>
          </a:solidFill>
          <a:ln>
            <a:solidFill>
              <a:schemeClr val="bg1"/>
            </a:solidFill>
          </a:ln>
          <a:effectLst/>
        </p:spPr>
      </p:pic>
      <p:sp>
        <p:nvSpPr>
          <p:cNvPr id="96" name="Rectangle: Rounded Corners 95">
            <a:extLst>
              <a:ext uri="{FF2B5EF4-FFF2-40B4-BE49-F238E27FC236}">
                <a16:creationId xmlns:a16="http://schemas.microsoft.com/office/drawing/2014/main" id="{54CFDC8F-7156-445D-B8F3-60F03880B59D}"/>
              </a:ext>
            </a:extLst>
          </p:cNvPr>
          <p:cNvSpPr/>
          <p:nvPr/>
        </p:nvSpPr>
        <p:spPr>
          <a:xfrm>
            <a:off x="2698358" y="5280759"/>
            <a:ext cx="1476000" cy="621818"/>
          </a:xfrm>
          <a:prstGeom prst="roundRect">
            <a:avLst>
              <a:gd name="adj" fmla="val 10000"/>
            </a:avLst>
          </a:prstGeom>
          <a:blipFill>
            <a:blip r:embed="rId6">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3">
              <a:tint val="50000"/>
              <a:alpha val="90000"/>
              <a:hueOff val="32379"/>
              <a:satOff val="-1864"/>
              <a:lumOff val="14552"/>
              <a:alphaOff val="-40000"/>
            </a:schemeClr>
          </a:effectRef>
          <a:fontRef idx="minor">
            <a:schemeClr val="lt1">
              <a:hueOff val="0"/>
              <a:satOff val="0"/>
              <a:lumOff val="0"/>
              <a:alphaOff val="0"/>
            </a:schemeClr>
          </a:fontRef>
        </p:style>
        <p:txBody>
          <a:bodyPr/>
          <a:lstStyle/>
          <a:p>
            <a:endParaRPr lang="it-IT"/>
          </a:p>
        </p:txBody>
      </p:sp>
      <p:sp>
        <p:nvSpPr>
          <p:cNvPr id="112" name="Rettangolo con angoli arrotondati 76">
            <a:extLst>
              <a:ext uri="{FF2B5EF4-FFF2-40B4-BE49-F238E27FC236}">
                <a16:creationId xmlns:a16="http://schemas.microsoft.com/office/drawing/2014/main" id="{220F1D0F-9F8D-42C3-BF70-F6966E8E2B39}"/>
              </a:ext>
            </a:extLst>
          </p:cNvPr>
          <p:cNvSpPr/>
          <p:nvPr/>
        </p:nvSpPr>
        <p:spPr>
          <a:xfrm>
            <a:off x="5033384" y="1816296"/>
            <a:ext cx="792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Veicolo Fermo</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3" name="Rettangolo con angoli arrotondati 76">
            <a:extLst>
              <a:ext uri="{FF2B5EF4-FFF2-40B4-BE49-F238E27FC236}">
                <a16:creationId xmlns:a16="http://schemas.microsoft.com/office/drawing/2014/main" id="{4BC7CCA5-B3F9-43A0-9D07-876E667955AA}"/>
              </a:ext>
            </a:extLst>
          </p:cNvPr>
          <p:cNvSpPr/>
          <p:nvPr/>
        </p:nvSpPr>
        <p:spPr>
          <a:xfrm>
            <a:off x="8329479" y="1816296"/>
            <a:ext cx="1080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Veicolo contromano</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4" name="Rettangolo con angoli arrotondati 76">
            <a:extLst>
              <a:ext uri="{FF2B5EF4-FFF2-40B4-BE49-F238E27FC236}">
                <a16:creationId xmlns:a16="http://schemas.microsoft.com/office/drawing/2014/main" id="{393F6039-BE15-446B-9CC6-873783FFC222}"/>
              </a:ext>
            </a:extLst>
          </p:cNvPr>
          <p:cNvSpPr/>
          <p:nvPr/>
        </p:nvSpPr>
        <p:spPr>
          <a:xfrm>
            <a:off x="4861592" y="2108459"/>
            <a:ext cx="684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Incidenti</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5" name="Rettangolo con angoli arrotondati 76">
            <a:extLst>
              <a:ext uri="{FF2B5EF4-FFF2-40B4-BE49-F238E27FC236}">
                <a16:creationId xmlns:a16="http://schemas.microsoft.com/office/drawing/2014/main" id="{D0083DFD-36EA-4D00-B81A-70EFA680B0FC}"/>
              </a:ext>
            </a:extLst>
          </p:cNvPr>
          <p:cNvSpPr/>
          <p:nvPr/>
        </p:nvSpPr>
        <p:spPr>
          <a:xfrm>
            <a:off x="5577514" y="2108459"/>
            <a:ext cx="1080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Presenza cantiere</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6" name="Rettangolo con angoli arrotondati 76">
            <a:extLst>
              <a:ext uri="{FF2B5EF4-FFF2-40B4-BE49-F238E27FC236}">
                <a16:creationId xmlns:a16="http://schemas.microsoft.com/office/drawing/2014/main" id="{29AB2268-F822-4D24-8DA6-EA9EF5B23CCB}"/>
              </a:ext>
            </a:extLst>
          </p:cNvPr>
          <p:cNvSpPr/>
          <p:nvPr/>
        </p:nvSpPr>
        <p:spPr>
          <a:xfrm>
            <a:off x="5862716" y="1816296"/>
            <a:ext cx="1404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Condizioni metereologiche</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7" name="Rettangolo con angoli arrotondati 76">
            <a:extLst>
              <a:ext uri="{FF2B5EF4-FFF2-40B4-BE49-F238E27FC236}">
                <a16:creationId xmlns:a16="http://schemas.microsoft.com/office/drawing/2014/main" id="{60E8E910-4A8B-408E-9A52-635C6D572C58}"/>
              </a:ext>
            </a:extLst>
          </p:cNvPr>
          <p:cNvSpPr/>
          <p:nvPr/>
        </p:nvSpPr>
        <p:spPr>
          <a:xfrm>
            <a:off x="7291024" y="1816296"/>
            <a:ext cx="1008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Ostacolo su strada</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8" name="Rettangolo con angoli arrotondati 76">
            <a:extLst>
              <a:ext uri="{FF2B5EF4-FFF2-40B4-BE49-F238E27FC236}">
                <a16:creationId xmlns:a16="http://schemas.microsoft.com/office/drawing/2014/main" id="{18B6FAB4-DA64-45DE-A7F1-5287CC39B883}"/>
              </a:ext>
            </a:extLst>
          </p:cNvPr>
          <p:cNvSpPr/>
          <p:nvPr/>
        </p:nvSpPr>
        <p:spPr>
          <a:xfrm>
            <a:off x="9442349" y="1816296"/>
            <a:ext cx="948211"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Pedone su strada</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19" name="Rettangolo con angoli arrotondati 76">
            <a:extLst>
              <a:ext uri="{FF2B5EF4-FFF2-40B4-BE49-F238E27FC236}">
                <a16:creationId xmlns:a16="http://schemas.microsoft.com/office/drawing/2014/main" id="{3831417E-D15F-4DE9-9088-7D6CA5F2E8F3}"/>
              </a:ext>
            </a:extLst>
          </p:cNvPr>
          <p:cNvSpPr/>
          <p:nvPr/>
        </p:nvSpPr>
        <p:spPr>
          <a:xfrm>
            <a:off x="6708110" y="2108459"/>
            <a:ext cx="576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Traffico</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0" name="Rettangolo con angoli arrotondati 76">
            <a:extLst>
              <a:ext uri="{FF2B5EF4-FFF2-40B4-BE49-F238E27FC236}">
                <a16:creationId xmlns:a16="http://schemas.microsoft.com/office/drawing/2014/main" id="{D0551173-B2F3-40C7-96AF-F0AFBC406FB5}"/>
              </a:ext>
            </a:extLst>
          </p:cNvPr>
          <p:cNvSpPr/>
          <p:nvPr/>
        </p:nvSpPr>
        <p:spPr>
          <a:xfrm>
            <a:off x="7338972" y="2108459"/>
            <a:ext cx="1188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Strada/Corsia chiusa</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1" name="Rettangolo con angoli arrotondati 76">
            <a:extLst>
              <a:ext uri="{FF2B5EF4-FFF2-40B4-BE49-F238E27FC236}">
                <a16:creationId xmlns:a16="http://schemas.microsoft.com/office/drawing/2014/main" id="{1F5DD1AD-6DFD-4D18-9D89-39F6B427611F}"/>
              </a:ext>
            </a:extLst>
          </p:cNvPr>
          <p:cNvSpPr/>
          <p:nvPr/>
        </p:nvSpPr>
        <p:spPr>
          <a:xfrm>
            <a:off x="8614430" y="2108459"/>
            <a:ext cx="1188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Limiti di Velocità</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2" name="Rettangolo con angoli arrotondati 76">
            <a:extLst>
              <a:ext uri="{FF2B5EF4-FFF2-40B4-BE49-F238E27FC236}">
                <a16:creationId xmlns:a16="http://schemas.microsoft.com/office/drawing/2014/main" id="{455CDD26-989C-404C-B9E6-85E32C427C18}"/>
              </a:ext>
            </a:extLst>
          </p:cNvPr>
          <p:cNvSpPr/>
          <p:nvPr/>
        </p:nvSpPr>
        <p:spPr>
          <a:xfrm>
            <a:off x="4842884" y="2421282"/>
            <a:ext cx="1188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Segnaletica Stradale</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3" name="Rettangolo con angoli arrotondati 76">
            <a:extLst>
              <a:ext uri="{FF2B5EF4-FFF2-40B4-BE49-F238E27FC236}">
                <a16:creationId xmlns:a16="http://schemas.microsoft.com/office/drawing/2014/main" id="{425DA129-D024-454F-969C-2534B247366A}"/>
              </a:ext>
            </a:extLst>
          </p:cNvPr>
          <p:cNvSpPr/>
          <p:nvPr/>
        </p:nvSpPr>
        <p:spPr>
          <a:xfrm>
            <a:off x="7003318" y="2421282"/>
            <a:ext cx="118800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Pannello a Messaggio Variabile</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4" name="Rettangolo con angoli arrotondati 76">
            <a:extLst>
              <a:ext uri="{FF2B5EF4-FFF2-40B4-BE49-F238E27FC236}">
                <a16:creationId xmlns:a16="http://schemas.microsoft.com/office/drawing/2014/main" id="{369EC1DC-4299-453B-8DF1-948467C88137}"/>
              </a:ext>
            </a:extLst>
          </p:cNvPr>
          <p:cNvSpPr/>
          <p:nvPr/>
        </p:nvSpPr>
        <p:spPr>
          <a:xfrm>
            <a:off x="6099103" y="2421282"/>
            <a:ext cx="79374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Veicolo Lento</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5" name="Rettangolo con angoli arrotondati 76">
            <a:extLst>
              <a:ext uri="{FF2B5EF4-FFF2-40B4-BE49-F238E27FC236}">
                <a16:creationId xmlns:a16="http://schemas.microsoft.com/office/drawing/2014/main" id="{CCF9DA23-B3B6-4E38-9C43-93E47CA6C768}"/>
              </a:ext>
            </a:extLst>
          </p:cNvPr>
          <p:cNvSpPr/>
          <p:nvPr/>
        </p:nvSpPr>
        <p:spPr>
          <a:xfrm>
            <a:off x="8266454" y="2421282"/>
            <a:ext cx="790206"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Frenata di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Emergenza</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6" name="Rettangolo con angoli arrotondati 76">
            <a:extLst>
              <a:ext uri="{FF2B5EF4-FFF2-40B4-BE49-F238E27FC236}">
                <a16:creationId xmlns:a16="http://schemas.microsoft.com/office/drawing/2014/main" id="{64307D4B-5BAB-48A3-9BFF-39F524240183}"/>
              </a:ext>
            </a:extLst>
          </p:cNvPr>
          <p:cNvSpPr/>
          <p:nvPr/>
        </p:nvSpPr>
        <p:spPr>
          <a:xfrm>
            <a:off x="9133398" y="2421282"/>
            <a:ext cx="648837"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Pericolo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Generico</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7" name="Rettangolo con angoli arrotondati 76">
            <a:extLst>
              <a:ext uri="{FF2B5EF4-FFF2-40B4-BE49-F238E27FC236}">
                <a16:creationId xmlns:a16="http://schemas.microsoft.com/office/drawing/2014/main" id="{672E198A-386C-4B3C-A525-5BF5700BFE4F}"/>
              </a:ext>
            </a:extLst>
          </p:cNvPr>
          <p:cNvSpPr/>
          <p:nvPr/>
        </p:nvSpPr>
        <p:spPr>
          <a:xfrm>
            <a:off x="9860255" y="2421282"/>
            <a:ext cx="793740"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Animale sulla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strada</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8" name="Rettangolo con angoli arrotondati 76">
            <a:extLst>
              <a:ext uri="{FF2B5EF4-FFF2-40B4-BE49-F238E27FC236}">
                <a16:creationId xmlns:a16="http://schemas.microsoft.com/office/drawing/2014/main" id="{55369B9E-3197-45FD-B42C-448A7C58597B}"/>
              </a:ext>
            </a:extLst>
          </p:cNvPr>
          <p:cNvSpPr/>
          <p:nvPr/>
        </p:nvSpPr>
        <p:spPr>
          <a:xfrm>
            <a:off x="9863849" y="2108459"/>
            <a:ext cx="742852" cy="23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Immissione</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29" name="Rettangolo con angoli arrotondati 67">
            <a:extLst>
              <a:ext uri="{FF2B5EF4-FFF2-40B4-BE49-F238E27FC236}">
                <a16:creationId xmlns:a16="http://schemas.microsoft.com/office/drawing/2014/main" id="{69AE7814-2DED-4EA5-B97B-5A269FE2B0C7}"/>
              </a:ext>
            </a:extLst>
          </p:cNvPr>
          <p:cNvSpPr/>
          <p:nvPr/>
        </p:nvSpPr>
        <p:spPr>
          <a:xfrm>
            <a:off x="9315338" y="2873772"/>
            <a:ext cx="1329721" cy="555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Segnalazione Eventi da parte dell’utente/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operatore SOC</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30" name="Rettangolo con angoli arrotondati 74">
            <a:extLst>
              <a:ext uri="{FF2B5EF4-FFF2-40B4-BE49-F238E27FC236}">
                <a16:creationId xmlns:a16="http://schemas.microsoft.com/office/drawing/2014/main" id="{307796FC-4817-447D-948D-8222E09CF208}"/>
              </a:ext>
            </a:extLst>
          </p:cNvPr>
          <p:cNvSpPr/>
          <p:nvPr/>
        </p:nvSpPr>
        <p:spPr>
          <a:xfrm>
            <a:off x="6362861" y="2855825"/>
            <a:ext cx="1336793"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Promemoria Bimbo a Bordo</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31" name="Rettangolo con angoli arrotondati 75">
            <a:extLst>
              <a:ext uri="{FF2B5EF4-FFF2-40B4-BE49-F238E27FC236}">
                <a16:creationId xmlns:a16="http://schemas.microsoft.com/office/drawing/2014/main" id="{58E086F5-72D7-4868-A4F7-CEB243026CC4}"/>
              </a:ext>
            </a:extLst>
          </p:cNvPr>
          <p:cNvSpPr/>
          <p:nvPr/>
        </p:nvSpPr>
        <p:spPr>
          <a:xfrm>
            <a:off x="7892273" y="2855825"/>
            <a:ext cx="1336793"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8E5E"/>
                </a:solidFill>
                <a:effectLst/>
                <a:uLnTx/>
                <a:uFillTx/>
                <a:latin typeface="Calibri"/>
                <a:ea typeface="+mn-ea"/>
                <a:cs typeface="+mn-cs"/>
              </a:rPr>
              <a:t>Promemoria Accensione Fari</a:t>
            </a:r>
            <a:endParaRPr kumimoji="0" lang="it-IT" sz="900" b="0" i="0" u="none" strike="noStrike" kern="1200" cap="none" spc="0" normalizeH="0" baseline="0" noProof="0">
              <a:ln>
                <a:noFill/>
              </a:ln>
              <a:solidFill>
                <a:srgbClr val="008E5E"/>
              </a:solidFill>
              <a:effectLst/>
              <a:uLnTx/>
              <a:uFillTx/>
              <a:latin typeface="Calibri"/>
              <a:ea typeface="+mn-ea"/>
              <a:cs typeface="+mn-cs"/>
            </a:endParaRPr>
          </a:p>
        </p:txBody>
      </p:sp>
      <p:sp>
        <p:nvSpPr>
          <p:cNvPr id="132" name="Rettangolo con angoli arrotondati 76">
            <a:extLst>
              <a:ext uri="{FF2B5EF4-FFF2-40B4-BE49-F238E27FC236}">
                <a16:creationId xmlns:a16="http://schemas.microsoft.com/office/drawing/2014/main" id="{9C5855DB-9574-4963-8F9A-C1B6D88D1744}"/>
              </a:ext>
            </a:extLst>
          </p:cNvPr>
          <p:cNvSpPr/>
          <p:nvPr/>
        </p:nvSpPr>
        <p:spPr>
          <a:xfrm>
            <a:off x="7889962" y="3191748"/>
            <a:ext cx="1336793"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Blocco notifiche durante la navigazione</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33" name="Rettangolo con angoli arrotondati 74">
            <a:extLst>
              <a:ext uri="{FF2B5EF4-FFF2-40B4-BE49-F238E27FC236}">
                <a16:creationId xmlns:a16="http://schemas.microsoft.com/office/drawing/2014/main" id="{D1F8AB97-B165-46D6-89F4-34EBCA59403E}"/>
              </a:ext>
            </a:extLst>
          </p:cNvPr>
          <p:cNvSpPr/>
          <p:nvPr/>
        </p:nvSpPr>
        <p:spPr>
          <a:xfrm>
            <a:off x="4879601" y="3191748"/>
            <a:ext cx="1336793"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Routing veicoli elettrici</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34" name="Rettangolo con angoli arrotondati 74">
            <a:extLst>
              <a:ext uri="{FF2B5EF4-FFF2-40B4-BE49-F238E27FC236}">
                <a16:creationId xmlns:a16="http://schemas.microsoft.com/office/drawing/2014/main" id="{D25EEC38-8FED-496C-B4D4-10F6BC251648}"/>
              </a:ext>
            </a:extLst>
          </p:cNvPr>
          <p:cNvSpPr/>
          <p:nvPr/>
        </p:nvSpPr>
        <p:spPr>
          <a:xfrm>
            <a:off x="6358111" y="3191748"/>
            <a:ext cx="1336793"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Routing intermodale </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35" name="Rettangolo con angoli arrotondati 74">
            <a:extLst>
              <a:ext uri="{FF2B5EF4-FFF2-40B4-BE49-F238E27FC236}">
                <a16:creationId xmlns:a16="http://schemas.microsoft.com/office/drawing/2014/main" id="{6D2B5096-637A-40F0-BD57-F0CCB8A77DDE}"/>
              </a:ext>
            </a:extLst>
          </p:cNvPr>
          <p:cNvSpPr/>
          <p:nvPr/>
        </p:nvSpPr>
        <p:spPr>
          <a:xfrm>
            <a:off x="4886788" y="2864281"/>
            <a:ext cx="1336793"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Stazioni Ferroviarie </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36" name="Rettangolo con angoli arrotondati 71">
            <a:extLst>
              <a:ext uri="{FF2B5EF4-FFF2-40B4-BE49-F238E27FC236}">
                <a16:creationId xmlns:a16="http://schemas.microsoft.com/office/drawing/2014/main" id="{78C592FF-3422-4770-AA16-72C3C9496600}"/>
              </a:ext>
            </a:extLst>
          </p:cNvPr>
          <p:cNvSpPr/>
          <p:nvPr/>
        </p:nvSpPr>
        <p:spPr>
          <a:xfrm>
            <a:off x="6197228" y="3730577"/>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Streaming Telecamere</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37" name="Rettangolo con angoli arrotondati 72">
            <a:extLst>
              <a:ext uri="{FF2B5EF4-FFF2-40B4-BE49-F238E27FC236}">
                <a16:creationId xmlns:a16="http://schemas.microsoft.com/office/drawing/2014/main" id="{087E396E-59B2-4439-AC18-49BDD5EAB525}"/>
              </a:ext>
            </a:extLst>
          </p:cNvPr>
          <p:cNvSpPr/>
          <p:nvPr/>
        </p:nvSpPr>
        <p:spPr>
          <a:xfrm>
            <a:off x="8202389" y="3728361"/>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Segnalazione Autovelox fissi</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38" name="Rettangolo con angoli arrotondati 73">
            <a:extLst>
              <a:ext uri="{FF2B5EF4-FFF2-40B4-BE49-F238E27FC236}">
                <a16:creationId xmlns:a16="http://schemas.microsoft.com/office/drawing/2014/main" id="{A6BD8080-EE8E-452B-BC49-7BE8D2D86B30}"/>
              </a:ext>
            </a:extLst>
          </p:cNvPr>
          <p:cNvSpPr/>
          <p:nvPr/>
        </p:nvSpPr>
        <p:spPr>
          <a:xfrm>
            <a:off x="7146605" y="4037309"/>
            <a:ext cx="1512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2060"/>
                </a:solidFill>
                <a:effectLst/>
                <a:uLnTx/>
                <a:uFillTx/>
                <a:latin typeface="Calibri"/>
                <a:ea typeface="+mn-ea"/>
                <a:cs typeface="+mn-cs"/>
              </a:rPr>
              <a:t>Personalizzazione Informazioni</a:t>
            </a:r>
            <a:endParaRPr kumimoji="0" lang="it-IT" sz="900" b="0" i="0" u="none" strike="noStrike" kern="1200" cap="none" spc="0" normalizeH="0" baseline="0" noProof="0">
              <a:ln>
                <a:noFill/>
              </a:ln>
              <a:solidFill>
                <a:srgbClr val="002060"/>
              </a:solidFill>
              <a:effectLst/>
              <a:uLnTx/>
              <a:uFillTx/>
              <a:latin typeface="Calibri"/>
              <a:ea typeface="+mn-ea"/>
              <a:cs typeface="+mn-cs"/>
            </a:endParaRPr>
          </a:p>
        </p:txBody>
      </p:sp>
      <p:sp>
        <p:nvSpPr>
          <p:cNvPr id="139" name="Rettangolo con angoli arrotondati 82">
            <a:extLst>
              <a:ext uri="{FF2B5EF4-FFF2-40B4-BE49-F238E27FC236}">
                <a16:creationId xmlns:a16="http://schemas.microsoft.com/office/drawing/2014/main" id="{0B6590F4-F938-4693-BE6F-484B2951E9C9}"/>
              </a:ext>
            </a:extLst>
          </p:cNvPr>
          <p:cNvSpPr/>
          <p:nvPr/>
        </p:nvSpPr>
        <p:spPr>
          <a:xfrm>
            <a:off x="8889108" y="4073282"/>
            <a:ext cx="1512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2060"/>
                </a:solidFill>
                <a:effectLst/>
                <a:uLnTx/>
                <a:uFillTx/>
                <a:latin typeface="Calibri"/>
                <a:ea typeface="+mn-ea"/>
                <a:cs typeface="+mn-cs"/>
              </a:rPr>
              <a:t>Tempi di attesa agli imbarchi/caselli</a:t>
            </a:r>
            <a:endParaRPr kumimoji="0" lang="it-IT" sz="900" b="0" i="0" u="none" strike="noStrike" kern="1200" cap="none" spc="0" normalizeH="0" baseline="0" noProof="0">
              <a:ln>
                <a:noFill/>
              </a:ln>
              <a:solidFill>
                <a:srgbClr val="002060"/>
              </a:solidFill>
              <a:effectLst/>
              <a:uLnTx/>
              <a:uFillTx/>
              <a:latin typeface="Calibri"/>
              <a:ea typeface="+mn-ea"/>
              <a:cs typeface="+mn-cs"/>
            </a:endParaRPr>
          </a:p>
        </p:txBody>
      </p:sp>
      <p:sp>
        <p:nvSpPr>
          <p:cNvPr id="140" name="Rettangolo con angoli arrotondati 73">
            <a:extLst>
              <a:ext uri="{FF2B5EF4-FFF2-40B4-BE49-F238E27FC236}">
                <a16:creationId xmlns:a16="http://schemas.microsoft.com/office/drawing/2014/main" id="{F17991C6-A990-45E1-AF5A-6E8E1E30D253}"/>
              </a:ext>
            </a:extLst>
          </p:cNvPr>
          <p:cNvSpPr/>
          <p:nvPr/>
        </p:nvSpPr>
        <p:spPr>
          <a:xfrm>
            <a:off x="5404102" y="4065884"/>
            <a:ext cx="1512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2060"/>
                </a:solidFill>
                <a:effectLst/>
                <a:uLnTx/>
                <a:uFillTx/>
                <a:latin typeface="Calibri"/>
                <a:ea typeface="+mn-ea"/>
                <a:cs typeface="+mn-cs"/>
              </a:rPr>
              <a:t>Info Treni</a:t>
            </a:r>
            <a:endParaRPr kumimoji="0" lang="it-IT" sz="900" b="0" i="0" u="none" strike="noStrike" kern="1200" cap="none" spc="0" normalizeH="0" baseline="0" noProof="0">
              <a:ln>
                <a:noFill/>
              </a:ln>
              <a:solidFill>
                <a:srgbClr val="002060"/>
              </a:solidFill>
              <a:effectLst/>
              <a:uLnTx/>
              <a:uFillTx/>
              <a:latin typeface="Calibri"/>
              <a:ea typeface="+mn-ea"/>
              <a:cs typeface="+mn-cs"/>
            </a:endParaRPr>
          </a:p>
        </p:txBody>
      </p:sp>
      <p:sp>
        <p:nvSpPr>
          <p:cNvPr id="141" name="Rettangolo con angoli arrotondati 69">
            <a:extLst>
              <a:ext uri="{FF2B5EF4-FFF2-40B4-BE49-F238E27FC236}">
                <a16:creationId xmlns:a16="http://schemas.microsoft.com/office/drawing/2014/main" id="{2A858339-EEA1-4D15-B53D-AF3D175215E9}"/>
              </a:ext>
            </a:extLst>
          </p:cNvPr>
          <p:cNvSpPr/>
          <p:nvPr/>
        </p:nvSpPr>
        <p:spPr>
          <a:xfrm>
            <a:off x="6167165" y="4513043"/>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2060"/>
                </a:solidFill>
                <a:effectLst/>
                <a:uLnTx/>
                <a:uFillTx/>
                <a:latin typeface="Calibri"/>
                <a:ea typeface="+mn-ea"/>
                <a:cs typeface="+mn-cs"/>
              </a:rPr>
              <a:t>Segnalazione manifestazioni</a:t>
            </a:r>
            <a:endParaRPr kumimoji="0" lang="it-IT" sz="900" b="0" i="0" u="none" strike="noStrike" kern="1200" cap="none" spc="0" normalizeH="0" baseline="0" noProof="0">
              <a:ln>
                <a:noFill/>
              </a:ln>
              <a:solidFill>
                <a:srgbClr val="002060"/>
              </a:solidFill>
              <a:effectLst/>
              <a:uLnTx/>
              <a:uFillTx/>
              <a:latin typeface="Calibri"/>
              <a:ea typeface="+mn-ea"/>
              <a:cs typeface="+mn-cs"/>
            </a:endParaRPr>
          </a:p>
        </p:txBody>
      </p:sp>
      <p:sp>
        <p:nvSpPr>
          <p:cNvPr id="142" name="Rettangolo con angoli arrotondati 70">
            <a:extLst>
              <a:ext uri="{FF2B5EF4-FFF2-40B4-BE49-F238E27FC236}">
                <a16:creationId xmlns:a16="http://schemas.microsoft.com/office/drawing/2014/main" id="{B2C6758E-B47C-46DC-ABFC-B7C72D302330}"/>
              </a:ext>
            </a:extLst>
          </p:cNvPr>
          <p:cNvSpPr/>
          <p:nvPr/>
        </p:nvSpPr>
        <p:spPr>
          <a:xfrm>
            <a:off x="5191362" y="4828473"/>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Casi d'uso Urbani</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43" name="Rettangolo con angoli arrotondati 79">
            <a:extLst>
              <a:ext uri="{FF2B5EF4-FFF2-40B4-BE49-F238E27FC236}">
                <a16:creationId xmlns:a16="http://schemas.microsoft.com/office/drawing/2014/main" id="{D07855F3-43DE-4A80-A091-7CE7AD596847}"/>
              </a:ext>
            </a:extLst>
          </p:cNvPr>
          <p:cNvSpPr/>
          <p:nvPr/>
        </p:nvSpPr>
        <p:spPr>
          <a:xfrm>
            <a:off x="8882512" y="4828473"/>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Smart Parking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(on street parking)</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44" name="Rettangolo con angoli arrotondati 83">
            <a:extLst>
              <a:ext uri="{FF2B5EF4-FFF2-40B4-BE49-F238E27FC236}">
                <a16:creationId xmlns:a16="http://schemas.microsoft.com/office/drawing/2014/main" id="{A78D5251-9406-4CBE-9DDC-749559B21E37}"/>
              </a:ext>
            </a:extLst>
          </p:cNvPr>
          <p:cNvSpPr/>
          <p:nvPr/>
        </p:nvSpPr>
        <p:spPr>
          <a:xfrm>
            <a:off x="7036937" y="4828473"/>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Casi d’uso toll gate</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45" name="Rettangolo con angoli arrotondati 84">
            <a:extLst>
              <a:ext uri="{FF2B5EF4-FFF2-40B4-BE49-F238E27FC236}">
                <a16:creationId xmlns:a16="http://schemas.microsoft.com/office/drawing/2014/main" id="{7B4566CA-F45E-4C7A-BD76-C880E1CF379D}"/>
              </a:ext>
            </a:extLst>
          </p:cNvPr>
          <p:cNvSpPr/>
          <p:nvPr/>
        </p:nvSpPr>
        <p:spPr>
          <a:xfrm>
            <a:off x="7922729" y="4534403"/>
            <a:ext cx="165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Voli cancellati o in ritardo</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46" name="Rettangolo con angoli arrotondati 77">
            <a:extLst>
              <a:ext uri="{FF2B5EF4-FFF2-40B4-BE49-F238E27FC236}">
                <a16:creationId xmlns:a16="http://schemas.microsoft.com/office/drawing/2014/main" id="{DA96AE31-F074-41C7-BBE4-B75061569B06}"/>
              </a:ext>
            </a:extLst>
          </p:cNvPr>
          <p:cNvSpPr/>
          <p:nvPr/>
        </p:nvSpPr>
        <p:spPr>
          <a:xfrm>
            <a:off x="7201399" y="5317758"/>
            <a:ext cx="147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Stazioni di Servizio e Benzinai</a:t>
            </a:r>
          </a:p>
        </p:txBody>
      </p:sp>
      <p:sp>
        <p:nvSpPr>
          <p:cNvPr id="147" name="Rettangolo con angoli arrotondati 78">
            <a:extLst>
              <a:ext uri="{FF2B5EF4-FFF2-40B4-BE49-F238E27FC236}">
                <a16:creationId xmlns:a16="http://schemas.microsoft.com/office/drawing/2014/main" id="{C84A1223-E504-451F-866D-EF5846425ECD}"/>
              </a:ext>
            </a:extLst>
          </p:cNvPr>
          <p:cNvSpPr/>
          <p:nvPr/>
        </p:nvSpPr>
        <p:spPr>
          <a:xfrm>
            <a:off x="7201399" y="5622617"/>
            <a:ext cx="147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Stazioni di Ricarica Elettrica</a:t>
            </a:r>
            <a:endParaRPr kumimoji="0" lang="it-IT" sz="900" b="0" i="0" u="none" strike="noStrike" kern="1200" cap="none" spc="0" normalizeH="0" baseline="0" noProof="0">
              <a:ln>
                <a:noFill/>
              </a:ln>
              <a:solidFill>
                <a:srgbClr val="FFC000"/>
              </a:solidFill>
              <a:effectLst/>
              <a:uLnTx/>
              <a:uFillTx/>
              <a:latin typeface="Calibri"/>
              <a:ea typeface="+mn-ea"/>
              <a:cs typeface="+mn-cs"/>
            </a:endParaRPr>
          </a:p>
        </p:txBody>
      </p:sp>
      <p:sp>
        <p:nvSpPr>
          <p:cNvPr id="148" name="Rettangolo con angoli arrotondati 80">
            <a:extLst>
              <a:ext uri="{FF2B5EF4-FFF2-40B4-BE49-F238E27FC236}">
                <a16:creationId xmlns:a16="http://schemas.microsoft.com/office/drawing/2014/main" id="{4823FE95-F71D-4BD0-A6FD-A9CC0AA8F312}"/>
              </a:ext>
            </a:extLst>
          </p:cNvPr>
          <p:cNvSpPr/>
          <p:nvPr/>
        </p:nvSpPr>
        <p:spPr>
          <a:xfrm>
            <a:off x="8882142" y="5622617"/>
            <a:ext cx="1512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Fidelity &amp; Gaming</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49" name="Rettangolo con angoli arrotondati 81">
            <a:extLst>
              <a:ext uri="{FF2B5EF4-FFF2-40B4-BE49-F238E27FC236}">
                <a16:creationId xmlns:a16="http://schemas.microsoft.com/office/drawing/2014/main" id="{EB8C99B8-7C91-45A3-B905-155DEA3E3F04}"/>
              </a:ext>
            </a:extLst>
          </p:cNvPr>
          <p:cNvSpPr/>
          <p:nvPr/>
        </p:nvSpPr>
        <p:spPr>
          <a:xfrm>
            <a:off x="8882142" y="5317758"/>
            <a:ext cx="1512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Prenotazione e pagamento</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parcheggi</a:t>
            </a:r>
            <a:endParaRPr kumimoji="0" lang="it-IT" sz="900" b="0" i="0" u="none" strike="noStrike" kern="1200" cap="none" spc="0" normalizeH="0" baseline="0" noProof="0">
              <a:ln>
                <a:noFill/>
              </a:ln>
              <a:solidFill>
                <a:srgbClr val="004687"/>
              </a:solidFill>
              <a:effectLst/>
              <a:uLnTx/>
              <a:uFillTx/>
              <a:latin typeface="Calibri"/>
              <a:ea typeface="+mn-ea"/>
              <a:cs typeface="+mn-cs"/>
            </a:endParaRPr>
          </a:p>
        </p:txBody>
      </p:sp>
      <p:sp>
        <p:nvSpPr>
          <p:cNvPr id="150" name="Rettangolo con angoli arrotondati 77">
            <a:extLst>
              <a:ext uri="{FF2B5EF4-FFF2-40B4-BE49-F238E27FC236}">
                <a16:creationId xmlns:a16="http://schemas.microsoft.com/office/drawing/2014/main" id="{DE337F20-2349-46B3-8FDD-C18231D01C57}"/>
              </a:ext>
            </a:extLst>
          </p:cNvPr>
          <p:cNvSpPr/>
          <p:nvPr/>
        </p:nvSpPr>
        <p:spPr>
          <a:xfrm>
            <a:off x="5520656" y="5317758"/>
            <a:ext cx="147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4687"/>
                </a:solidFill>
                <a:effectLst/>
                <a:uLnTx/>
                <a:uFillTx/>
                <a:latin typeface="Calibri"/>
                <a:ea typeface="+mn-ea"/>
                <a:cs typeface="+mn-cs"/>
              </a:rPr>
              <a:t>Servizi per disabili </a:t>
            </a:r>
          </a:p>
        </p:txBody>
      </p:sp>
      <p:sp>
        <p:nvSpPr>
          <p:cNvPr id="151" name="Rettangolo con angoli arrotondati 77">
            <a:extLst>
              <a:ext uri="{FF2B5EF4-FFF2-40B4-BE49-F238E27FC236}">
                <a16:creationId xmlns:a16="http://schemas.microsoft.com/office/drawing/2014/main" id="{B4F648AE-81DA-4D0B-8E93-AA6E591254B6}"/>
              </a:ext>
            </a:extLst>
          </p:cNvPr>
          <p:cNvSpPr/>
          <p:nvPr/>
        </p:nvSpPr>
        <p:spPr>
          <a:xfrm>
            <a:off x="5520656" y="5622617"/>
            <a:ext cx="1476000" cy="239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FFC000"/>
                </a:solidFill>
                <a:effectLst/>
                <a:uLnTx/>
                <a:uFillTx/>
                <a:latin typeface="Calibri"/>
                <a:ea typeface="+mn-ea"/>
                <a:cs typeface="+mn-cs"/>
              </a:rPr>
              <a:t>Info Prezzi carburante </a:t>
            </a:r>
          </a:p>
        </p:txBody>
      </p:sp>
    </p:spTree>
    <p:extLst>
      <p:ext uri="{BB962C8B-B14F-4D97-AF65-F5344CB8AC3E}">
        <p14:creationId xmlns:p14="http://schemas.microsoft.com/office/powerpoint/2010/main" val="199781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83974" y="76692"/>
            <a:ext cx="8246853" cy="1679994"/>
          </a:xfrm>
        </p:spPr>
        <p:txBody>
          <a:bodyPr/>
          <a:lstStyle/>
          <a:p>
            <a:pPr algn="l"/>
            <a:r>
              <a:rPr lang="it-IT" dirty="0"/>
              <a:t>Struttura Territoriale Sicilia</a:t>
            </a:r>
            <a:br>
              <a:rPr lang="it-IT" dirty="0"/>
            </a:br>
            <a:r>
              <a:rPr kumimoji="0" lang="it-IT" sz="3600" b="1" i="0" u="none" strike="noStrike" kern="1200" cap="none" spc="0" normalizeH="0" baseline="0" noProof="0" dirty="0">
                <a:ln>
                  <a:noFill/>
                </a:ln>
                <a:solidFill>
                  <a:schemeClr val="tx1"/>
                </a:solidFill>
                <a:effectLst/>
                <a:uLnTx/>
                <a:uFillTx/>
                <a:latin typeface="Calibri"/>
                <a:ea typeface="+mj-ea"/>
                <a:cs typeface="+mj-cs"/>
              </a:rPr>
              <a:t>Investimenti Manutenzione Programmata e Nuove Opere</a:t>
            </a:r>
            <a:endParaRPr lang="it-IT" sz="3600" dirty="0">
              <a:solidFill>
                <a:schemeClr val="tx1"/>
              </a:solidFill>
            </a:endParaRPr>
          </a:p>
        </p:txBody>
      </p:sp>
      <p:grpSp>
        <p:nvGrpSpPr>
          <p:cNvPr id="13" name="Gruppo 12">
            <a:extLst>
              <a:ext uri="{FF2B5EF4-FFF2-40B4-BE49-F238E27FC236}">
                <a16:creationId xmlns:a16="http://schemas.microsoft.com/office/drawing/2014/main" id="{AF35120D-3467-440E-864B-0A54A97EB59E}"/>
              </a:ext>
            </a:extLst>
          </p:cNvPr>
          <p:cNvGrpSpPr/>
          <p:nvPr/>
        </p:nvGrpSpPr>
        <p:grpSpPr>
          <a:xfrm>
            <a:off x="459192" y="2803327"/>
            <a:ext cx="1888719" cy="2121764"/>
            <a:chOff x="11705263" y="164773"/>
            <a:chExt cx="1958822" cy="2373174"/>
          </a:xfrm>
        </p:grpSpPr>
        <p:sp>
          <p:nvSpPr>
            <p:cNvPr id="14" name="Rettangolo arrotondato 8">
              <a:extLst>
                <a:ext uri="{FF2B5EF4-FFF2-40B4-BE49-F238E27FC236}">
                  <a16:creationId xmlns:a16="http://schemas.microsoft.com/office/drawing/2014/main" id="{2766913A-90F2-487D-9A0D-A4F1B020B61C}"/>
                </a:ext>
              </a:extLst>
            </p:cNvPr>
            <p:cNvSpPr/>
            <p:nvPr/>
          </p:nvSpPr>
          <p:spPr>
            <a:xfrm>
              <a:off x="11705263" y="1590372"/>
              <a:ext cx="1958822" cy="947575"/>
            </a:xfrm>
            <a:prstGeom prst="roundRect">
              <a:avLst>
                <a:gd name="adj" fmla="val 11014"/>
              </a:avLst>
            </a:prstGeom>
            <a:solidFill>
              <a:srgbClr val="006666"/>
            </a:solidFill>
            <a:ln w="12700">
              <a:miter lim="400000"/>
            </a:ln>
          </p:spPr>
          <p:txBody>
            <a:bodyPr lIns="0" tIns="0" rIns="0" bIns="3600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ts val="225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TOTALE</a:t>
              </a:r>
            </a:p>
            <a:p>
              <a:pPr marL="0" marR="0" lvl="0" indent="0" algn="ctr" defTabSz="914400" eaLnBrk="1" fontAlgn="auto" latinLnBrk="0" hangingPunct="1">
                <a:lnSpc>
                  <a:spcPts val="225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MP  - NO</a:t>
              </a:r>
              <a:endParaRPr kumimoji="0" lang="it-IT" sz="1800" b="0" i="0" u="none" strike="noStrike" kern="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endParaRPr>
            </a:p>
          </p:txBody>
        </p:sp>
        <p:sp>
          <p:nvSpPr>
            <p:cNvPr id="15" name="Shape 455">
              <a:extLst>
                <a:ext uri="{FF2B5EF4-FFF2-40B4-BE49-F238E27FC236}">
                  <a16:creationId xmlns:a16="http://schemas.microsoft.com/office/drawing/2014/main" id="{9291ABAD-D429-49F4-910F-F48DA66541E7}"/>
                </a:ext>
              </a:extLst>
            </p:cNvPr>
            <p:cNvSpPr/>
            <p:nvPr/>
          </p:nvSpPr>
          <p:spPr>
            <a:xfrm>
              <a:off x="11927823" y="164773"/>
              <a:ext cx="1491155" cy="1491095"/>
            </a:xfrm>
            <a:prstGeom prst="ellipse">
              <a:avLst/>
            </a:prstGeom>
            <a:solidFill>
              <a:srgbClr val="DC002E"/>
            </a:solidFill>
            <a:ln w="76200" cap="flat">
              <a:solidFill>
                <a:srgbClr val="FFFFFF"/>
              </a:solidFill>
              <a:prstDash val="solid"/>
              <a:miter lim="400000"/>
            </a:ln>
            <a:effectLst>
              <a:outerShdw blurRad="50800" dist="38100" dir="2700000" algn="tl" rotWithShape="0">
                <a:prstClr val="black">
                  <a:alpha val="40000"/>
                </a:prstClr>
              </a:outerShdw>
            </a:effectLst>
          </p:spPr>
          <p:txBody>
            <a:bodyPr wrap="none" lIns="0" tIns="162000" rIns="0" bIns="0" numCol="1"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ts val="2600"/>
                </a:lnSpc>
                <a:spcBef>
                  <a:spcPts val="0"/>
                </a:spcBef>
                <a:spcAft>
                  <a:spcPts val="0"/>
                </a:spcAft>
                <a:buClrTx/>
                <a:buSzTx/>
                <a:buFontTx/>
                <a:buNone/>
                <a:tabLst/>
                <a:defRPr sz="3000" b="1">
                  <a:solidFill>
                    <a:srgbClr val="1C4598"/>
                  </a:solidFill>
                  <a:latin typeface="Arial"/>
                  <a:ea typeface="Arial"/>
                  <a:cs typeface="Arial"/>
                  <a:sym typeface="Arial"/>
                </a:defRPr>
              </a:pPr>
              <a:r>
                <a:rPr kumimoji="0" lang="it-IT" sz="2400" b="1" i="0" u="none" strike="noStrike" kern="0" cap="none" spc="0" normalizeH="0" baseline="0" noProof="0" dirty="0">
                  <a:ln>
                    <a:noFill/>
                  </a:ln>
                  <a:solidFill>
                    <a:srgbClr val="FFFFFF"/>
                  </a:solidFill>
                  <a:effectLst/>
                  <a:uLnTx/>
                  <a:uFillTx/>
                  <a:latin typeface="Arial"/>
                  <a:ea typeface="Arial"/>
                  <a:cs typeface="Arial"/>
                  <a:sym typeface="Arial"/>
                </a:rPr>
                <a:t>17,50</a:t>
              </a:r>
            </a:p>
            <a:p>
              <a:pPr marL="0" marR="0" lvl="0" indent="0" algn="ctr" defTabSz="914400" eaLnBrk="1" fontAlgn="auto" latinLnBrk="0" hangingPunct="1">
                <a:lnSpc>
                  <a:spcPts val="2600"/>
                </a:lnSpc>
                <a:spcBef>
                  <a:spcPts val="0"/>
                </a:spcBef>
                <a:spcAft>
                  <a:spcPts val="0"/>
                </a:spcAft>
                <a:buClrTx/>
                <a:buSzTx/>
                <a:buFontTx/>
                <a:buNone/>
                <a:tabLst/>
                <a:defRPr sz="3000" b="1">
                  <a:solidFill>
                    <a:srgbClr val="1C4598"/>
                  </a:solidFill>
                  <a:latin typeface="Arial"/>
                  <a:ea typeface="Arial"/>
                  <a:cs typeface="Arial"/>
                  <a:sym typeface="Arial"/>
                </a:defRPr>
              </a:pPr>
              <a:r>
                <a:rPr kumimoji="0" lang="it-IT" sz="1800" b="1" i="0" u="none" strike="noStrike" kern="0" cap="none" spc="180" normalizeH="0" baseline="0" noProof="0" dirty="0">
                  <a:ln>
                    <a:noFill/>
                  </a:ln>
                  <a:solidFill>
                    <a:srgbClr val="FFFFFF"/>
                  </a:solidFill>
                  <a:effectLst/>
                  <a:uLnTx/>
                  <a:uFillTx/>
                  <a:latin typeface="Arial"/>
                  <a:ea typeface="Arial"/>
                  <a:cs typeface="Arial"/>
                  <a:sym typeface="Arial"/>
                </a:rPr>
                <a:t>MLD€</a:t>
              </a:r>
              <a:endParaRPr kumimoji="0" sz="1800" b="1" i="0" u="none" strike="noStrike" kern="0" cap="none" spc="180" normalizeH="0" baseline="0" noProof="0" dirty="0">
                <a:ln>
                  <a:noFill/>
                </a:ln>
                <a:solidFill>
                  <a:srgbClr val="FFFFFF"/>
                </a:solidFill>
                <a:effectLst/>
                <a:uLnTx/>
                <a:uFillTx/>
                <a:latin typeface="Arial"/>
                <a:ea typeface="Arial"/>
                <a:cs typeface="Arial"/>
                <a:sym typeface="Arial"/>
              </a:endParaRPr>
            </a:p>
          </p:txBody>
        </p:sp>
      </p:grpSp>
      <p:sp>
        <p:nvSpPr>
          <p:cNvPr id="17" name="CasellaDiTesto 6">
            <a:extLst>
              <a:ext uri="{FF2B5EF4-FFF2-40B4-BE49-F238E27FC236}">
                <a16:creationId xmlns:a16="http://schemas.microsoft.com/office/drawing/2014/main" id="{28ADC9B1-ED40-4A61-9A2C-7ADB8752A2FA}"/>
              </a:ext>
            </a:extLst>
          </p:cNvPr>
          <p:cNvSpPr txBox="1"/>
          <p:nvPr/>
        </p:nvSpPr>
        <p:spPr>
          <a:xfrm>
            <a:off x="10584712" y="1818464"/>
            <a:ext cx="768694" cy="23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i="1" dirty="0">
                <a:solidFill>
                  <a:srgbClr val="000000"/>
                </a:solidFill>
              </a:rPr>
              <a:t>€/Milioni</a:t>
            </a:r>
          </a:p>
        </p:txBody>
      </p:sp>
      <p:grpSp>
        <p:nvGrpSpPr>
          <p:cNvPr id="19" name="Gruppo 18">
            <a:extLst>
              <a:ext uri="{FF2B5EF4-FFF2-40B4-BE49-F238E27FC236}">
                <a16:creationId xmlns:a16="http://schemas.microsoft.com/office/drawing/2014/main" id="{3958DB69-3C9F-4A55-A21B-98423A89D881}"/>
              </a:ext>
            </a:extLst>
          </p:cNvPr>
          <p:cNvGrpSpPr/>
          <p:nvPr/>
        </p:nvGrpSpPr>
        <p:grpSpPr>
          <a:xfrm>
            <a:off x="254401" y="301077"/>
            <a:ext cx="1867567" cy="2225848"/>
            <a:chOff x="1033986" y="3804193"/>
            <a:chExt cx="4274536" cy="4990145"/>
          </a:xfrm>
        </p:grpSpPr>
        <p:sp>
          <p:nvSpPr>
            <p:cNvPr id="20" name="Freeform 64">
              <a:extLst>
                <a:ext uri="{FF2B5EF4-FFF2-40B4-BE49-F238E27FC236}">
                  <a16:creationId xmlns:a16="http://schemas.microsoft.com/office/drawing/2014/main" id="{008A5970-08AF-4539-8DC4-30C952B1D6E0}"/>
                </a:ext>
              </a:extLst>
            </p:cNvPr>
            <p:cNvSpPr>
              <a:spLocks noChangeAspect="1"/>
            </p:cNvSpPr>
            <p:nvPr/>
          </p:nvSpPr>
          <p:spPr bwMode="auto">
            <a:xfrm rot="21333503">
              <a:off x="1033986" y="4086308"/>
              <a:ext cx="876428" cy="1062209"/>
            </a:xfrm>
            <a:custGeom>
              <a:avLst/>
              <a:gdLst>
                <a:gd name="T0" fmla="*/ 2147483647 w 416"/>
                <a:gd name="T1" fmla="*/ 2147483647 h 545"/>
                <a:gd name="T2" fmla="*/ 2147483647 w 416"/>
                <a:gd name="T3" fmla="*/ 2147483647 h 545"/>
                <a:gd name="T4" fmla="*/ 2147483647 w 416"/>
                <a:gd name="T5" fmla="*/ 2147483647 h 545"/>
                <a:gd name="T6" fmla="*/ 2147483647 w 416"/>
                <a:gd name="T7" fmla="*/ 2147483647 h 545"/>
                <a:gd name="T8" fmla="*/ 2147483647 w 416"/>
                <a:gd name="T9" fmla="*/ 0 h 545"/>
                <a:gd name="T10" fmla="*/ 2147483647 w 416"/>
                <a:gd name="T11" fmla="*/ 2147483647 h 545"/>
                <a:gd name="T12" fmla="*/ 2147483647 w 416"/>
                <a:gd name="T13" fmla="*/ 2147483647 h 545"/>
                <a:gd name="T14" fmla="*/ 2147483647 w 416"/>
                <a:gd name="T15" fmla="*/ 2147483647 h 545"/>
                <a:gd name="T16" fmla="*/ 2147483647 w 416"/>
                <a:gd name="T17" fmla="*/ 2147483647 h 545"/>
                <a:gd name="T18" fmla="*/ 2147483647 w 416"/>
                <a:gd name="T19" fmla="*/ 2147483647 h 545"/>
                <a:gd name="T20" fmla="*/ 2147483647 w 416"/>
                <a:gd name="T21" fmla="*/ 2147483647 h 545"/>
                <a:gd name="T22" fmla="*/ 2147483647 w 416"/>
                <a:gd name="T23" fmla="*/ 2147483647 h 545"/>
                <a:gd name="T24" fmla="*/ 2147483647 w 416"/>
                <a:gd name="T25" fmla="*/ 2147483647 h 545"/>
                <a:gd name="T26" fmla="*/ 2147483647 w 416"/>
                <a:gd name="T27" fmla="*/ 2147483647 h 545"/>
                <a:gd name="T28" fmla="*/ 2147483647 w 416"/>
                <a:gd name="T29" fmla="*/ 2147483647 h 545"/>
                <a:gd name="T30" fmla="*/ 2147483647 w 416"/>
                <a:gd name="T31" fmla="*/ 2147483647 h 545"/>
                <a:gd name="T32" fmla="*/ 2147483647 w 416"/>
                <a:gd name="T33" fmla="*/ 2147483647 h 545"/>
                <a:gd name="T34" fmla="*/ 2147483647 w 416"/>
                <a:gd name="T35" fmla="*/ 2147483647 h 545"/>
                <a:gd name="T36" fmla="*/ 2147483647 w 416"/>
                <a:gd name="T37" fmla="*/ 2147483647 h 545"/>
                <a:gd name="T38" fmla="*/ 2147483647 w 416"/>
                <a:gd name="T39" fmla="*/ 2147483647 h 545"/>
                <a:gd name="T40" fmla="*/ 2147483647 w 416"/>
                <a:gd name="T41" fmla="*/ 2147483647 h 545"/>
                <a:gd name="T42" fmla="*/ 2147483647 w 416"/>
                <a:gd name="T43" fmla="*/ 2147483647 h 545"/>
                <a:gd name="T44" fmla="*/ 2147483647 w 416"/>
                <a:gd name="T45" fmla="*/ 2147483647 h 545"/>
                <a:gd name="T46" fmla="*/ 2147483647 w 416"/>
                <a:gd name="T47" fmla="*/ 2147483647 h 545"/>
                <a:gd name="T48" fmla="*/ 2147483647 w 416"/>
                <a:gd name="T49" fmla="*/ 2147483647 h 545"/>
                <a:gd name="T50" fmla="*/ 2147483647 w 416"/>
                <a:gd name="T51" fmla="*/ 2147483647 h 545"/>
                <a:gd name="T52" fmla="*/ 2147483647 w 416"/>
                <a:gd name="T53" fmla="*/ 2147483647 h 545"/>
                <a:gd name="T54" fmla="*/ 2147483647 w 416"/>
                <a:gd name="T55" fmla="*/ 2147483647 h 545"/>
                <a:gd name="T56" fmla="*/ 2147483647 w 416"/>
                <a:gd name="T57" fmla="*/ 2147483647 h 545"/>
                <a:gd name="T58" fmla="*/ 2147483647 w 416"/>
                <a:gd name="T59" fmla="*/ 2147483647 h 545"/>
                <a:gd name="T60" fmla="*/ 2147483647 w 416"/>
                <a:gd name="T61" fmla="*/ 2147483647 h 545"/>
                <a:gd name="T62" fmla="*/ 2147483647 w 416"/>
                <a:gd name="T63" fmla="*/ 2147483647 h 545"/>
                <a:gd name="T64" fmla="*/ 2147483647 w 416"/>
                <a:gd name="T65" fmla="*/ 2147483647 h 545"/>
                <a:gd name="T66" fmla="*/ 2147483647 w 416"/>
                <a:gd name="T67" fmla="*/ 2147483647 h 545"/>
                <a:gd name="T68" fmla="*/ 2147483647 w 416"/>
                <a:gd name="T69" fmla="*/ 2147483647 h 545"/>
                <a:gd name="T70" fmla="*/ 2147483647 w 416"/>
                <a:gd name="T71" fmla="*/ 2147483647 h 545"/>
                <a:gd name="T72" fmla="*/ 2147483647 w 416"/>
                <a:gd name="T73" fmla="*/ 2147483647 h 545"/>
                <a:gd name="T74" fmla="*/ 2147483647 w 416"/>
                <a:gd name="T75" fmla="*/ 2147483647 h 545"/>
                <a:gd name="T76" fmla="*/ 2147483647 w 416"/>
                <a:gd name="T77" fmla="*/ 2147483647 h 545"/>
                <a:gd name="T78" fmla="*/ 2147483647 w 416"/>
                <a:gd name="T79" fmla="*/ 2147483647 h 545"/>
                <a:gd name="T80" fmla="*/ 2147483647 w 416"/>
                <a:gd name="T81" fmla="*/ 2147483647 h 545"/>
                <a:gd name="T82" fmla="*/ 2147483647 w 416"/>
                <a:gd name="T83" fmla="*/ 2147483647 h 545"/>
                <a:gd name="T84" fmla="*/ 2147483647 w 416"/>
                <a:gd name="T85" fmla="*/ 2147483647 h 545"/>
                <a:gd name="T86" fmla="*/ 2147483647 w 416"/>
                <a:gd name="T87" fmla="*/ 2147483647 h 545"/>
                <a:gd name="T88" fmla="*/ 2147483647 w 416"/>
                <a:gd name="T89" fmla="*/ 2147483647 h 545"/>
                <a:gd name="T90" fmla="*/ 2147483647 w 416"/>
                <a:gd name="T91" fmla="*/ 2147483647 h 545"/>
                <a:gd name="T92" fmla="*/ 2147483647 w 416"/>
                <a:gd name="T93" fmla="*/ 2147483647 h 545"/>
                <a:gd name="T94" fmla="*/ 2147483647 w 416"/>
                <a:gd name="T95" fmla="*/ 2147483647 h 545"/>
                <a:gd name="T96" fmla="*/ 0 w 416"/>
                <a:gd name="T97" fmla="*/ 2147483647 h 545"/>
                <a:gd name="T98" fmla="*/ 2147483647 w 416"/>
                <a:gd name="T99" fmla="*/ 2147483647 h 545"/>
                <a:gd name="T100" fmla="*/ 2147483647 w 416"/>
                <a:gd name="T101" fmla="*/ 2147483647 h 545"/>
                <a:gd name="T102" fmla="*/ 2147483647 w 416"/>
                <a:gd name="T103" fmla="*/ 2147483647 h 545"/>
                <a:gd name="T104" fmla="*/ 2147483647 w 416"/>
                <a:gd name="T105" fmla="*/ 2147483647 h 545"/>
                <a:gd name="T106" fmla="*/ 2147483647 w 416"/>
                <a:gd name="T107" fmla="*/ 2147483647 h 545"/>
                <a:gd name="T108" fmla="*/ 2147483647 w 416"/>
                <a:gd name="T109" fmla="*/ 2147483647 h 545"/>
                <a:gd name="T110" fmla="*/ 2147483647 w 416"/>
                <a:gd name="T111" fmla="*/ 2147483647 h 545"/>
                <a:gd name="T112" fmla="*/ 2147483647 w 416"/>
                <a:gd name="T113" fmla="*/ 2147483647 h 545"/>
                <a:gd name="T114" fmla="*/ 2147483647 w 416"/>
                <a:gd name="T115" fmla="*/ 2147483647 h 545"/>
                <a:gd name="T116" fmla="*/ 2147483647 w 416"/>
                <a:gd name="T117" fmla="*/ 2147483647 h 545"/>
                <a:gd name="T118" fmla="*/ 2147483647 w 416"/>
                <a:gd name="T119" fmla="*/ 2147483647 h 545"/>
                <a:gd name="T120" fmla="*/ 2147483647 w 416"/>
                <a:gd name="T121" fmla="*/ 2147483647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545"/>
                <a:gd name="T185" fmla="*/ 416 w 416"/>
                <a:gd name="T186" fmla="*/ 545 h 5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545">
                  <a:moveTo>
                    <a:pt x="215" y="107"/>
                  </a:moveTo>
                  <a:lnTo>
                    <a:pt x="230" y="96"/>
                  </a:lnTo>
                  <a:lnTo>
                    <a:pt x="250" y="77"/>
                  </a:lnTo>
                  <a:lnTo>
                    <a:pt x="255" y="70"/>
                  </a:lnTo>
                  <a:lnTo>
                    <a:pt x="250" y="43"/>
                  </a:lnTo>
                  <a:lnTo>
                    <a:pt x="252" y="34"/>
                  </a:lnTo>
                  <a:lnTo>
                    <a:pt x="281" y="21"/>
                  </a:lnTo>
                  <a:lnTo>
                    <a:pt x="295" y="17"/>
                  </a:lnTo>
                  <a:lnTo>
                    <a:pt x="312" y="0"/>
                  </a:lnTo>
                  <a:lnTo>
                    <a:pt x="322" y="0"/>
                  </a:lnTo>
                  <a:lnTo>
                    <a:pt x="325" y="12"/>
                  </a:lnTo>
                  <a:lnTo>
                    <a:pt x="327" y="34"/>
                  </a:lnTo>
                  <a:lnTo>
                    <a:pt x="344" y="58"/>
                  </a:lnTo>
                  <a:lnTo>
                    <a:pt x="354" y="77"/>
                  </a:lnTo>
                  <a:lnTo>
                    <a:pt x="354" y="96"/>
                  </a:lnTo>
                  <a:lnTo>
                    <a:pt x="349" y="112"/>
                  </a:lnTo>
                  <a:lnTo>
                    <a:pt x="336" y="126"/>
                  </a:lnTo>
                  <a:lnTo>
                    <a:pt x="327" y="126"/>
                  </a:lnTo>
                  <a:lnTo>
                    <a:pt x="320" y="126"/>
                  </a:lnTo>
                  <a:lnTo>
                    <a:pt x="314" y="133"/>
                  </a:lnTo>
                  <a:lnTo>
                    <a:pt x="320" y="150"/>
                  </a:lnTo>
                  <a:lnTo>
                    <a:pt x="317" y="179"/>
                  </a:lnTo>
                  <a:lnTo>
                    <a:pt x="330" y="193"/>
                  </a:lnTo>
                  <a:lnTo>
                    <a:pt x="332" y="211"/>
                  </a:lnTo>
                  <a:lnTo>
                    <a:pt x="341" y="236"/>
                  </a:lnTo>
                  <a:lnTo>
                    <a:pt x="349" y="249"/>
                  </a:lnTo>
                  <a:lnTo>
                    <a:pt x="358" y="258"/>
                  </a:lnTo>
                  <a:lnTo>
                    <a:pt x="354" y="268"/>
                  </a:lnTo>
                  <a:lnTo>
                    <a:pt x="349" y="276"/>
                  </a:lnTo>
                  <a:lnTo>
                    <a:pt x="344" y="280"/>
                  </a:lnTo>
                  <a:lnTo>
                    <a:pt x="330" y="268"/>
                  </a:lnTo>
                  <a:lnTo>
                    <a:pt x="314" y="268"/>
                  </a:lnTo>
                  <a:lnTo>
                    <a:pt x="303" y="276"/>
                  </a:lnTo>
                  <a:lnTo>
                    <a:pt x="298" y="286"/>
                  </a:lnTo>
                  <a:lnTo>
                    <a:pt x="308" y="300"/>
                  </a:lnTo>
                  <a:lnTo>
                    <a:pt x="308" y="333"/>
                  </a:lnTo>
                  <a:lnTo>
                    <a:pt x="317" y="343"/>
                  </a:lnTo>
                  <a:lnTo>
                    <a:pt x="325" y="346"/>
                  </a:lnTo>
                  <a:lnTo>
                    <a:pt x="341" y="343"/>
                  </a:lnTo>
                  <a:lnTo>
                    <a:pt x="359" y="341"/>
                  </a:lnTo>
                  <a:lnTo>
                    <a:pt x="373" y="370"/>
                  </a:lnTo>
                  <a:lnTo>
                    <a:pt x="390" y="389"/>
                  </a:lnTo>
                  <a:lnTo>
                    <a:pt x="400" y="402"/>
                  </a:lnTo>
                  <a:lnTo>
                    <a:pt x="407" y="413"/>
                  </a:lnTo>
                  <a:lnTo>
                    <a:pt x="407" y="435"/>
                  </a:lnTo>
                  <a:lnTo>
                    <a:pt x="416" y="445"/>
                  </a:lnTo>
                  <a:lnTo>
                    <a:pt x="416" y="450"/>
                  </a:lnTo>
                  <a:lnTo>
                    <a:pt x="406" y="464"/>
                  </a:lnTo>
                  <a:lnTo>
                    <a:pt x="363" y="459"/>
                  </a:lnTo>
                  <a:lnTo>
                    <a:pt x="358" y="462"/>
                  </a:lnTo>
                  <a:lnTo>
                    <a:pt x="349" y="477"/>
                  </a:lnTo>
                  <a:lnTo>
                    <a:pt x="336" y="481"/>
                  </a:lnTo>
                  <a:lnTo>
                    <a:pt x="320" y="467"/>
                  </a:lnTo>
                  <a:lnTo>
                    <a:pt x="317" y="472"/>
                  </a:lnTo>
                  <a:lnTo>
                    <a:pt x="306" y="472"/>
                  </a:lnTo>
                  <a:lnTo>
                    <a:pt x="298" y="477"/>
                  </a:lnTo>
                  <a:lnTo>
                    <a:pt x="281" y="477"/>
                  </a:lnTo>
                  <a:lnTo>
                    <a:pt x="271" y="469"/>
                  </a:lnTo>
                  <a:lnTo>
                    <a:pt x="255" y="464"/>
                  </a:lnTo>
                  <a:lnTo>
                    <a:pt x="247" y="459"/>
                  </a:lnTo>
                  <a:lnTo>
                    <a:pt x="237" y="464"/>
                  </a:lnTo>
                  <a:lnTo>
                    <a:pt x="228" y="469"/>
                  </a:lnTo>
                  <a:lnTo>
                    <a:pt x="230" y="476"/>
                  </a:lnTo>
                  <a:lnTo>
                    <a:pt x="233" y="481"/>
                  </a:lnTo>
                  <a:lnTo>
                    <a:pt x="230" y="489"/>
                  </a:lnTo>
                  <a:lnTo>
                    <a:pt x="216" y="497"/>
                  </a:lnTo>
                  <a:lnTo>
                    <a:pt x="211" y="505"/>
                  </a:lnTo>
                  <a:lnTo>
                    <a:pt x="211" y="518"/>
                  </a:lnTo>
                  <a:lnTo>
                    <a:pt x="211" y="527"/>
                  </a:lnTo>
                  <a:lnTo>
                    <a:pt x="206" y="534"/>
                  </a:lnTo>
                  <a:lnTo>
                    <a:pt x="194" y="539"/>
                  </a:lnTo>
                  <a:lnTo>
                    <a:pt x="163" y="542"/>
                  </a:lnTo>
                  <a:lnTo>
                    <a:pt x="143" y="545"/>
                  </a:lnTo>
                  <a:lnTo>
                    <a:pt x="134" y="532"/>
                  </a:lnTo>
                  <a:lnTo>
                    <a:pt x="121" y="522"/>
                  </a:lnTo>
                  <a:lnTo>
                    <a:pt x="107" y="513"/>
                  </a:lnTo>
                  <a:lnTo>
                    <a:pt x="102" y="518"/>
                  </a:lnTo>
                  <a:lnTo>
                    <a:pt x="90" y="523"/>
                  </a:lnTo>
                  <a:lnTo>
                    <a:pt x="84" y="532"/>
                  </a:lnTo>
                  <a:lnTo>
                    <a:pt x="78" y="537"/>
                  </a:lnTo>
                  <a:lnTo>
                    <a:pt x="70" y="527"/>
                  </a:lnTo>
                  <a:lnTo>
                    <a:pt x="56" y="518"/>
                  </a:lnTo>
                  <a:lnTo>
                    <a:pt x="41" y="513"/>
                  </a:lnTo>
                  <a:lnTo>
                    <a:pt x="32" y="494"/>
                  </a:lnTo>
                  <a:lnTo>
                    <a:pt x="27" y="472"/>
                  </a:lnTo>
                  <a:lnTo>
                    <a:pt x="22" y="459"/>
                  </a:lnTo>
                  <a:lnTo>
                    <a:pt x="17" y="450"/>
                  </a:lnTo>
                  <a:lnTo>
                    <a:pt x="17" y="440"/>
                  </a:lnTo>
                  <a:lnTo>
                    <a:pt x="22" y="427"/>
                  </a:lnTo>
                  <a:lnTo>
                    <a:pt x="37" y="416"/>
                  </a:lnTo>
                  <a:lnTo>
                    <a:pt x="46" y="399"/>
                  </a:lnTo>
                  <a:lnTo>
                    <a:pt x="48" y="387"/>
                  </a:lnTo>
                  <a:lnTo>
                    <a:pt x="53" y="373"/>
                  </a:lnTo>
                  <a:lnTo>
                    <a:pt x="51" y="362"/>
                  </a:lnTo>
                  <a:lnTo>
                    <a:pt x="37" y="348"/>
                  </a:lnTo>
                  <a:lnTo>
                    <a:pt x="19" y="329"/>
                  </a:lnTo>
                  <a:lnTo>
                    <a:pt x="5" y="319"/>
                  </a:lnTo>
                  <a:lnTo>
                    <a:pt x="0" y="308"/>
                  </a:lnTo>
                  <a:lnTo>
                    <a:pt x="3" y="300"/>
                  </a:lnTo>
                  <a:lnTo>
                    <a:pt x="27" y="292"/>
                  </a:lnTo>
                  <a:lnTo>
                    <a:pt x="41" y="292"/>
                  </a:lnTo>
                  <a:lnTo>
                    <a:pt x="41" y="276"/>
                  </a:lnTo>
                  <a:lnTo>
                    <a:pt x="48" y="268"/>
                  </a:lnTo>
                  <a:lnTo>
                    <a:pt x="64" y="259"/>
                  </a:lnTo>
                  <a:lnTo>
                    <a:pt x="67" y="252"/>
                  </a:lnTo>
                  <a:lnTo>
                    <a:pt x="73" y="242"/>
                  </a:lnTo>
                  <a:lnTo>
                    <a:pt x="84" y="228"/>
                  </a:lnTo>
                  <a:lnTo>
                    <a:pt x="102" y="225"/>
                  </a:lnTo>
                  <a:lnTo>
                    <a:pt x="107" y="220"/>
                  </a:lnTo>
                  <a:lnTo>
                    <a:pt x="126" y="220"/>
                  </a:lnTo>
                  <a:lnTo>
                    <a:pt x="139" y="220"/>
                  </a:lnTo>
                  <a:lnTo>
                    <a:pt x="163" y="225"/>
                  </a:lnTo>
                  <a:lnTo>
                    <a:pt x="180" y="217"/>
                  </a:lnTo>
                  <a:lnTo>
                    <a:pt x="196" y="211"/>
                  </a:lnTo>
                  <a:lnTo>
                    <a:pt x="201" y="211"/>
                  </a:lnTo>
                  <a:lnTo>
                    <a:pt x="199" y="201"/>
                  </a:lnTo>
                  <a:lnTo>
                    <a:pt x="206" y="191"/>
                  </a:lnTo>
                  <a:lnTo>
                    <a:pt x="215" y="196"/>
                  </a:lnTo>
                  <a:lnTo>
                    <a:pt x="225" y="191"/>
                  </a:lnTo>
                  <a:lnTo>
                    <a:pt x="220" y="155"/>
                  </a:lnTo>
                  <a:lnTo>
                    <a:pt x="215" y="152"/>
                  </a:lnTo>
                  <a:lnTo>
                    <a:pt x="215" y="128"/>
                  </a:lnTo>
                  <a:lnTo>
                    <a:pt x="215" y="107"/>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1" name="Freeform 51">
              <a:extLst>
                <a:ext uri="{FF2B5EF4-FFF2-40B4-BE49-F238E27FC236}">
                  <a16:creationId xmlns:a16="http://schemas.microsoft.com/office/drawing/2014/main" id="{83A30B8D-8D8E-4D98-8137-9C2D6F80CB07}"/>
                </a:ext>
              </a:extLst>
            </p:cNvPr>
            <p:cNvSpPr>
              <a:spLocks noChangeAspect="1"/>
            </p:cNvSpPr>
            <p:nvPr/>
          </p:nvSpPr>
          <p:spPr bwMode="auto">
            <a:xfrm rot="21333503">
              <a:off x="4301095" y="6940301"/>
              <a:ext cx="567652" cy="1038439"/>
            </a:xfrm>
            <a:custGeom>
              <a:avLst/>
              <a:gdLst>
                <a:gd name="T0" fmla="*/ 0 w 270"/>
                <a:gd name="T1" fmla="*/ 2147483647 h 533"/>
                <a:gd name="T2" fmla="*/ 2147483647 w 270"/>
                <a:gd name="T3" fmla="*/ 2147483647 h 533"/>
                <a:gd name="T4" fmla="*/ 2147483647 w 270"/>
                <a:gd name="T5" fmla="*/ 2147483647 h 533"/>
                <a:gd name="T6" fmla="*/ 2147483647 w 270"/>
                <a:gd name="T7" fmla="*/ 2147483647 h 533"/>
                <a:gd name="T8" fmla="*/ 2147483647 w 270"/>
                <a:gd name="T9" fmla="*/ 2147483647 h 533"/>
                <a:gd name="T10" fmla="*/ 2147483647 w 270"/>
                <a:gd name="T11" fmla="*/ 2147483647 h 533"/>
                <a:gd name="T12" fmla="*/ 2147483647 w 270"/>
                <a:gd name="T13" fmla="*/ 2147483647 h 533"/>
                <a:gd name="T14" fmla="*/ 2147483647 w 270"/>
                <a:gd name="T15" fmla="*/ 2147483647 h 533"/>
                <a:gd name="T16" fmla="*/ 2147483647 w 270"/>
                <a:gd name="T17" fmla="*/ 2147483647 h 533"/>
                <a:gd name="T18" fmla="*/ 2147483647 w 270"/>
                <a:gd name="T19" fmla="*/ 2147483647 h 533"/>
                <a:gd name="T20" fmla="*/ 2147483647 w 270"/>
                <a:gd name="T21" fmla="*/ 2147483647 h 533"/>
                <a:gd name="T22" fmla="*/ 2147483647 w 270"/>
                <a:gd name="T23" fmla="*/ 2147483647 h 533"/>
                <a:gd name="T24" fmla="*/ 2147483647 w 270"/>
                <a:gd name="T25" fmla="*/ 2147483647 h 533"/>
                <a:gd name="T26" fmla="*/ 2147483647 w 270"/>
                <a:gd name="T27" fmla="*/ 2147483647 h 533"/>
                <a:gd name="T28" fmla="*/ 2147483647 w 270"/>
                <a:gd name="T29" fmla="*/ 2147483647 h 533"/>
                <a:gd name="T30" fmla="*/ 2147483647 w 270"/>
                <a:gd name="T31" fmla="*/ 2147483647 h 533"/>
                <a:gd name="T32" fmla="*/ 2147483647 w 270"/>
                <a:gd name="T33" fmla="*/ 2147483647 h 533"/>
                <a:gd name="T34" fmla="*/ 2147483647 w 270"/>
                <a:gd name="T35" fmla="*/ 2147483647 h 533"/>
                <a:gd name="T36" fmla="*/ 2147483647 w 270"/>
                <a:gd name="T37" fmla="*/ 2147483647 h 533"/>
                <a:gd name="T38" fmla="*/ 2147483647 w 270"/>
                <a:gd name="T39" fmla="*/ 2147483647 h 533"/>
                <a:gd name="T40" fmla="*/ 2147483647 w 270"/>
                <a:gd name="T41" fmla="*/ 2147483647 h 533"/>
                <a:gd name="T42" fmla="*/ 2147483647 w 270"/>
                <a:gd name="T43" fmla="*/ 2147483647 h 533"/>
                <a:gd name="T44" fmla="*/ 2147483647 w 270"/>
                <a:gd name="T45" fmla="*/ 2147483647 h 533"/>
                <a:gd name="T46" fmla="*/ 0 w 270"/>
                <a:gd name="T47" fmla="*/ 2147483647 h 533"/>
                <a:gd name="T48" fmla="*/ 2147483647 w 270"/>
                <a:gd name="T49" fmla="*/ 2147483647 h 533"/>
                <a:gd name="T50" fmla="*/ 0 w 270"/>
                <a:gd name="T51" fmla="*/ 2147483647 h 533"/>
                <a:gd name="T52" fmla="*/ 2147483647 w 270"/>
                <a:gd name="T53" fmla="*/ 2147483647 h 533"/>
                <a:gd name="T54" fmla="*/ 2147483647 w 270"/>
                <a:gd name="T55" fmla="*/ 2147483647 h 533"/>
                <a:gd name="T56" fmla="*/ 2147483647 w 270"/>
                <a:gd name="T57" fmla="*/ 2147483647 h 533"/>
                <a:gd name="T58" fmla="*/ 2147483647 w 270"/>
                <a:gd name="T59" fmla="*/ 2147483647 h 533"/>
                <a:gd name="T60" fmla="*/ 2147483647 w 270"/>
                <a:gd name="T61" fmla="*/ 2147483647 h 533"/>
                <a:gd name="T62" fmla="*/ 2147483647 w 270"/>
                <a:gd name="T63" fmla="*/ 2147483647 h 533"/>
                <a:gd name="T64" fmla="*/ 2147483647 w 270"/>
                <a:gd name="T65" fmla="*/ 2147483647 h 533"/>
                <a:gd name="T66" fmla="*/ 2147483647 w 270"/>
                <a:gd name="T67" fmla="*/ 2147483647 h 533"/>
                <a:gd name="T68" fmla="*/ 2147483647 w 270"/>
                <a:gd name="T69" fmla="*/ 2147483647 h 533"/>
                <a:gd name="T70" fmla="*/ 2147483647 w 270"/>
                <a:gd name="T71" fmla="*/ 2147483647 h 533"/>
                <a:gd name="T72" fmla="*/ 2147483647 w 270"/>
                <a:gd name="T73" fmla="*/ 2147483647 h 533"/>
                <a:gd name="T74" fmla="*/ 2147483647 w 270"/>
                <a:gd name="T75" fmla="*/ 2147483647 h 533"/>
                <a:gd name="T76" fmla="*/ 2147483647 w 270"/>
                <a:gd name="T77" fmla="*/ 2147483647 h 533"/>
                <a:gd name="T78" fmla="*/ 2147483647 w 270"/>
                <a:gd name="T79" fmla="*/ 2147483647 h 533"/>
                <a:gd name="T80" fmla="*/ 2147483647 w 270"/>
                <a:gd name="T81" fmla="*/ 2147483647 h 533"/>
                <a:gd name="T82" fmla="*/ 2147483647 w 270"/>
                <a:gd name="T83" fmla="*/ 2147483647 h 533"/>
                <a:gd name="T84" fmla="*/ 2147483647 w 270"/>
                <a:gd name="T85" fmla="*/ 2147483647 h 533"/>
                <a:gd name="T86" fmla="*/ 2147483647 w 270"/>
                <a:gd name="T87" fmla="*/ 2147483647 h 533"/>
                <a:gd name="T88" fmla="*/ 2147483647 w 270"/>
                <a:gd name="T89" fmla="*/ 2147483647 h 533"/>
                <a:gd name="T90" fmla="*/ 2147483647 w 270"/>
                <a:gd name="T91" fmla="*/ 2147483647 h 533"/>
                <a:gd name="T92" fmla="*/ 2147483647 w 270"/>
                <a:gd name="T93" fmla="*/ 2147483647 h 533"/>
                <a:gd name="T94" fmla="*/ 2147483647 w 270"/>
                <a:gd name="T95" fmla="*/ 2147483647 h 533"/>
                <a:gd name="T96" fmla="*/ 2147483647 w 270"/>
                <a:gd name="T97" fmla="*/ 2147483647 h 533"/>
                <a:gd name="T98" fmla="*/ 2147483647 w 270"/>
                <a:gd name="T99" fmla="*/ 2147483647 h 533"/>
                <a:gd name="T100" fmla="*/ 2147483647 w 270"/>
                <a:gd name="T101" fmla="*/ 2147483647 h 533"/>
                <a:gd name="T102" fmla="*/ 2147483647 w 270"/>
                <a:gd name="T103" fmla="*/ 0 h 533"/>
                <a:gd name="T104" fmla="*/ 2147483647 w 270"/>
                <a:gd name="T105" fmla="*/ 2147483647 h 533"/>
                <a:gd name="T106" fmla="*/ 2147483647 w 270"/>
                <a:gd name="T107" fmla="*/ 2147483647 h 533"/>
                <a:gd name="T108" fmla="*/ 2147483647 w 270"/>
                <a:gd name="T109" fmla="*/ 2147483647 h 533"/>
                <a:gd name="T110" fmla="*/ 2147483647 w 270"/>
                <a:gd name="T111" fmla="*/ 2147483647 h 533"/>
                <a:gd name="T112" fmla="*/ 2147483647 w 270"/>
                <a:gd name="T113" fmla="*/ 2147483647 h 533"/>
                <a:gd name="T114" fmla="*/ 2147483647 w 270"/>
                <a:gd name="T115" fmla="*/ 2147483647 h 533"/>
                <a:gd name="T116" fmla="*/ 2147483647 w 270"/>
                <a:gd name="T117" fmla="*/ 2147483647 h 533"/>
                <a:gd name="T118" fmla="*/ 2147483647 w 270"/>
                <a:gd name="T119" fmla="*/ 2147483647 h 533"/>
                <a:gd name="T120" fmla="*/ 0 w 270"/>
                <a:gd name="T121" fmla="*/ 2147483647 h 5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0"/>
                <a:gd name="T184" fmla="*/ 0 h 533"/>
                <a:gd name="T185" fmla="*/ 270 w 270"/>
                <a:gd name="T186" fmla="*/ 533 h 5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0" h="533">
                  <a:moveTo>
                    <a:pt x="0" y="14"/>
                  </a:moveTo>
                  <a:lnTo>
                    <a:pt x="13" y="38"/>
                  </a:lnTo>
                  <a:lnTo>
                    <a:pt x="11" y="57"/>
                  </a:lnTo>
                  <a:lnTo>
                    <a:pt x="16" y="75"/>
                  </a:lnTo>
                  <a:lnTo>
                    <a:pt x="37" y="116"/>
                  </a:lnTo>
                  <a:lnTo>
                    <a:pt x="59" y="154"/>
                  </a:lnTo>
                  <a:lnTo>
                    <a:pt x="64" y="169"/>
                  </a:lnTo>
                  <a:lnTo>
                    <a:pt x="64" y="207"/>
                  </a:lnTo>
                  <a:lnTo>
                    <a:pt x="69" y="226"/>
                  </a:lnTo>
                  <a:lnTo>
                    <a:pt x="88" y="258"/>
                  </a:lnTo>
                  <a:lnTo>
                    <a:pt x="95" y="268"/>
                  </a:lnTo>
                  <a:lnTo>
                    <a:pt x="96" y="295"/>
                  </a:lnTo>
                  <a:lnTo>
                    <a:pt x="95" y="312"/>
                  </a:lnTo>
                  <a:lnTo>
                    <a:pt x="69" y="323"/>
                  </a:lnTo>
                  <a:lnTo>
                    <a:pt x="61" y="328"/>
                  </a:lnTo>
                  <a:lnTo>
                    <a:pt x="61" y="338"/>
                  </a:lnTo>
                  <a:lnTo>
                    <a:pt x="56" y="338"/>
                  </a:lnTo>
                  <a:lnTo>
                    <a:pt x="35" y="342"/>
                  </a:lnTo>
                  <a:lnTo>
                    <a:pt x="30" y="358"/>
                  </a:lnTo>
                  <a:lnTo>
                    <a:pt x="35" y="382"/>
                  </a:lnTo>
                  <a:lnTo>
                    <a:pt x="26" y="409"/>
                  </a:lnTo>
                  <a:lnTo>
                    <a:pt x="18" y="430"/>
                  </a:lnTo>
                  <a:lnTo>
                    <a:pt x="3" y="444"/>
                  </a:lnTo>
                  <a:lnTo>
                    <a:pt x="0" y="461"/>
                  </a:lnTo>
                  <a:lnTo>
                    <a:pt x="5" y="485"/>
                  </a:lnTo>
                  <a:lnTo>
                    <a:pt x="0" y="509"/>
                  </a:lnTo>
                  <a:lnTo>
                    <a:pt x="18" y="533"/>
                  </a:lnTo>
                  <a:lnTo>
                    <a:pt x="42" y="522"/>
                  </a:lnTo>
                  <a:lnTo>
                    <a:pt x="67" y="522"/>
                  </a:lnTo>
                  <a:lnTo>
                    <a:pt x="86" y="500"/>
                  </a:lnTo>
                  <a:lnTo>
                    <a:pt x="88" y="463"/>
                  </a:lnTo>
                  <a:lnTo>
                    <a:pt x="117" y="439"/>
                  </a:lnTo>
                  <a:lnTo>
                    <a:pt x="147" y="412"/>
                  </a:lnTo>
                  <a:lnTo>
                    <a:pt x="166" y="379"/>
                  </a:lnTo>
                  <a:lnTo>
                    <a:pt x="166" y="338"/>
                  </a:lnTo>
                  <a:lnTo>
                    <a:pt x="226" y="295"/>
                  </a:lnTo>
                  <a:lnTo>
                    <a:pt x="249" y="290"/>
                  </a:lnTo>
                  <a:lnTo>
                    <a:pt x="265" y="275"/>
                  </a:lnTo>
                  <a:lnTo>
                    <a:pt x="268" y="237"/>
                  </a:lnTo>
                  <a:lnTo>
                    <a:pt x="260" y="218"/>
                  </a:lnTo>
                  <a:lnTo>
                    <a:pt x="270" y="183"/>
                  </a:lnTo>
                  <a:lnTo>
                    <a:pt x="270" y="162"/>
                  </a:lnTo>
                  <a:lnTo>
                    <a:pt x="263" y="150"/>
                  </a:lnTo>
                  <a:lnTo>
                    <a:pt x="238" y="142"/>
                  </a:lnTo>
                  <a:lnTo>
                    <a:pt x="198" y="107"/>
                  </a:lnTo>
                  <a:lnTo>
                    <a:pt x="168" y="107"/>
                  </a:lnTo>
                  <a:lnTo>
                    <a:pt x="158" y="79"/>
                  </a:lnTo>
                  <a:lnTo>
                    <a:pt x="168" y="67"/>
                  </a:lnTo>
                  <a:lnTo>
                    <a:pt x="180" y="53"/>
                  </a:lnTo>
                  <a:lnTo>
                    <a:pt x="180" y="29"/>
                  </a:lnTo>
                  <a:lnTo>
                    <a:pt x="174" y="2"/>
                  </a:lnTo>
                  <a:lnTo>
                    <a:pt x="147" y="0"/>
                  </a:lnTo>
                  <a:lnTo>
                    <a:pt x="137" y="38"/>
                  </a:lnTo>
                  <a:lnTo>
                    <a:pt x="115" y="43"/>
                  </a:lnTo>
                  <a:lnTo>
                    <a:pt x="100" y="43"/>
                  </a:lnTo>
                  <a:lnTo>
                    <a:pt x="91" y="51"/>
                  </a:lnTo>
                  <a:lnTo>
                    <a:pt x="59" y="27"/>
                  </a:lnTo>
                  <a:lnTo>
                    <a:pt x="42" y="35"/>
                  </a:lnTo>
                  <a:lnTo>
                    <a:pt x="27" y="35"/>
                  </a:lnTo>
                  <a:lnTo>
                    <a:pt x="13" y="16"/>
                  </a:lnTo>
                  <a:lnTo>
                    <a:pt x="0" y="14"/>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2" name="Freeform 52">
              <a:extLst>
                <a:ext uri="{FF2B5EF4-FFF2-40B4-BE49-F238E27FC236}">
                  <a16:creationId xmlns:a16="http://schemas.microsoft.com/office/drawing/2014/main" id="{8F2B8A51-C134-47EF-9FC1-548B472931FC}"/>
                </a:ext>
              </a:extLst>
            </p:cNvPr>
            <p:cNvSpPr>
              <a:spLocks noChangeAspect="1"/>
            </p:cNvSpPr>
            <p:nvPr/>
          </p:nvSpPr>
          <p:spPr bwMode="auto">
            <a:xfrm rot="21333503">
              <a:off x="4171662" y="6482735"/>
              <a:ext cx="556735" cy="564530"/>
            </a:xfrm>
            <a:custGeom>
              <a:avLst/>
              <a:gdLst>
                <a:gd name="T0" fmla="*/ 2147483647 w 264"/>
                <a:gd name="T1" fmla="*/ 2147483647 h 290"/>
                <a:gd name="T2" fmla="*/ 2147483647 w 264"/>
                <a:gd name="T3" fmla="*/ 2147483647 h 290"/>
                <a:gd name="T4" fmla="*/ 2147483647 w 264"/>
                <a:gd name="T5" fmla="*/ 2147483647 h 290"/>
                <a:gd name="T6" fmla="*/ 2147483647 w 264"/>
                <a:gd name="T7" fmla="*/ 2147483647 h 290"/>
                <a:gd name="T8" fmla="*/ 2147483647 w 264"/>
                <a:gd name="T9" fmla="*/ 2147483647 h 290"/>
                <a:gd name="T10" fmla="*/ 2147483647 w 264"/>
                <a:gd name="T11" fmla="*/ 2147483647 h 290"/>
                <a:gd name="T12" fmla="*/ 2147483647 w 264"/>
                <a:gd name="T13" fmla="*/ 2147483647 h 290"/>
                <a:gd name="T14" fmla="*/ 2147483647 w 264"/>
                <a:gd name="T15" fmla="*/ 2147483647 h 290"/>
                <a:gd name="T16" fmla="*/ 2147483647 w 264"/>
                <a:gd name="T17" fmla="*/ 2147483647 h 290"/>
                <a:gd name="T18" fmla="*/ 2147483647 w 264"/>
                <a:gd name="T19" fmla="*/ 2147483647 h 290"/>
                <a:gd name="T20" fmla="*/ 2147483647 w 264"/>
                <a:gd name="T21" fmla="*/ 2147483647 h 290"/>
                <a:gd name="T22" fmla="*/ 2147483647 w 264"/>
                <a:gd name="T23" fmla="*/ 2147483647 h 290"/>
                <a:gd name="T24" fmla="*/ 2147483647 w 264"/>
                <a:gd name="T25" fmla="*/ 2147483647 h 290"/>
                <a:gd name="T26" fmla="*/ 2147483647 w 264"/>
                <a:gd name="T27" fmla="*/ 2147483647 h 290"/>
                <a:gd name="T28" fmla="*/ 2147483647 w 264"/>
                <a:gd name="T29" fmla="*/ 2147483647 h 290"/>
                <a:gd name="T30" fmla="*/ 2147483647 w 264"/>
                <a:gd name="T31" fmla="*/ 2147483647 h 290"/>
                <a:gd name="T32" fmla="*/ 2147483647 w 264"/>
                <a:gd name="T33" fmla="*/ 2147483647 h 290"/>
                <a:gd name="T34" fmla="*/ 2147483647 w 264"/>
                <a:gd name="T35" fmla="*/ 2147483647 h 290"/>
                <a:gd name="T36" fmla="*/ 2147483647 w 264"/>
                <a:gd name="T37" fmla="*/ 0 h 290"/>
                <a:gd name="T38" fmla="*/ 2147483647 w 264"/>
                <a:gd name="T39" fmla="*/ 2147483647 h 290"/>
                <a:gd name="T40" fmla="*/ 2147483647 w 264"/>
                <a:gd name="T41" fmla="*/ 2147483647 h 290"/>
                <a:gd name="T42" fmla="*/ 2147483647 w 264"/>
                <a:gd name="T43" fmla="*/ 2147483647 h 290"/>
                <a:gd name="T44" fmla="*/ 2147483647 w 264"/>
                <a:gd name="T45" fmla="*/ 2147483647 h 290"/>
                <a:gd name="T46" fmla="*/ 2147483647 w 264"/>
                <a:gd name="T47" fmla="*/ 2147483647 h 290"/>
                <a:gd name="T48" fmla="*/ 0 w 264"/>
                <a:gd name="T49" fmla="*/ 2147483647 h 290"/>
                <a:gd name="T50" fmla="*/ 2147483647 w 264"/>
                <a:gd name="T51" fmla="*/ 2147483647 h 290"/>
                <a:gd name="T52" fmla="*/ 2147483647 w 264"/>
                <a:gd name="T53" fmla="*/ 2147483647 h 290"/>
                <a:gd name="T54" fmla="*/ 2147483647 w 264"/>
                <a:gd name="T55" fmla="*/ 2147483647 h 290"/>
                <a:gd name="T56" fmla="*/ 2147483647 w 264"/>
                <a:gd name="T57" fmla="*/ 2147483647 h 290"/>
                <a:gd name="T58" fmla="*/ 2147483647 w 264"/>
                <a:gd name="T59" fmla="*/ 2147483647 h 290"/>
                <a:gd name="T60" fmla="*/ 2147483647 w 264"/>
                <a:gd name="T61" fmla="*/ 2147483647 h 290"/>
                <a:gd name="T62" fmla="*/ 2147483647 w 264"/>
                <a:gd name="T63" fmla="*/ 2147483647 h 290"/>
                <a:gd name="T64" fmla="*/ 2147483647 w 264"/>
                <a:gd name="T65" fmla="*/ 2147483647 h 290"/>
                <a:gd name="T66" fmla="*/ 2147483647 w 264"/>
                <a:gd name="T67" fmla="*/ 2147483647 h 290"/>
                <a:gd name="T68" fmla="*/ 2147483647 w 264"/>
                <a:gd name="T69" fmla="*/ 2147483647 h 290"/>
                <a:gd name="T70" fmla="*/ 2147483647 w 264"/>
                <a:gd name="T71" fmla="*/ 2147483647 h 290"/>
                <a:gd name="T72" fmla="*/ 2147483647 w 264"/>
                <a:gd name="T73" fmla="*/ 2147483647 h 290"/>
                <a:gd name="T74" fmla="*/ 2147483647 w 264"/>
                <a:gd name="T75" fmla="*/ 2147483647 h 290"/>
                <a:gd name="T76" fmla="*/ 2147483647 w 264"/>
                <a:gd name="T77" fmla="*/ 2147483647 h 290"/>
                <a:gd name="T78" fmla="*/ 2147483647 w 264"/>
                <a:gd name="T79" fmla="*/ 2147483647 h 290"/>
                <a:gd name="T80" fmla="*/ 2147483647 w 264"/>
                <a:gd name="T81" fmla="*/ 2147483647 h 290"/>
                <a:gd name="T82" fmla="*/ 2147483647 w 264"/>
                <a:gd name="T83" fmla="*/ 2147483647 h 290"/>
                <a:gd name="T84" fmla="*/ 2147483647 w 264"/>
                <a:gd name="T85" fmla="*/ 2147483647 h 290"/>
                <a:gd name="T86" fmla="*/ 2147483647 w 264"/>
                <a:gd name="T87" fmla="*/ 2147483647 h 290"/>
                <a:gd name="T88" fmla="*/ 2147483647 w 264"/>
                <a:gd name="T89" fmla="*/ 2147483647 h 290"/>
                <a:gd name="T90" fmla="*/ 2147483647 w 264"/>
                <a:gd name="T91" fmla="*/ 2147483647 h 2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290"/>
                <a:gd name="T140" fmla="*/ 264 w 264"/>
                <a:gd name="T141" fmla="*/ 290 h 2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290">
                  <a:moveTo>
                    <a:pt x="207" y="244"/>
                  </a:moveTo>
                  <a:lnTo>
                    <a:pt x="233" y="210"/>
                  </a:lnTo>
                  <a:lnTo>
                    <a:pt x="231" y="198"/>
                  </a:lnTo>
                  <a:lnTo>
                    <a:pt x="250" y="176"/>
                  </a:lnTo>
                  <a:lnTo>
                    <a:pt x="264" y="171"/>
                  </a:lnTo>
                  <a:lnTo>
                    <a:pt x="247" y="147"/>
                  </a:lnTo>
                  <a:lnTo>
                    <a:pt x="233" y="118"/>
                  </a:lnTo>
                  <a:lnTo>
                    <a:pt x="228" y="94"/>
                  </a:lnTo>
                  <a:lnTo>
                    <a:pt x="215" y="90"/>
                  </a:lnTo>
                  <a:lnTo>
                    <a:pt x="177" y="96"/>
                  </a:lnTo>
                  <a:lnTo>
                    <a:pt x="167" y="90"/>
                  </a:lnTo>
                  <a:lnTo>
                    <a:pt x="167" y="77"/>
                  </a:lnTo>
                  <a:lnTo>
                    <a:pt x="167" y="62"/>
                  </a:lnTo>
                  <a:lnTo>
                    <a:pt x="158" y="53"/>
                  </a:lnTo>
                  <a:lnTo>
                    <a:pt x="143" y="53"/>
                  </a:lnTo>
                  <a:lnTo>
                    <a:pt x="124" y="42"/>
                  </a:lnTo>
                  <a:lnTo>
                    <a:pt x="110" y="20"/>
                  </a:lnTo>
                  <a:lnTo>
                    <a:pt x="105" y="5"/>
                  </a:lnTo>
                  <a:lnTo>
                    <a:pt x="94" y="0"/>
                  </a:lnTo>
                  <a:lnTo>
                    <a:pt x="78" y="10"/>
                  </a:lnTo>
                  <a:lnTo>
                    <a:pt x="46" y="7"/>
                  </a:lnTo>
                  <a:lnTo>
                    <a:pt x="30" y="40"/>
                  </a:lnTo>
                  <a:lnTo>
                    <a:pt x="24" y="45"/>
                  </a:lnTo>
                  <a:lnTo>
                    <a:pt x="5" y="48"/>
                  </a:lnTo>
                  <a:lnTo>
                    <a:pt x="0" y="58"/>
                  </a:lnTo>
                  <a:lnTo>
                    <a:pt x="18" y="75"/>
                  </a:lnTo>
                  <a:lnTo>
                    <a:pt x="17" y="90"/>
                  </a:lnTo>
                  <a:lnTo>
                    <a:pt x="5" y="115"/>
                  </a:lnTo>
                  <a:lnTo>
                    <a:pt x="35" y="142"/>
                  </a:lnTo>
                  <a:lnTo>
                    <a:pt x="44" y="164"/>
                  </a:lnTo>
                  <a:lnTo>
                    <a:pt x="54" y="193"/>
                  </a:lnTo>
                  <a:lnTo>
                    <a:pt x="56" y="215"/>
                  </a:lnTo>
                  <a:lnTo>
                    <a:pt x="49" y="227"/>
                  </a:lnTo>
                  <a:lnTo>
                    <a:pt x="44" y="241"/>
                  </a:lnTo>
                  <a:lnTo>
                    <a:pt x="32" y="246"/>
                  </a:lnTo>
                  <a:lnTo>
                    <a:pt x="44" y="253"/>
                  </a:lnTo>
                  <a:lnTo>
                    <a:pt x="60" y="271"/>
                  </a:lnTo>
                  <a:lnTo>
                    <a:pt x="78" y="273"/>
                  </a:lnTo>
                  <a:lnTo>
                    <a:pt x="89" y="266"/>
                  </a:lnTo>
                  <a:lnTo>
                    <a:pt x="121" y="290"/>
                  </a:lnTo>
                  <a:lnTo>
                    <a:pt x="131" y="281"/>
                  </a:lnTo>
                  <a:lnTo>
                    <a:pt x="156" y="280"/>
                  </a:lnTo>
                  <a:lnTo>
                    <a:pt x="164" y="273"/>
                  </a:lnTo>
                  <a:lnTo>
                    <a:pt x="172" y="254"/>
                  </a:lnTo>
                  <a:lnTo>
                    <a:pt x="180" y="236"/>
                  </a:lnTo>
                  <a:lnTo>
                    <a:pt x="207" y="244"/>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3" name="Freeform 53">
              <a:extLst>
                <a:ext uri="{FF2B5EF4-FFF2-40B4-BE49-F238E27FC236}">
                  <a16:creationId xmlns:a16="http://schemas.microsoft.com/office/drawing/2014/main" id="{4DBE2BA7-49ED-47EF-A90B-F86A6FE2179F}"/>
                </a:ext>
              </a:extLst>
            </p:cNvPr>
            <p:cNvSpPr>
              <a:spLocks noChangeAspect="1"/>
            </p:cNvSpPr>
            <p:nvPr/>
          </p:nvSpPr>
          <p:spPr bwMode="auto">
            <a:xfrm rot="21333503">
              <a:off x="3990761" y="6089051"/>
              <a:ext cx="1317761" cy="1002783"/>
            </a:xfrm>
            <a:custGeom>
              <a:avLst/>
              <a:gdLst>
                <a:gd name="T0" fmla="*/ 12 w 628"/>
                <a:gd name="T1" fmla="*/ 11 h 514"/>
                <a:gd name="T2" fmla="*/ 12 w 628"/>
                <a:gd name="T3" fmla="*/ 11 h 514"/>
                <a:gd name="T4" fmla="*/ 5 w 628"/>
                <a:gd name="T5" fmla="*/ 11 h 514"/>
                <a:gd name="T6" fmla="*/ 5 w 628"/>
                <a:gd name="T7" fmla="*/ 11 h 514"/>
                <a:gd name="T8" fmla="*/ 12 w 628"/>
                <a:gd name="T9" fmla="*/ 11 h 514"/>
                <a:gd name="T10" fmla="*/ 12 w 628"/>
                <a:gd name="T11" fmla="*/ 11 h 514"/>
                <a:gd name="T12" fmla="*/ 12 w 628"/>
                <a:gd name="T13" fmla="*/ 11 h 514"/>
                <a:gd name="T14" fmla="*/ 12 w 628"/>
                <a:gd name="T15" fmla="*/ 11 h 514"/>
                <a:gd name="T16" fmla="*/ 12 w 628"/>
                <a:gd name="T17" fmla="*/ 11 h 514"/>
                <a:gd name="T18" fmla="*/ 12 w 628"/>
                <a:gd name="T19" fmla="*/ 11 h 514"/>
                <a:gd name="T20" fmla="*/ 12 w 628"/>
                <a:gd name="T21" fmla="*/ 11 h 514"/>
                <a:gd name="T22" fmla="*/ 12 w 628"/>
                <a:gd name="T23" fmla="*/ 11 h 514"/>
                <a:gd name="T24" fmla="*/ 12 w 628"/>
                <a:gd name="T25" fmla="*/ 11 h 514"/>
                <a:gd name="T26" fmla="*/ 12 w 628"/>
                <a:gd name="T27" fmla="*/ 11 h 514"/>
                <a:gd name="T28" fmla="*/ 12 w 628"/>
                <a:gd name="T29" fmla="*/ 11 h 514"/>
                <a:gd name="T30" fmla="*/ 12 w 628"/>
                <a:gd name="T31" fmla="*/ 11 h 514"/>
                <a:gd name="T32" fmla="*/ 12 w 628"/>
                <a:gd name="T33" fmla="*/ 11 h 514"/>
                <a:gd name="T34" fmla="*/ 12 w 628"/>
                <a:gd name="T35" fmla="*/ 11 h 514"/>
                <a:gd name="T36" fmla="*/ 12 w 628"/>
                <a:gd name="T37" fmla="*/ 11 h 514"/>
                <a:gd name="T38" fmla="*/ 12 w 628"/>
                <a:gd name="T39" fmla="*/ 11 h 514"/>
                <a:gd name="T40" fmla="*/ 12 w 628"/>
                <a:gd name="T41" fmla="*/ 11 h 514"/>
                <a:gd name="T42" fmla="*/ 12 w 628"/>
                <a:gd name="T43" fmla="*/ 11 h 514"/>
                <a:gd name="T44" fmla="*/ 12 w 628"/>
                <a:gd name="T45" fmla="*/ 11 h 514"/>
                <a:gd name="T46" fmla="*/ 12 w 628"/>
                <a:gd name="T47" fmla="*/ 11 h 514"/>
                <a:gd name="T48" fmla="*/ 12 w 628"/>
                <a:gd name="T49" fmla="*/ 11 h 514"/>
                <a:gd name="T50" fmla="*/ 12 w 628"/>
                <a:gd name="T51" fmla="*/ 11 h 514"/>
                <a:gd name="T52" fmla="*/ 12 w 628"/>
                <a:gd name="T53" fmla="*/ 11 h 514"/>
                <a:gd name="T54" fmla="*/ 12 w 628"/>
                <a:gd name="T55" fmla="*/ 11 h 514"/>
                <a:gd name="T56" fmla="*/ 12 w 628"/>
                <a:gd name="T57" fmla="*/ 11 h 514"/>
                <a:gd name="T58" fmla="*/ 12 w 628"/>
                <a:gd name="T59" fmla="*/ 11 h 514"/>
                <a:gd name="T60" fmla="*/ 12 w 628"/>
                <a:gd name="T61" fmla="*/ 11 h 514"/>
                <a:gd name="T62" fmla="*/ 12 w 628"/>
                <a:gd name="T63" fmla="*/ 11 h 514"/>
                <a:gd name="T64" fmla="*/ 12 w 628"/>
                <a:gd name="T65" fmla="*/ 11 h 514"/>
                <a:gd name="T66" fmla="*/ 12 w 628"/>
                <a:gd name="T67" fmla="*/ 11 h 514"/>
                <a:gd name="T68" fmla="*/ 12 w 628"/>
                <a:gd name="T69" fmla="*/ 11 h 514"/>
                <a:gd name="T70" fmla="*/ 12 w 628"/>
                <a:gd name="T71" fmla="*/ 11 h 514"/>
                <a:gd name="T72" fmla="*/ 12 w 628"/>
                <a:gd name="T73" fmla="*/ 11 h 514"/>
                <a:gd name="T74" fmla="*/ 12 w 628"/>
                <a:gd name="T75" fmla="*/ 11 h 514"/>
                <a:gd name="T76" fmla="*/ 12 w 628"/>
                <a:gd name="T77" fmla="*/ 11 h 514"/>
                <a:gd name="T78" fmla="*/ 12 w 628"/>
                <a:gd name="T79" fmla="*/ 11 h 514"/>
                <a:gd name="T80" fmla="*/ 12 w 628"/>
                <a:gd name="T81" fmla="*/ 11 h 514"/>
                <a:gd name="T82" fmla="*/ 12 w 628"/>
                <a:gd name="T83" fmla="*/ 11 h 514"/>
                <a:gd name="T84" fmla="*/ 12 w 628"/>
                <a:gd name="T85" fmla="*/ 11 h 514"/>
                <a:gd name="T86" fmla="*/ 12 w 628"/>
                <a:gd name="T87" fmla="*/ 11 h 514"/>
                <a:gd name="T88" fmla="*/ 12 w 628"/>
                <a:gd name="T89" fmla="*/ 10 h 514"/>
                <a:gd name="T90" fmla="*/ 12 w 628"/>
                <a:gd name="T91" fmla="*/ 0 h 514"/>
                <a:gd name="T92" fmla="*/ 12 w 628"/>
                <a:gd name="T93" fmla="*/ 10 h 514"/>
                <a:gd name="T94" fmla="*/ 12 w 628"/>
                <a:gd name="T95" fmla="*/ 5 h 514"/>
                <a:gd name="T96" fmla="*/ 12 w 628"/>
                <a:gd name="T97" fmla="*/ 0 h 514"/>
                <a:gd name="T98" fmla="*/ 12 w 628"/>
                <a:gd name="T99" fmla="*/ 11 h 5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8"/>
                <a:gd name="T151" fmla="*/ 0 h 514"/>
                <a:gd name="T152" fmla="*/ 628 w 628"/>
                <a:gd name="T153" fmla="*/ 514 h 5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8" h="514">
                  <a:moveTo>
                    <a:pt x="37" y="16"/>
                  </a:moveTo>
                  <a:lnTo>
                    <a:pt x="43" y="39"/>
                  </a:lnTo>
                  <a:lnTo>
                    <a:pt x="43" y="64"/>
                  </a:lnTo>
                  <a:lnTo>
                    <a:pt x="32" y="80"/>
                  </a:lnTo>
                  <a:lnTo>
                    <a:pt x="22" y="77"/>
                  </a:lnTo>
                  <a:lnTo>
                    <a:pt x="5" y="77"/>
                  </a:lnTo>
                  <a:lnTo>
                    <a:pt x="0" y="91"/>
                  </a:lnTo>
                  <a:lnTo>
                    <a:pt x="5" y="99"/>
                  </a:lnTo>
                  <a:lnTo>
                    <a:pt x="17" y="99"/>
                  </a:lnTo>
                  <a:lnTo>
                    <a:pt x="22" y="106"/>
                  </a:lnTo>
                  <a:lnTo>
                    <a:pt x="22" y="123"/>
                  </a:lnTo>
                  <a:lnTo>
                    <a:pt x="48" y="155"/>
                  </a:lnTo>
                  <a:lnTo>
                    <a:pt x="59" y="150"/>
                  </a:lnTo>
                  <a:lnTo>
                    <a:pt x="71" y="147"/>
                  </a:lnTo>
                  <a:lnTo>
                    <a:pt x="83" y="152"/>
                  </a:lnTo>
                  <a:lnTo>
                    <a:pt x="80" y="180"/>
                  </a:lnTo>
                  <a:lnTo>
                    <a:pt x="93" y="191"/>
                  </a:lnTo>
                  <a:lnTo>
                    <a:pt x="107" y="196"/>
                  </a:lnTo>
                  <a:lnTo>
                    <a:pt x="115" y="191"/>
                  </a:lnTo>
                  <a:lnTo>
                    <a:pt x="126" y="202"/>
                  </a:lnTo>
                  <a:lnTo>
                    <a:pt x="139" y="198"/>
                  </a:lnTo>
                  <a:lnTo>
                    <a:pt x="148" y="202"/>
                  </a:lnTo>
                  <a:lnTo>
                    <a:pt x="158" y="202"/>
                  </a:lnTo>
                  <a:lnTo>
                    <a:pt x="174" y="191"/>
                  </a:lnTo>
                  <a:lnTo>
                    <a:pt x="185" y="196"/>
                  </a:lnTo>
                  <a:lnTo>
                    <a:pt x="191" y="215"/>
                  </a:lnTo>
                  <a:lnTo>
                    <a:pt x="206" y="239"/>
                  </a:lnTo>
                  <a:lnTo>
                    <a:pt x="218" y="241"/>
                  </a:lnTo>
                  <a:lnTo>
                    <a:pt x="236" y="244"/>
                  </a:lnTo>
                  <a:lnTo>
                    <a:pt x="241" y="249"/>
                  </a:lnTo>
                  <a:lnTo>
                    <a:pt x="247" y="268"/>
                  </a:lnTo>
                  <a:lnTo>
                    <a:pt x="247" y="280"/>
                  </a:lnTo>
                  <a:lnTo>
                    <a:pt x="252" y="287"/>
                  </a:lnTo>
                  <a:lnTo>
                    <a:pt x="266" y="285"/>
                  </a:lnTo>
                  <a:lnTo>
                    <a:pt x="281" y="282"/>
                  </a:lnTo>
                  <a:lnTo>
                    <a:pt x="295" y="280"/>
                  </a:lnTo>
                  <a:lnTo>
                    <a:pt x="308" y="285"/>
                  </a:lnTo>
                  <a:lnTo>
                    <a:pt x="311" y="303"/>
                  </a:lnTo>
                  <a:lnTo>
                    <a:pt x="320" y="323"/>
                  </a:lnTo>
                  <a:lnTo>
                    <a:pt x="327" y="338"/>
                  </a:lnTo>
                  <a:lnTo>
                    <a:pt x="332" y="346"/>
                  </a:lnTo>
                  <a:lnTo>
                    <a:pt x="339" y="357"/>
                  </a:lnTo>
                  <a:lnTo>
                    <a:pt x="344" y="362"/>
                  </a:lnTo>
                  <a:lnTo>
                    <a:pt x="357" y="367"/>
                  </a:lnTo>
                  <a:lnTo>
                    <a:pt x="395" y="365"/>
                  </a:lnTo>
                  <a:lnTo>
                    <a:pt x="419" y="379"/>
                  </a:lnTo>
                  <a:lnTo>
                    <a:pt x="448" y="398"/>
                  </a:lnTo>
                  <a:lnTo>
                    <a:pt x="463" y="401"/>
                  </a:lnTo>
                  <a:lnTo>
                    <a:pt x="494" y="398"/>
                  </a:lnTo>
                  <a:lnTo>
                    <a:pt x="516" y="403"/>
                  </a:lnTo>
                  <a:lnTo>
                    <a:pt x="526" y="417"/>
                  </a:lnTo>
                  <a:lnTo>
                    <a:pt x="531" y="430"/>
                  </a:lnTo>
                  <a:lnTo>
                    <a:pt x="542" y="451"/>
                  </a:lnTo>
                  <a:lnTo>
                    <a:pt x="540" y="476"/>
                  </a:lnTo>
                  <a:lnTo>
                    <a:pt x="540" y="487"/>
                  </a:lnTo>
                  <a:lnTo>
                    <a:pt x="553" y="492"/>
                  </a:lnTo>
                  <a:lnTo>
                    <a:pt x="572" y="509"/>
                  </a:lnTo>
                  <a:lnTo>
                    <a:pt x="588" y="514"/>
                  </a:lnTo>
                  <a:lnTo>
                    <a:pt x="610" y="509"/>
                  </a:lnTo>
                  <a:lnTo>
                    <a:pt x="606" y="483"/>
                  </a:lnTo>
                  <a:lnTo>
                    <a:pt x="615" y="444"/>
                  </a:lnTo>
                  <a:lnTo>
                    <a:pt x="628" y="432"/>
                  </a:lnTo>
                  <a:lnTo>
                    <a:pt x="625" y="411"/>
                  </a:lnTo>
                  <a:lnTo>
                    <a:pt x="615" y="398"/>
                  </a:lnTo>
                  <a:lnTo>
                    <a:pt x="605" y="395"/>
                  </a:lnTo>
                  <a:lnTo>
                    <a:pt x="596" y="384"/>
                  </a:lnTo>
                  <a:lnTo>
                    <a:pt x="596" y="371"/>
                  </a:lnTo>
                  <a:lnTo>
                    <a:pt x="518" y="287"/>
                  </a:lnTo>
                  <a:lnTo>
                    <a:pt x="497" y="287"/>
                  </a:lnTo>
                  <a:lnTo>
                    <a:pt x="463" y="268"/>
                  </a:lnTo>
                  <a:lnTo>
                    <a:pt x="427" y="253"/>
                  </a:lnTo>
                  <a:lnTo>
                    <a:pt x="416" y="244"/>
                  </a:lnTo>
                  <a:lnTo>
                    <a:pt x="414" y="227"/>
                  </a:lnTo>
                  <a:lnTo>
                    <a:pt x="400" y="217"/>
                  </a:lnTo>
                  <a:lnTo>
                    <a:pt x="382" y="220"/>
                  </a:lnTo>
                  <a:lnTo>
                    <a:pt x="362" y="212"/>
                  </a:lnTo>
                  <a:lnTo>
                    <a:pt x="322" y="191"/>
                  </a:lnTo>
                  <a:lnTo>
                    <a:pt x="281" y="174"/>
                  </a:lnTo>
                  <a:lnTo>
                    <a:pt x="252" y="155"/>
                  </a:lnTo>
                  <a:lnTo>
                    <a:pt x="228" y="142"/>
                  </a:lnTo>
                  <a:lnTo>
                    <a:pt x="204" y="128"/>
                  </a:lnTo>
                  <a:lnTo>
                    <a:pt x="182" y="101"/>
                  </a:lnTo>
                  <a:lnTo>
                    <a:pt x="180" y="86"/>
                  </a:lnTo>
                  <a:lnTo>
                    <a:pt x="201" y="86"/>
                  </a:lnTo>
                  <a:lnTo>
                    <a:pt x="218" y="75"/>
                  </a:lnTo>
                  <a:lnTo>
                    <a:pt x="218" y="58"/>
                  </a:lnTo>
                  <a:lnTo>
                    <a:pt x="228" y="50"/>
                  </a:lnTo>
                  <a:lnTo>
                    <a:pt x="239" y="34"/>
                  </a:lnTo>
                  <a:lnTo>
                    <a:pt x="233" y="21"/>
                  </a:lnTo>
                  <a:lnTo>
                    <a:pt x="218" y="10"/>
                  </a:lnTo>
                  <a:lnTo>
                    <a:pt x="204" y="5"/>
                  </a:lnTo>
                  <a:lnTo>
                    <a:pt x="191" y="0"/>
                  </a:lnTo>
                  <a:lnTo>
                    <a:pt x="174" y="7"/>
                  </a:lnTo>
                  <a:lnTo>
                    <a:pt x="164" y="10"/>
                  </a:lnTo>
                  <a:lnTo>
                    <a:pt x="139" y="5"/>
                  </a:lnTo>
                  <a:lnTo>
                    <a:pt x="112" y="5"/>
                  </a:lnTo>
                  <a:lnTo>
                    <a:pt x="93" y="10"/>
                  </a:lnTo>
                  <a:lnTo>
                    <a:pt x="78" y="0"/>
                  </a:lnTo>
                  <a:lnTo>
                    <a:pt x="66" y="0"/>
                  </a:lnTo>
                  <a:lnTo>
                    <a:pt x="37" y="1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4" name="Freeform 54">
              <a:extLst>
                <a:ext uri="{FF2B5EF4-FFF2-40B4-BE49-F238E27FC236}">
                  <a16:creationId xmlns:a16="http://schemas.microsoft.com/office/drawing/2014/main" id="{4577557E-7251-4300-9220-82D46B074D03}"/>
                </a:ext>
              </a:extLst>
            </p:cNvPr>
            <p:cNvSpPr>
              <a:spLocks noChangeAspect="1"/>
            </p:cNvSpPr>
            <p:nvPr/>
          </p:nvSpPr>
          <p:spPr bwMode="auto">
            <a:xfrm rot="21333503">
              <a:off x="3574174" y="6329306"/>
              <a:ext cx="700208" cy="693777"/>
            </a:xfrm>
            <a:custGeom>
              <a:avLst/>
              <a:gdLst>
                <a:gd name="T0" fmla="*/ 2147483647 w 334"/>
                <a:gd name="T1" fmla="*/ 0 h 355"/>
                <a:gd name="T2" fmla="*/ 2147483647 w 334"/>
                <a:gd name="T3" fmla="*/ 2147483647 h 355"/>
                <a:gd name="T4" fmla="*/ 2147483647 w 334"/>
                <a:gd name="T5" fmla="*/ 2147483647 h 355"/>
                <a:gd name="T6" fmla="*/ 2147483647 w 334"/>
                <a:gd name="T7" fmla="*/ 2147483647 h 355"/>
                <a:gd name="T8" fmla="*/ 2147483647 w 334"/>
                <a:gd name="T9" fmla="*/ 2147483647 h 355"/>
                <a:gd name="T10" fmla="*/ 2147483647 w 334"/>
                <a:gd name="T11" fmla="*/ 2147483647 h 355"/>
                <a:gd name="T12" fmla="*/ 2147483647 w 334"/>
                <a:gd name="T13" fmla="*/ 2147483647 h 355"/>
                <a:gd name="T14" fmla="*/ 2147483647 w 334"/>
                <a:gd name="T15" fmla="*/ 2147483647 h 355"/>
                <a:gd name="T16" fmla="*/ 0 w 334"/>
                <a:gd name="T17" fmla="*/ 2147483647 h 355"/>
                <a:gd name="T18" fmla="*/ 2147483647 w 334"/>
                <a:gd name="T19" fmla="*/ 2147483647 h 355"/>
                <a:gd name="T20" fmla="*/ 2147483647 w 334"/>
                <a:gd name="T21" fmla="*/ 2147483647 h 355"/>
                <a:gd name="T22" fmla="*/ 2147483647 w 334"/>
                <a:gd name="T23" fmla="*/ 2147483647 h 355"/>
                <a:gd name="T24" fmla="*/ 2147483647 w 334"/>
                <a:gd name="T25" fmla="*/ 2147483647 h 355"/>
                <a:gd name="T26" fmla="*/ 2147483647 w 334"/>
                <a:gd name="T27" fmla="*/ 2147483647 h 355"/>
                <a:gd name="T28" fmla="*/ 2147483647 w 334"/>
                <a:gd name="T29" fmla="*/ 2147483647 h 355"/>
                <a:gd name="T30" fmla="*/ 2147483647 w 334"/>
                <a:gd name="T31" fmla="*/ 2147483647 h 355"/>
                <a:gd name="T32" fmla="*/ 2147483647 w 334"/>
                <a:gd name="T33" fmla="*/ 2147483647 h 355"/>
                <a:gd name="T34" fmla="*/ 2147483647 w 334"/>
                <a:gd name="T35" fmla="*/ 2147483647 h 355"/>
                <a:gd name="T36" fmla="*/ 2147483647 w 334"/>
                <a:gd name="T37" fmla="*/ 2147483647 h 355"/>
                <a:gd name="T38" fmla="*/ 2147483647 w 334"/>
                <a:gd name="T39" fmla="*/ 2147483647 h 355"/>
                <a:gd name="T40" fmla="*/ 2147483647 w 334"/>
                <a:gd name="T41" fmla="*/ 2147483647 h 355"/>
                <a:gd name="T42" fmla="*/ 2147483647 w 334"/>
                <a:gd name="T43" fmla="*/ 2147483647 h 355"/>
                <a:gd name="T44" fmla="*/ 2147483647 w 334"/>
                <a:gd name="T45" fmla="*/ 2147483647 h 355"/>
                <a:gd name="T46" fmla="*/ 2147483647 w 334"/>
                <a:gd name="T47" fmla="*/ 2147483647 h 355"/>
                <a:gd name="T48" fmla="*/ 2147483647 w 334"/>
                <a:gd name="T49" fmla="*/ 2147483647 h 355"/>
                <a:gd name="T50" fmla="*/ 2147483647 w 334"/>
                <a:gd name="T51" fmla="*/ 2147483647 h 355"/>
                <a:gd name="T52" fmla="*/ 2147483647 w 334"/>
                <a:gd name="T53" fmla="*/ 2147483647 h 355"/>
                <a:gd name="T54" fmla="*/ 2147483647 w 334"/>
                <a:gd name="T55" fmla="*/ 2147483647 h 355"/>
                <a:gd name="T56" fmla="*/ 2147483647 w 334"/>
                <a:gd name="T57" fmla="*/ 2147483647 h 355"/>
                <a:gd name="T58" fmla="*/ 2147483647 w 334"/>
                <a:gd name="T59" fmla="*/ 2147483647 h 355"/>
                <a:gd name="T60" fmla="*/ 2147483647 w 334"/>
                <a:gd name="T61" fmla="*/ 2147483647 h 355"/>
                <a:gd name="T62" fmla="*/ 2147483647 w 334"/>
                <a:gd name="T63" fmla="*/ 2147483647 h 355"/>
                <a:gd name="T64" fmla="*/ 2147483647 w 334"/>
                <a:gd name="T65" fmla="*/ 2147483647 h 355"/>
                <a:gd name="T66" fmla="*/ 2147483647 w 334"/>
                <a:gd name="T67" fmla="*/ 2147483647 h 355"/>
                <a:gd name="T68" fmla="*/ 2147483647 w 334"/>
                <a:gd name="T69" fmla="*/ 2147483647 h 355"/>
                <a:gd name="T70" fmla="*/ 2147483647 w 334"/>
                <a:gd name="T71" fmla="*/ 2147483647 h 355"/>
                <a:gd name="T72" fmla="*/ 2147483647 w 334"/>
                <a:gd name="T73" fmla="*/ 2147483647 h 355"/>
                <a:gd name="T74" fmla="*/ 2147483647 w 334"/>
                <a:gd name="T75" fmla="*/ 2147483647 h 355"/>
                <a:gd name="T76" fmla="*/ 2147483647 w 334"/>
                <a:gd name="T77" fmla="*/ 2147483647 h 355"/>
                <a:gd name="T78" fmla="*/ 2147483647 w 334"/>
                <a:gd name="T79" fmla="*/ 2147483647 h 355"/>
                <a:gd name="T80" fmla="*/ 2147483647 w 334"/>
                <a:gd name="T81" fmla="*/ 2147483647 h 355"/>
                <a:gd name="T82" fmla="*/ 2147483647 w 334"/>
                <a:gd name="T83" fmla="*/ 0 h 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4"/>
                <a:gd name="T127" fmla="*/ 0 h 355"/>
                <a:gd name="T128" fmla="*/ 334 w 334"/>
                <a:gd name="T129" fmla="*/ 355 h 3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4" h="355">
                  <a:moveTo>
                    <a:pt x="196" y="0"/>
                  </a:moveTo>
                  <a:lnTo>
                    <a:pt x="180" y="0"/>
                  </a:lnTo>
                  <a:lnTo>
                    <a:pt x="170" y="15"/>
                  </a:lnTo>
                  <a:lnTo>
                    <a:pt x="153" y="21"/>
                  </a:lnTo>
                  <a:lnTo>
                    <a:pt x="134" y="18"/>
                  </a:lnTo>
                  <a:lnTo>
                    <a:pt x="121" y="5"/>
                  </a:lnTo>
                  <a:lnTo>
                    <a:pt x="105" y="2"/>
                  </a:lnTo>
                  <a:lnTo>
                    <a:pt x="86" y="7"/>
                  </a:lnTo>
                  <a:lnTo>
                    <a:pt x="69" y="12"/>
                  </a:lnTo>
                  <a:lnTo>
                    <a:pt x="59" y="18"/>
                  </a:lnTo>
                  <a:lnTo>
                    <a:pt x="51" y="7"/>
                  </a:lnTo>
                  <a:lnTo>
                    <a:pt x="41" y="7"/>
                  </a:lnTo>
                  <a:lnTo>
                    <a:pt x="32" y="12"/>
                  </a:lnTo>
                  <a:lnTo>
                    <a:pt x="21" y="15"/>
                  </a:lnTo>
                  <a:lnTo>
                    <a:pt x="16" y="26"/>
                  </a:lnTo>
                  <a:lnTo>
                    <a:pt x="21" y="43"/>
                  </a:lnTo>
                  <a:lnTo>
                    <a:pt x="11" y="56"/>
                  </a:lnTo>
                  <a:lnTo>
                    <a:pt x="0" y="71"/>
                  </a:lnTo>
                  <a:lnTo>
                    <a:pt x="3" y="97"/>
                  </a:lnTo>
                  <a:lnTo>
                    <a:pt x="12" y="121"/>
                  </a:lnTo>
                  <a:lnTo>
                    <a:pt x="27" y="137"/>
                  </a:lnTo>
                  <a:lnTo>
                    <a:pt x="27" y="147"/>
                  </a:lnTo>
                  <a:lnTo>
                    <a:pt x="14" y="155"/>
                  </a:lnTo>
                  <a:lnTo>
                    <a:pt x="6" y="164"/>
                  </a:lnTo>
                  <a:lnTo>
                    <a:pt x="6" y="177"/>
                  </a:lnTo>
                  <a:lnTo>
                    <a:pt x="21" y="187"/>
                  </a:lnTo>
                  <a:lnTo>
                    <a:pt x="30" y="187"/>
                  </a:lnTo>
                  <a:lnTo>
                    <a:pt x="51" y="172"/>
                  </a:lnTo>
                  <a:lnTo>
                    <a:pt x="68" y="174"/>
                  </a:lnTo>
                  <a:lnTo>
                    <a:pt x="91" y="179"/>
                  </a:lnTo>
                  <a:lnTo>
                    <a:pt x="91" y="196"/>
                  </a:lnTo>
                  <a:lnTo>
                    <a:pt x="81" y="207"/>
                  </a:lnTo>
                  <a:lnTo>
                    <a:pt x="86" y="217"/>
                  </a:lnTo>
                  <a:lnTo>
                    <a:pt x="96" y="228"/>
                  </a:lnTo>
                  <a:lnTo>
                    <a:pt x="107" y="212"/>
                  </a:lnTo>
                  <a:lnTo>
                    <a:pt x="111" y="209"/>
                  </a:lnTo>
                  <a:lnTo>
                    <a:pt x="129" y="223"/>
                  </a:lnTo>
                  <a:lnTo>
                    <a:pt x="148" y="215"/>
                  </a:lnTo>
                  <a:lnTo>
                    <a:pt x="165" y="217"/>
                  </a:lnTo>
                  <a:lnTo>
                    <a:pt x="177" y="244"/>
                  </a:lnTo>
                  <a:lnTo>
                    <a:pt x="191" y="261"/>
                  </a:lnTo>
                  <a:lnTo>
                    <a:pt x="202" y="276"/>
                  </a:lnTo>
                  <a:lnTo>
                    <a:pt x="199" y="285"/>
                  </a:lnTo>
                  <a:lnTo>
                    <a:pt x="188" y="298"/>
                  </a:lnTo>
                  <a:lnTo>
                    <a:pt x="191" y="312"/>
                  </a:lnTo>
                  <a:lnTo>
                    <a:pt x="199" y="317"/>
                  </a:lnTo>
                  <a:lnTo>
                    <a:pt x="213" y="324"/>
                  </a:lnTo>
                  <a:lnTo>
                    <a:pt x="226" y="341"/>
                  </a:lnTo>
                  <a:lnTo>
                    <a:pt x="237" y="351"/>
                  </a:lnTo>
                  <a:lnTo>
                    <a:pt x="250" y="355"/>
                  </a:lnTo>
                  <a:lnTo>
                    <a:pt x="258" y="346"/>
                  </a:lnTo>
                  <a:lnTo>
                    <a:pt x="272" y="355"/>
                  </a:lnTo>
                  <a:lnTo>
                    <a:pt x="296" y="355"/>
                  </a:lnTo>
                  <a:lnTo>
                    <a:pt x="315" y="346"/>
                  </a:lnTo>
                  <a:lnTo>
                    <a:pt x="312" y="350"/>
                  </a:lnTo>
                  <a:lnTo>
                    <a:pt x="323" y="333"/>
                  </a:lnTo>
                  <a:lnTo>
                    <a:pt x="328" y="323"/>
                  </a:lnTo>
                  <a:lnTo>
                    <a:pt x="334" y="312"/>
                  </a:lnTo>
                  <a:lnTo>
                    <a:pt x="334" y="293"/>
                  </a:lnTo>
                  <a:lnTo>
                    <a:pt x="328" y="273"/>
                  </a:lnTo>
                  <a:lnTo>
                    <a:pt x="315" y="242"/>
                  </a:lnTo>
                  <a:lnTo>
                    <a:pt x="282" y="209"/>
                  </a:lnTo>
                  <a:lnTo>
                    <a:pt x="288" y="191"/>
                  </a:lnTo>
                  <a:lnTo>
                    <a:pt x="298" y="174"/>
                  </a:lnTo>
                  <a:lnTo>
                    <a:pt x="277" y="153"/>
                  </a:lnTo>
                  <a:lnTo>
                    <a:pt x="282" y="142"/>
                  </a:lnTo>
                  <a:lnTo>
                    <a:pt x="301" y="142"/>
                  </a:lnTo>
                  <a:lnTo>
                    <a:pt x="315" y="121"/>
                  </a:lnTo>
                  <a:lnTo>
                    <a:pt x="320" y="113"/>
                  </a:lnTo>
                  <a:lnTo>
                    <a:pt x="330" y="102"/>
                  </a:lnTo>
                  <a:lnTo>
                    <a:pt x="315" y="93"/>
                  </a:lnTo>
                  <a:lnTo>
                    <a:pt x="303" y="99"/>
                  </a:lnTo>
                  <a:lnTo>
                    <a:pt x="282" y="88"/>
                  </a:lnTo>
                  <a:lnTo>
                    <a:pt x="277" y="83"/>
                  </a:lnTo>
                  <a:lnTo>
                    <a:pt x="279" y="75"/>
                  </a:lnTo>
                  <a:lnTo>
                    <a:pt x="279" y="70"/>
                  </a:lnTo>
                  <a:lnTo>
                    <a:pt x="282" y="61"/>
                  </a:lnTo>
                  <a:lnTo>
                    <a:pt x="269" y="53"/>
                  </a:lnTo>
                  <a:lnTo>
                    <a:pt x="258" y="58"/>
                  </a:lnTo>
                  <a:lnTo>
                    <a:pt x="250" y="61"/>
                  </a:lnTo>
                  <a:lnTo>
                    <a:pt x="218" y="26"/>
                  </a:lnTo>
                  <a:lnTo>
                    <a:pt x="221" y="10"/>
                  </a:lnTo>
                  <a:lnTo>
                    <a:pt x="213" y="2"/>
                  </a:lnTo>
                  <a:lnTo>
                    <a:pt x="196" y="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5" name="Freeform 55">
              <a:extLst>
                <a:ext uri="{FF2B5EF4-FFF2-40B4-BE49-F238E27FC236}">
                  <a16:creationId xmlns:a16="http://schemas.microsoft.com/office/drawing/2014/main" id="{CD352B22-C627-41D4-8E68-23E5F840F718}"/>
                </a:ext>
              </a:extLst>
            </p:cNvPr>
            <p:cNvSpPr>
              <a:spLocks noChangeAspect="1"/>
            </p:cNvSpPr>
            <p:nvPr/>
          </p:nvSpPr>
          <p:spPr bwMode="auto">
            <a:xfrm rot="21333503">
              <a:off x="3571262" y="6069739"/>
              <a:ext cx="477200" cy="307522"/>
            </a:xfrm>
            <a:custGeom>
              <a:avLst/>
              <a:gdLst>
                <a:gd name="T0" fmla="*/ 2147483647 w 226"/>
                <a:gd name="T1" fmla="*/ 2147483647 h 159"/>
                <a:gd name="T2" fmla="*/ 2147483647 w 226"/>
                <a:gd name="T3" fmla="*/ 2147483647 h 159"/>
                <a:gd name="T4" fmla="*/ 2147483647 w 226"/>
                <a:gd name="T5" fmla="*/ 2147483647 h 159"/>
                <a:gd name="T6" fmla="*/ 2147483647 w 226"/>
                <a:gd name="T7" fmla="*/ 2147483647 h 159"/>
                <a:gd name="T8" fmla="*/ 2147483647 w 226"/>
                <a:gd name="T9" fmla="*/ 0 h 159"/>
                <a:gd name="T10" fmla="*/ 2147483647 w 226"/>
                <a:gd name="T11" fmla="*/ 2147483647 h 159"/>
                <a:gd name="T12" fmla="*/ 2147483647 w 226"/>
                <a:gd name="T13" fmla="*/ 2147483647 h 159"/>
                <a:gd name="T14" fmla="*/ 2147483647 w 226"/>
                <a:gd name="T15" fmla="*/ 2147483647 h 159"/>
                <a:gd name="T16" fmla="*/ 2147483647 w 226"/>
                <a:gd name="T17" fmla="*/ 2147483647 h 159"/>
                <a:gd name="T18" fmla="*/ 2147483647 w 226"/>
                <a:gd name="T19" fmla="*/ 2147483647 h 159"/>
                <a:gd name="T20" fmla="*/ 2147483647 w 226"/>
                <a:gd name="T21" fmla="*/ 2147483647 h 159"/>
                <a:gd name="T22" fmla="*/ 2147483647 w 226"/>
                <a:gd name="T23" fmla="*/ 2147483647 h 159"/>
                <a:gd name="T24" fmla="*/ 2147483647 w 226"/>
                <a:gd name="T25" fmla="*/ 2147483647 h 159"/>
                <a:gd name="T26" fmla="*/ 2147483647 w 226"/>
                <a:gd name="T27" fmla="*/ 2147483647 h 159"/>
                <a:gd name="T28" fmla="*/ 2147483647 w 226"/>
                <a:gd name="T29" fmla="*/ 2147483647 h 159"/>
                <a:gd name="T30" fmla="*/ 2147483647 w 226"/>
                <a:gd name="T31" fmla="*/ 2147483647 h 159"/>
                <a:gd name="T32" fmla="*/ 2147483647 w 226"/>
                <a:gd name="T33" fmla="*/ 2147483647 h 159"/>
                <a:gd name="T34" fmla="*/ 2147483647 w 226"/>
                <a:gd name="T35" fmla="*/ 2147483647 h 159"/>
                <a:gd name="T36" fmla="*/ 2147483647 w 226"/>
                <a:gd name="T37" fmla="*/ 2147483647 h 159"/>
                <a:gd name="T38" fmla="*/ 2147483647 w 226"/>
                <a:gd name="T39" fmla="*/ 2147483647 h 159"/>
                <a:gd name="T40" fmla="*/ 2147483647 w 226"/>
                <a:gd name="T41" fmla="*/ 2147483647 h 159"/>
                <a:gd name="T42" fmla="*/ 2147483647 w 226"/>
                <a:gd name="T43" fmla="*/ 2147483647 h 159"/>
                <a:gd name="T44" fmla="*/ 2147483647 w 226"/>
                <a:gd name="T45" fmla="*/ 2147483647 h 159"/>
                <a:gd name="T46" fmla="*/ 2147483647 w 226"/>
                <a:gd name="T47" fmla="*/ 2147483647 h 159"/>
                <a:gd name="T48" fmla="*/ 0 w 226"/>
                <a:gd name="T49" fmla="*/ 2147483647 h 159"/>
                <a:gd name="T50" fmla="*/ 2147483647 w 226"/>
                <a:gd name="T51" fmla="*/ 2147483647 h 159"/>
                <a:gd name="T52" fmla="*/ 2147483647 w 226"/>
                <a:gd name="T53" fmla="*/ 2147483647 h 159"/>
                <a:gd name="T54" fmla="*/ 2147483647 w 226"/>
                <a:gd name="T55" fmla="*/ 2147483647 h 159"/>
                <a:gd name="T56" fmla="*/ 2147483647 w 226"/>
                <a:gd name="T57" fmla="*/ 2147483647 h 159"/>
                <a:gd name="T58" fmla="*/ 2147483647 w 226"/>
                <a:gd name="T59" fmla="*/ 2147483647 h 159"/>
                <a:gd name="T60" fmla="*/ 2147483647 w 226"/>
                <a:gd name="T61" fmla="*/ 2147483647 h 159"/>
                <a:gd name="T62" fmla="*/ 2147483647 w 226"/>
                <a:gd name="T63" fmla="*/ 2147483647 h 159"/>
                <a:gd name="T64" fmla="*/ 2147483647 w 226"/>
                <a:gd name="T65" fmla="*/ 2147483647 h 159"/>
                <a:gd name="T66" fmla="*/ 2147483647 w 226"/>
                <a:gd name="T67" fmla="*/ 2147483647 h 159"/>
                <a:gd name="T68" fmla="*/ 2147483647 w 226"/>
                <a:gd name="T69" fmla="*/ 2147483647 h 159"/>
                <a:gd name="T70" fmla="*/ 2147483647 w 226"/>
                <a:gd name="T71" fmla="*/ 2147483647 h 159"/>
                <a:gd name="T72" fmla="*/ 2147483647 w 226"/>
                <a:gd name="T73" fmla="*/ 2147483647 h 159"/>
                <a:gd name="T74" fmla="*/ 2147483647 w 226"/>
                <a:gd name="T75" fmla="*/ 2147483647 h 159"/>
                <a:gd name="T76" fmla="*/ 2147483647 w 226"/>
                <a:gd name="T77" fmla="*/ 2147483647 h 159"/>
                <a:gd name="T78" fmla="*/ 2147483647 w 226"/>
                <a:gd name="T79" fmla="*/ 2147483647 h 159"/>
                <a:gd name="T80" fmla="*/ 2147483647 w 226"/>
                <a:gd name="T81" fmla="*/ 2147483647 h 159"/>
                <a:gd name="T82" fmla="*/ 2147483647 w 226"/>
                <a:gd name="T83" fmla="*/ 2147483647 h 159"/>
                <a:gd name="T84" fmla="*/ 2147483647 w 226"/>
                <a:gd name="T85" fmla="*/ 2147483647 h 159"/>
                <a:gd name="T86" fmla="*/ 2147483647 w 226"/>
                <a:gd name="T87" fmla="*/ 2147483647 h 159"/>
                <a:gd name="T88" fmla="*/ 2147483647 w 226"/>
                <a:gd name="T89" fmla="*/ 2147483647 h 159"/>
                <a:gd name="T90" fmla="*/ 2147483647 w 226"/>
                <a:gd name="T91" fmla="*/ 2147483647 h 159"/>
                <a:gd name="T92" fmla="*/ 2147483647 w 226"/>
                <a:gd name="T93" fmla="*/ 2147483647 h 159"/>
                <a:gd name="T94" fmla="*/ 2147483647 w 226"/>
                <a:gd name="T95" fmla="*/ 2147483647 h 159"/>
                <a:gd name="T96" fmla="*/ 2147483647 w 226"/>
                <a:gd name="T97" fmla="*/ 2147483647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6"/>
                <a:gd name="T148" fmla="*/ 0 h 159"/>
                <a:gd name="T149" fmla="*/ 226 w 226"/>
                <a:gd name="T150" fmla="*/ 159 h 1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6" h="159">
                  <a:moveTo>
                    <a:pt x="217" y="56"/>
                  </a:moveTo>
                  <a:lnTo>
                    <a:pt x="193" y="31"/>
                  </a:lnTo>
                  <a:lnTo>
                    <a:pt x="178" y="22"/>
                  </a:lnTo>
                  <a:lnTo>
                    <a:pt x="150" y="14"/>
                  </a:lnTo>
                  <a:lnTo>
                    <a:pt x="145" y="0"/>
                  </a:lnTo>
                  <a:lnTo>
                    <a:pt x="135" y="14"/>
                  </a:lnTo>
                  <a:lnTo>
                    <a:pt x="135" y="24"/>
                  </a:lnTo>
                  <a:lnTo>
                    <a:pt x="130" y="27"/>
                  </a:lnTo>
                  <a:lnTo>
                    <a:pt x="118" y="31"/>
                  </a:lnTo>
                  <a:lnTo>
                    <a:pt x="105" y="36"/>
                  </a:lnTo>
                  <a:lnTo>
                    <a:pt x="96" y="44"/>
                  </a:lnTo>
                  <a:lnTo>
                    <a:pt x="86" y="51"/>
                  </a:lnTo>
                  <a:lnTo>
                    <a:pt x="80" y="38"/>
                  </a:lnTo>
                  <a:lnTo>
                    <a:pt x="70" y="31"/>
                  </a:lnTo>
                  <a:lnTo>
                    <a:pt x="62" y="24"/>
                  </a:lnTo>
                  <a:lnTo>
                    <a:pt x="52" y="31"/>
                  </a:lnTo>
                  <a:lnTo>
                    <a:pt x="48" y="38"/>
                  </a:lnTo>
                  <a:lnTo>
                    <a:pt x="58" y="51"/>
                  </a:lnTo>
                  <a:lnTo>
                    <a:pt x="53" y="60"/>
                  </a:lnTo>
                  <a:lnTo>
                    <a:pt x="43" y="60"/>
                  </a:lnTo>
                  <a:lnTo>
                    <a:pt x="38" y="63"/>
                  </a:lnTo>
                  <a:lnTo>
                    <a:pt x="35" y="73"/>
                  </a:lnTo>
                  <a:lnTo>
                    <a:pt x="30" y="78"/>
                  </a:lnTo>
                  <a:lnTo>
                    <a:pt x="16" y="83"/>
                  </a:lnTo>
                  <a:lnTo>
                    <a:pt x="0" y="82"/>
                  </a:lnTo>
                  <a:lnTo>
                    <a:pt x="21" y="97"/>
                  </a:lnTo>
                  <a:lnTo>
                    <a:pt x="24" y="114"/>
                  </a:lnTo>
                  <a:lnTo>
                    <a:pt x="26" y="126"/>
                  </a:lnTo>
                  <a:lnTo>
                    <a:pt x="24" y="140"/>
                  </a:lnTo>
                  <a:lnTo>
                    <a:pt x="21" y="148"/>
                  </a:lnTo>
                  <a:lnTo>
                    <a:pt x="32" y="143"/>
                  </a:lnTo>
                  <a:lnTo>
                    <a:pt x="46" y="156"/>
                  </a:lnTo>
                  <a:lnTo>
                    <a:pt x="67" y="143"/>
                  </a:lnTo>
                  <a:lnTo>
                    <a:pt x="84" y="140"/>
                  </a:lnTo>
                  <a:lnTo>
                    <a:pt x="94" y="140"/>
                  </a:lnTo>
                  <a:lnTo>
                    <a:pt x="108" y="148"/>
                  </a:lnTo>
                  <a:lnTo>
                    <a:pt x="121" y="156"/>
                  </a:lnTo>
                  <a:lnTo>
                    <a:pt x="137" y="159"/>
                  </a:lnTo>
                  <a:lnTo>
                    <a:pt x="150" y="153"/>
                  </a:lnTo>
                  <a:lnTo>
                    <a:pt x="164" y="135"/>
                  </a:lnTo>
                  <a:lnTo>
                    <a:pt x="180" y="138"/>
                  </a:lnTo>
                  <a:lnTo>
                    <a:pt x="186" y="121"/>
                  </a:lnTo>
                  <a:lnTo>
                    <a:pt x="202" y="119"/>
                  </a:lnTo>
                  <a:lnTo>
                    <a:pt x="210" y="121"/>
                  </a:lnTo>
                  <a:lnTo>
                    <a:pt x="217" y="116"/>
                  </a:lnTo>
                  <a:lnTo>
                    <a:pt x="223" y="108"/>
                  </a:lnTo>
                  <a:lnTo>
                    <a:pt x="226" y="97"/>
                  </a:lnTo>
                  <a:lnTo>
                    <a:pt x="226" y="77"/>
                  </a:lnTo>
                  <a:lnTo>
                    <a:pt x="217" y="5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6" name="Freeform 56">
              <a:extLst>
                <a:ext uri="{FF2B5EF4-FFF2-40B4-BE49-F238E27FC236}">
                  <a16:creationId xmlns:a16="http://schemas.microsoft.com/office/drawing/2014/main" id="{935CC124-4FC1-4703-9B9D-8A6F4FB64217}"/>
                </a:ext>
              </a:extLst>
            </p:cNvPr>
            <p:cNvSpPr>
              <a:spLocks noChangeAspect="1"/>
            </p:cNvSpPr>
            <p:nvPr/>
          </p:nvSpPr>
          <p:spPr bwMode="auto">
            <a:xfrm rot="21333503">
              <a:off x="3270280" y="5711709"/>
              <a:ext cx="605078" cy="528874"/>
            </a:xfrm>
            <a:custGeom>
              <a:avLst/>
              <a:gdLst>
                <a:gd name="T0" fmla="*/ 2147483647 w 287"/>
                <a:gd name="T1" fmla="*/ 0 h 271"/>
                <a:gd name="T2" fmla="*/ 2147483647 w 287"/>
                <a:gd name="T3" fmla="*/ 2147483647 h 271"/>
                <a:gd name="T4" fmla="*/ 2147483647 w 287"/>
                <a:gd name="T5" fmla="*/ 2147483647 h 271"/>
                <a:gd name="T6" fmla="*/ 2147483647 w 287"/>
                <a:gd name="T7" fmla="*/ 2147483647 h 271"/>
                <a:gd name="T8" fmla="*/ 2147483647 w 287"/>
                <a:gd name="T9" fmla="*/ 2147483647 h 271"/>
                <a:gd name="T10" fmla="*/ 2147483647 w 287"/>
                <a:gd name="T11" fmla="*/ 2147483647 h 271"/>
                <a:gd name="T12" fmla="*/ 2147483647 w 287"/>
                <a:gd name="T13" fmla="*/ 2147483647 h 271"/>
                <a:gd name="T14" fmla="*/ 2147483647 w 287"/>
                <a:gd name="T15" fmla="*/ 2147483647 h 271"/>
                <a:gd name="T16" fmla="*/ 2147483647 w 287"/>
                <a:gd name="T17" fmla="*/ 2147483647 h 271"/>
                <a:gd name="T18" fmla="*/ 2147483647 w 287"/>
                <a:gd name="T19" fmla="*/ 2147483647 h 271"/>
                <a:gd name="T20" fmla="*/ 2147483647 w 287"/>
                <a:gd name="T21" fmla="*/ 2147483647 h 271"/>
                <a:gd name="T22" fmla="*/ 2147483647 w 287"/>
                <a:gd name="T23" fmla="*/ 2147483647 h 271"/>
                <a:gd name="T24" fmla="*/ 2147483647 w 287"/>
                <a:gd name="T25" fmla="*/ 2147483647 h 271"/>
                <a:gd name="T26" fmla="*/ 2147483647 w 287"/>
                <a:gd name="T27" fmla="*/ 2147483647 h 271"/>
                <a:gd name="T28" fmla="*/ 2147483647 w 287"/>
                <a:gd name="T29" fmla="*/ 2147483647 h 271"/>
                <a:gd name="T30" fmla="*/ 2147483647 w 287"/>
                <a:gd name="T31" fmla="*/ 2147483647 h 271"/>
                <a:gd name="T32" fmla="*/ 2147483647 w 287"/>
                <a:gd name="T33" fmla="*/ 2147483647 h 271"/>
                <a:gd name="T34" fmla="*/ 2147483647 w 287"/>
                <a:gd name="T35" fmla="*/ 2147483647 h 271"/>
                <a:gd name="T36" fmla="*/ 2147483647 w 287"/>
                <a:gd name="T37" fmla="*/ 2147483647 h 271"/>
                <a:gd name="T38" fmla="*/ 2147483647 w 287"/>
                <a:gd name="T39" fmla="*/ 2147483647 h 271"/>
                <a:gd name="T40" fmla="*/ 2147483647 w 287"/>
                <a:gd name="T41" fmla="*/ 2147483647 h 271"/>
                <a:gd name="T42" fmla="*/ 2147483647 w 287"/>
                <a:gd name="T43" fmla="*/ 2147483647 h 271"/>
                <a:gd name="T44" fmla="*/ 2147483647 w 287"/>
                <a:gd name="T45" fmla="*/ 2147483647 h 271"/>
                <a:gd name="T46" fmla="*/ 2147483647 w 287"/>
                <a:gd name="T47" fmla="*/ 2147483647 h 271"/>
                <a:gd name="T48" fmla="*/ 2147483647 w 287"/>
                <a:gd name="T49" fmla="*/ 2147483647 h 271"/>
                <a:gd name="T50" fmla="*/ 2147483647 w 287"/>
                <a:gd name="T51" fmla="*/ 2147483647 h 271"/>
                <a:gd name="T52" fmla="*/ 2147483647 w 287"/>
                <a:gd name="T53" fmla="*/ 2147483647 h 271"/>
                <a:gd name="T54" fmla="*/ 2147483647 w 287"/>
                <a:gd name="T55" fmla="*/ 2147483647 h 271"/>
                <a:gd name="T56" fmla="*/ 2147483647 w 287"/>
                <a:gd name="T57" fmla="*/ 2147483647 h 271"/>
                <a:gd name="T58" fmla="*/ 2147483647 w 287"/>
                <a:gd name="T59" fmla="*/ 2147483647 h 271"/>
                <a:gd name="T60" fmla="*/ 2147483647 w 287"/>
                <a:gd name="T61" fmla="*/ 2147483647 h 271"/>
                <a:gd name="T62" fmla="*/ 2147483647 w 287"/>
                <a:gd name="T63" fmla="*/ 2147483647 h 271"/>
                <a:gd name="T64" fmla="*/ 2147483647 w 287"/>
                <a:gd name="T65" fmla="*/ 2147483647 h 271"/>
                <a:gd name="T66" fmla="*/ 2147483647 w 287"/>
                <a:gd name="T67" fmla="*/ 2147483647 h 271"/>
                <a:gd name="T68" fmla="*/ 2147483647 w 287"/>
                <a:gd name="T69" fmla="*/ 2147483647 h 271"/>
                <a:gd name="T70" fmla="*/ 2147483647 w 287"/>
                <a:gd name="T71" fmla="*/ 2147483647 h 271"/>
                <a:gd name="T72" fmla="*/ 2147483647 w 287"/>
                <a:gd name="T73" fmla="*/ 2147483647 h 271"/>
                <a:gd name="T74" fmla="*/ 2147483647 w 287"/>
                <a:gd name="T75" fmla="*/ 2147483647 h 271"/>
                <a:gd name="T76" fmla="*/ 2147483647 w 287"/>
                <a:gd name="T77" fmla="*/ 2147483647 h 271"/>
                <a:gd name="T78" fmla="*/ 2147483647 w 287"/>
                <a:gd name="T79" fmla="*/ 2147483647 h 271"/>
                <a:gd name="T80" fmla="*/ 2147483647 w 287"/>
                <a:gd name="T81" fmla="*/ 2147483647 h 271"/>
                <a:gd name="T82" fmla="*/ 2147483647 w 287"/>
                <a:gd name="T83" fmla="*/ 2147483647 h 271"/>
                <a:gd name="T84" fmla="*/ 2147483647 w 287"/>
                <a:gd name="T85" fmla="*/ 2147483647 h 271"/>
                <a:gd name="T86" fmla="*/ 2147483647 w 287"/>
                <a:gd name="T87" fmla="*/ 2147483647 h 271"/>
                <a:gd name="T88" fmla="*/ 2147483647 w 287"/>
                <a:gd name="T89" fmla="*/ 2147483647 h 271"/>
                <a:gd name="T90" fmla="*/ 2147483647 w 287"/>
                <a:gd name="T91" fmla="*/ 2147483647 h 271"/>
                <a:gd name="T92" fmla="*/ 0 w 287"/>
                <a:gd name="T93" fmla="*/ 2147483647 h 271"/>
                <a:gd name="T94" fmla="*/ 0 w 287"/>
                <a:gd name="T95" fmla="*/ 2147483647 h 271"/>
                <a:gd name="T96" fmla="*/ 2147483647 w 287"/>
                <a:gd name="T97" fmla="*/ 2147483647 h 271"/>
                <a:gd name="T98" fmla="*/ 2147483647 w 287"/>
                <a:gd name="T99" fmla="*/ 2147483647 h 271"/>
                <a:gd name="T100" fmla="*/ 2147483647 w 287"/>
                <a:gd name="T101" fmla="*/ 2147483647 h 271"/>
                <a:gd name="T102" fmla="*/ 2147483647 w 287"/>
                <a:gd name="T103" fmla="*/ 2147483647 h 271"/>
                <a:gd name="T104" fmla="*/ 2147483647 w 287"/>
                <a:gd name="T105" fmla="*/ 2147483647 h 271"/>
                <a:gd name="T106" fmla="*/ 2147483647 w 287"/>
                <a:gd name="T107" fmla="*/ 2147483647 h 271"/>
                <a:gd name="T108" fmla="*/ 2147483647 w 287"/>
                <a:gd name="T109" fmla="*/ 2147483647 h 271"/>
                <a:gd name="T110" fmla="*/ 2147483647 w 287"/>
                <a:gd name="T111" fmla="*/ 2147483647 h 271"/>
                <a:gd name="T112" fmla="*/ 2147483647 w 287"/>
                <a:gd name="T113" fmla="*/ 2147483647 h 271"/>
                <a:gd name="T114" fmla="*/ 2147483647 w 287"/>
                <a:gd name="T115" fmla="*/ 2147483647 h 271"/>
                <a:gd name="T116" fmla="*/ 2147483647 w 287"/>
                <a:gd name="T117" fmla="*/ 2147483647 h 271"/>
                <a:gd name="T118" fmla="*/ 2147483647 w 287"/>
                <a:gd name="T119" fmla="*/ 2147483647 h 271"/>
                <a:gd name="T120" fmla="*/ 2147483647 w 287"/>
                <a:gd name="T121" fmla="*/ 2147483647 h 271"/>
                <a:gd name="T122" fmla="*/ 2147483647 w 287"/>
                <a:gd name="T123" fmla="*/ 2147483647 h 271"/>
                <a:gd name="T124" fmla="*/ 2147483647 w 287"/>
                <a:gd name="T125" fmla="*/ 0 h 2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
                <a:gd name="T190" fmla="*/ 0 h 271"/>
                <a:gd name="T191" fmla="*/ 287 w 287"/>
                <a:gd name="T192" fmla="*/ 271 h 2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 h="271">
                  <a:moveTo>
                    <a:pt x="147" y="0"/>
                  </a:moveTo>
                  <a:lnTo>
                    <a:pt x="164" y="38"/>
                  </a:lnTo>
                  <a:lnTo>
                    <a:pt x="174" y="65"/>
                  </a:lnTo>
                  <a:lnTo>
                    <a:pt x="180" y="78"/>
                  </a:lnTo>
                  <a:lnTo>
                    <a:pt x="183" y="97"/>
                  </a:lnTo>
                  <a:lnTo>
                    <a:pt x="205" y="114"/>
                  </a:lnTo>
                  <a:lnTo>
                    <a:pt x="222" y="129"/>
                  </a:lnTo>
                  <a:lnTo>
                    <a:pt x="249" y="153"/>
                  </a:lnTo>
                  <a:lnTo>
                    <a:pt x="275" y="170"/>
                  </a:lnTo>
                  <a:lnTo>
                    <a:pt x="287" y="182"/>
                  </a:lnTo>
                  <a:lnTo>
                    <a:pt x="282" y="194"/>
                  </a:lnTo>
                  <a:lnTo>
                    <a:pt x="275" y="199"/>
                  </a:lnTo>
                  <a:lnTo>
                    <a:pt x="270" y="201"/>
                  </a:lnTo>
                  <a:lnTo>
                    <a:pt x="271" y="213"/>
                  </a:lnTo>
                  <a:lnTo>
                    <a:pt x="263" y="218"/>
                  </a:lnTo>
                  <a:lnTo>
                    <a:pt x="256" y="223"/>
                  </a:lnTo>
                  <a:lnTo>
                    <a:pt x="248" y="223"/>
                  </a:lnTo>
                  <a:lnTo>
                    <a:pt x="226" y="240"/>
                  </a:lnTo>
                  <a:lnTo>
                    <a:pt x="222" y="231"/>
                  </a:lnTo>
                  <a:lnTo>
                    <a:pt x="212" y="223"/>
                  </a:lnTo>
                  <a:lnTo>
                    <a:pt x="201" y="215"/>
                  </a:lnTo>
                  <a:lnTo>
                    <a:pt x="193" y="218"/>
                  </a:lnTo>
                  <a:lnTo>
                    <a:pt x="188" y="223"/>
                  </a:lnTo>
                  <a:lnTo>
                    <a:pt x="188" y="231"/>
                  </a:lnTo>
                  <a:lnTo>
                    <a:pt x="196" y="240"/>
                  </a:lnTo>
                  <a:lnTo>
                    <a:pt x="191" y="247"/>
                  </a:lnTo>
                  <a:lnTo>
                    <a:pt x="180" y="250"/>
                  </a:lnTo>
                  <a:lnTo>
                    <a:pt x="174" y="255"/>
                  </a:lnTo>
                  <a:lnTo>
                    <a:pt x="172" y="264"/>
                  </a:lnTo>
                  <a:lnTo>
                    <a:pt x="164" y="269"/>
                  </a:lnTo>
                  <a:lnTo>
                    <a:pt x="156" y="271"/>
                  </a:lnTo>
                  <a:lnTo>
                    <a:pt x="140" y="269"/>
                  </a:lnTo>
                  <a:lnTo>
                    <a:pt x="118" y="266"/>
                  </a:lnTo>
                  <a:lnTo>
                    <a:pt x="102" y="255"/>
                  </a:lnTo>
                  <a:lnTo>
                    <a:pt x="86" y="242"/>
                  </a:lnTo>
                  <a:lnTo>
                    <a:pt x="65" y="223"/>
                  </a:lnTo>
                  <a:lnTo>
                    <a:pt x="57" y="215"/>
                  </a:lnTo>
                  <a:lnTo>
                    <a:pt x="45" y="213"/>
                  </a:lnTo>
                  <a:lnTo>
                    <a:pt x="24" y="209"/>
                  </a:lnTo>
                  <a:lnTo>
                    <a:pt x="10" y="209"/>
                  </a:lnTo>
                  <a:lnTo>
                    <a:pt x="5" y="201"/>
                  </a:lnTo>
                  <a:lnTo>
                    <a:pt x="2" y="187"/>
                  </a:lnTo>
                  <a:lnTo>
                    <a:pt x="5" y="170"/>
                  </a:lnTo>
                  <a:lnTo>
                    <a:pt x="10" y="156"/>
                  </a:lnTo>
                  <a:lnTo>
                    <a:pt x="7" y="151"/>
                  </a:lnTo>
                  <a:lnTo>
                    <a:pt x="5" y="138"/>
                  </a:lnTo>
                  <a:lnTo>
                    <a:pt x="0" y="124"/>
                  </a:lnTo>
                  <a:lnTo>
                    <a:pt x="0" y="114"/>
                  </a:lnTo>
                  <a:lnTo>
                    <a:pt x="5" y="109"/>
                  </a:lnTo>
                  <a:lnTo>
                    <a:pt x="10" y="105"/>
                  </a:lnTo>
                  <a:lnTo>
                    <a:pt x="7" y="92"/>
                  </a:lnTo>
                  <a:lnTo>
                    <a:pt x="10" y="83"/>
                  </a:lnTo>
                  <a:lnTo>
                    <a:pt x="24" y="70"/>
                  </a:lnTo>
                  <a:lnTo>
                    <a:pt x="38" y="70"/>
                  </a:lnTo>
                  <a:lnTo>
                    <a:pt x="51" y="65"/>
                  </a:lnTo>
                  <a:lnTo>
                    <a:pt x="58" y="55"/>
                  </a:lnTo>
                  <a:lnTo>
                    <a:pt x="57" y="46"/>
                  </a:lnTo>
                  <a:lnTo>
                    <a:pt x="75" y="27"/>
                  </a:lnTo>
                  <a:lnTo>
                    <a:pt x="96" y="30"/>
                  </a:lnTo>
                  <a:lnTo>
                    <a:pt x="105" y="19"/>
                  </a:lnTo>
                  <a:lnTo>
                    <a:pt x="123" y="17"/>
                  </a:lnTo>
                  <a:lnTo>
                    <a:pt x="135" y="9"/>
                  </a:lnTo>
                  <a:lnTo>
                    <a:pt x="147" y="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7" name="Freeform 57">
              <a:extLst>
                <a:ext uri="{FF2B5EF4-FFF2-40B4-BE49-F238E27FC236}">
                  <a16:creationId xmlns:a16="http://schemas.microsoft.com/office/drawing/2014/main" id="{4AFE90CC-322A-47CA-9D3C-64C7AD967A9C}"/>
                </a:ext>
              </a:extLst>
            </p:cNvPr>
            <p:cNvSpPr>
              <a:spLocks noChangeAspect="1"/>
            </p:cNvSpPr>
            <p:nvPr/>
          </p:nvSpPr>
          <p:spPr bwMode="auto">
            <a:xfrm rot="21333503">
              <a:off x="2844540" y="5404189"/>
              <a:ext cx="502153" cy="551160"/>
            </a:xfrm>
            <a:custGeom>
              <a:avLst/>
              <a:gdLst>
                <a:gd name="T0" fmla="*/ 2147483647 w 239"/>
                <a:gd name="T1" fmla="*/ 2147483647 h 283"/>
                <a:gd name="T2" fmla="*/ 2147483647 w 239"/>
                <a:gd name="T3" fmla="*/ 2147483647 h 283"/>
                <a:gd name="T4" fmla="*/ 2147483647 w 239"/>
                <a:gd name="T5" fmla="*/ 2147483647 h 283"/>
                <a:gd name="T6" fmla="*/ 2147483647 w 239"/>
                <a:gd name="T7" fmla="*/ 2147483647 h 283"/>
                <a:gd name="T8" fmla="*/ 2147483647 w 239"/>
                <a:gd name="T9" fmla="*/ 2147483647 h 283"/>
                <a:gd name="T10" fmla="*/ 2147483647 w 239"/>
                <a:gd name="T11" fmla="*/ 2147483647 h 283"/>
                <a:gd name="T12" fmla="*/ 2147483647 w 239"/>
                <a:gd name="T13" fmla="*/ 2147483647 h 283"/>
                <a:gd name="T14" fmla="*/ 2147483647 w 239"/>
                <a:gd name="T15" fmla="*/ 2147483647 h 283"/>
                <a:gd name="T16" fmla="*/ 2147483647 w 239"/>
                <a:gd name="T17" fmla="*/ 0 h 283"/>
                <a:gd name="T18" fmla="*/ 2147483647 w 239"/>
                <a:gd name="T19" fmla="*/ 2147483647 h 283"/>
                <a:gd name="T20" fmla="*/ 2147483647 w 239"/>
                <a:gd name="T21" fmla="*/ 2147483647 h 283"/>
                <a:gd name="T22" fmla="*/ 2147483647 w 239"/>
                <a:gd name="T23" fmla="*/ 2147483647 h 283"/>
                <a:gd name="T24" fmla="*/ 2147483647 w 239"/>
                <a:gd name="T25" fmla="*/ 2147483647 h 283"/>
                <a:gd name="T26" fmla="*/ 2147483647 w 239"/>
                <a:gd name="T27" fmla="*/ 2147483647 h 283"/>
                <a:gd name="T28" fmla="*/ 2147483647 w 239"/>
                <a:gd name="T29" fmla="*/ 2147483647 h 283"/>
                <a:gd name="T30" fmla="*/ 2147483647 w 239"/>
                <a:gd name="T31" fmla="*/ 2147483647 h 283"/>
                <a:gd name="T32" fmla="*/ 2147483647 w 239"/>
                <a:gd name="T33" fmla="*/ 2147483647 h 283"/>
                <a:gd name="T34" fmla="*/ 2147483647 w 239"/>
                <a:gd name="T35" fmla="*/ 2147483647 h 283"/>
                <a:gd name="T36" fmla="*/ 0 w 239"/>
                <a:gd name="T37" fmla="*/ 2147483647 h 283"/>
                <a:gd name="T38" fmla="*/ 2147483647 w 239"/>
                <a:gd name="T39" fmla="*/ 2147483647 h 283"/>
                <a:gd name="T40" fmla="*/ 0 w 239"/>
                <a:gd name="T41" fmla="*/ 2147483647 h 283"/>
                <a:gd name="T42" fmla="*/ 2147483647 w 239"/>
                <a:gd name="T43" fmla="*/ 2147483647 h 283"/>
                <a:gd name="T44" fmla="*/ 2147483647 w 239"/>
                <a:gd name="T45" fmla="*/ 2147483647 h 283"/>
                <a:gd name="T46" fmla="*/ 2147483647 w 239"/>
                <a:gd name="T47" fmla="*/ 2147483647 h 283"/>
                <a:gd name="T48" fmla="*/ 2147483647 w 239"/>
                <a:gd name="T49" fmla="*/ 2147483647 h 283"/>
                <a:gd name="T50" fmla="*/ 2147483647 w 239"/>
                <a:gd name="T51" fmla="*/ 2147483647 h 283"/>
                <a:gd name="T52" fmla="*/ 2147483647 w 239"/>
                <a:gd name="T53" fmla="*/ 2147483647 h 283"/>
                <a:gd name="T54" fmla="*/ 2147483647 w 239"/>
                <a:gd name="T55" fmla="*/ 2147483647 h 283"/>
                <a:gd name="T56" fmla="*/ 2147483647 w 239"/>
                <a:gd name="T57" fmla="*/ 2147483647 h 283"/>
                <a:gd name="T58" fmla="*/ 2147483647 w 239"/>
                <a:gd name="T59" fmla="*/ 2147483647 h 283"/>
                <a:gd name="T60" fmla="*/ 2147483647 w 239"/>
                <a:gd name="T61" fmla="*/ 2147483647 h 283"/>
                <a:gd name="T62" fmla="*/ 2147483647 w 239"/>
                <a:gd name="T63" fmla="*/ 2147483647 h 283"/>
                <a:gd name="T64" fmla="*/ 2147483647 w 239"/>
                <a:gd name="T65" fmla="*/ 2147483647 h 2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283"/>
                <a:gd name="T101" fmla="*/ 239 w 239"/>
                <a:gd name="T102" fmla="*/ 283 h 2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283">
                  <a:moveTo>
                    <a:pt x="239" y="215"/>
                  </a:moveTo>
                  <a:lnTo>
                    <a:pt x="233" y="201"/>
                  </a:lnTo>
                  <a:lnTo>
                    <a:pt x="221" y="191"/>
                  </a:lnTo>
                  <a:lnTo>
                    <a:pt x="202" y="174"/>
                  </a:lnTo>
                  <a:lnTo>
                    <a:pt x="185" y="167"/>
                  </a:lnTo>
                  <a:lnTo>
                    <a:pt x="174" y="159"/>
                  </a:lnTo>
                  <a:lnTo>
                    <a:pt x="177" y="132"/>
                  </a:lnTo>
                  <a:lnTo>
                    <a:pt x="172" y="116"/>
                  </a:lnTo>
                  <a:lnTo>
                    <a:pt x="169" y="99"/>
                  </a:lnTo>
                  <a:lnTo>
                    <a:pt x="169" y="72"/>
                  </a:lnTo>
                  <a:lnTo>
                    <a:pt x="153" y="62"/>
                  </a:lnTo>
                  <a:lnTo>
                    <a:pt x="134" y="48"/>
                  </a:lnTo>
                  <a:lnTo>
                    <a:pt x="120" y="46"/>
                  </a:lnTo>
                  <a:lnTo>
                    <a:pt x="105" y="29"/>
                  </a:lnTo>
                  <a:lnTo>
                    <a:pt x="97" y="14"/>
                  </a:lnTo>
                  <a:lnTo>
                    <a:pt x="83" y="14"/>
                  </a:lnTo>
                  <a:lnTo>
                    <a:pt x="72" y="14"/>
                  </a:lnTo>
                  <a:lnTo>
                    <a:pt x="72" y="0"/>
                  </a:lnTo>
                  <a:lnTo>
                    <a:pt x="64" y="8"/>
                  </a:lnTo>
                  <a:lnTo>
                    <a:pt x="54" y="5"/>
                  </a:lnTo>
                  <a:lnTo>
                    <a:pt x="49" y="19"/>
                  </a:lnTo>
                  <a:lnTo>
                    <a:pt x="57" y="36"/>
                  </a:lnTo>
                  <a:lnTo>
                    <a:pt x="64" y="53"/>
                  </a:lnTo>
                  <a:lnTo>
                    <a:pt x="67" y="64"/>
                  </a:lnTo>
                  <a:lnTo>
                    <a:pt x="62" y="70"/>
                  </a:lnTo>
                  <a:lnTo>
                    <a:pt x="45" y="72"/>
                  </a:lnTo>
                  <a:lnTo>
                    <a:pt x="32" y="80"/>
                  </a:lnTo>
                  <a:lnTo>
                    <a:pt x="23" y="92"/>
                  </a:lnTo>
                  <a:lnTo>
                    <a:pt x="30" y="107"/>
                  </a:lnTo>
                  <a:lnTo>
                    <a:pt x="30" y="118"/>
                  </a:lnTo>
                  <a:lnTo>
                    <a:pt x="23" y="118"/>
                  </a:lnTo>
                  <a:lnTo>
                    <a:pt x="27" y="126"/>
                  </a:lnTo>
                  <a:lnTo>
                    <a:pt x="13" y="137"/>
                  </a:lnTo>
                  <a:lnTo>
                    <a:pt x="18" y="148"/>
                  </a:lnTo>
                  <a:lnTo>
                    <a:pt x="16" y="156"/>
                  </a:lnTo>
                  <a:lnTo>
                    <a:pt x="3" y="167"/>
                  </a:lnTo>
                  <a:lnTo>
                    <a:pt x="6" y="178"/>
                  </a:lnTo>
                  <a:lnTo>
                    <a:pt x="0" y="183"/>
                  </a:lnTo>
                  <a:lnTo>
                    <a:pt x="13" y="188"/>
                  </a:lnTo>
                  <a:lnTo>
                    <a:pt x="13" y="196"/>
                  </a:lnTo>
                  <a:lnTo>
                    <a:pt x="8" y="201"/>
                  </a:lnTo>
                  <a:lnTo>
                    <a:pt x="0" y="212"/>
                  </a:lnTo>
                  <a:lnTo>
                    <a:pt x="8" y="229"/>
                  </a:lnTo>
                  <a:lnTo>
                    <a:pt x="22" y="220"/>
                  </a:lnTo>
                  <a:lnTo>
                    <a:pt x="40" y="220"/>
                  </a:lnTo>
                  <a:lnTo>
                    <a:pt x="49" y="225"/>
                  </a:lnTo>
                  <a:lnTo>
                    <a:pt x="51" y="239"/>
                  </a:lnTo>
                  <a:lnTo>
                    <a:pt x="57" y="252"/>
                  </a:lnTo>
                  <a:lnTo>
                    <a:pt x="67" y="256"/>
                  </a:lnTo>
                  <a:lnTo>
                    <a:pt x="71" y="263"/>
                  </a:lnTo>
                  <a:lnTo>
                    <a:pt x="76" y="274"/>
                  </a:lnTo>
                  <a:lnTo>
                    <a:pt x="86" y="279"/>
                  </a:lnTo>
                  <a:lnTo>
                    <a:pt x="99" y="279"/>
                  </a:lnTo>
                  <a:lnTo>
                    <a:pt x="115" y="283"/>
                  </a:lnTo>
                  <a:lnTo>
                    <a:pt x="120" y="279"/>
                  </a:lnTo>
                  <a:lnTo>
                    <a:pt x="129" y="269"/>
                  </a:lnTo>
                  <a:lnTo>
                    <a:pt x="137" y="263"/>
                  </a:lnTo>
                  <a:lnTo>
                    <a:pt x="151" y="258"/>
                  </a:lnTo>
                  <a:lnTo>
                    <a:pt x="163" y="258"/>
                  </a:lnTo>
                  <a:lnTo>
                    <a:pt x="174" y="247"/>
                  </a:lnTo>
                  <a:lnTo>
                    <a:pt x="180" y="237"/>
                  </a:lnTo>
                  <a:lnTo>
                    <a:pt x="185" y="232"/>
                  </a:lnTo>
                  <a:lnTo>
                    <a:pt x="199" y="234"/>
                  </a:lnTo>
                  <a:lnTo>
                    <a:pt x="209" y="232"/>
                  </a:lnTo>
                  <a:lnTo>
                    <a:pt x="226" y="229"/>
                  </a:lnTo>
                  <a:lnTo>
                    <a:pt x="239" y="21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8" name="Freeform 58">
              <a:extLst>
                <a:ext uri="{FF2B5EF4-FFF2-40B4-BE49-F238E27FC236}">
                  <a16:creationId xmlns:a16="http://schemas.microsoft.com/office/drawing/2014/main" id="{8FD0217D-47DB-4453-870B-954B595EA467}"/>
                </a:ext>
              </a:extLst>
            </p:cNvPr>
            <p:cNvSpPr>
              <a:spLocks noChangeAspect="1"/>
            </p:cNvSpPr>
            <p:nvPr/>
          </p:nvSpPr>
          <p:spPr bwMode="auto">
            <a:xfrm rot="21333503">
              <a:off x="2933430" y="5196202"/>
              <a:ext cx="600400" cy="640296"/>
            </a:xfrm>
            <a:custGeom>
              <a:avLst/>
              <a:gdLst>
                <a:gd name="T0" fmla="*/ 2147483647 w 284"/>
                <a:gd name="T1" fmla="*/ 2147483647 h 327"/>
                <a:gd name="T2" fmla="*/ 2147483647 w 284"/>
                <a:gd name="T3" fmla="*/ 2147483647 h 327"/>
                <a:gd name="T4" fmla="*/ 2147483647 w 284"/>
                <a:gd name="T5" fmla="*/ 2147483647 h 327"/>
                <a:gd name="T6" fmla="*/ 2147483647 w 284"/>
                <a:gd name="T7" fmla="*/ 2147483647 h 327"/>
                <a:gd name="T8" fmla="*/ 2147483647 w 284"/>
                <a:gd name="T9" fmla="*/ 2147483647 h 327"/>
                <a:gd name="T10" fmla="*/ 2147483647 w 284"/>
                <a:gd name="T11" fmla="*/ 2147483647 h 327"/>
                <a:gd name="T12" fmla="*/ 2147483647 w 284"/>
                <a:gd name="T13" fmla="*/ 2147483647 h 327"/>
                <a:gd name="T14" fmla="*/ 2147483647 w 284"/>
                <a:gd name="T15" fmla="*/ 2147483647 h 327"/>
                <a:gd name="T16" fmla="*/ 2147483647 w 284"/>
                <a:gd name="T17" fmla="*/ 2147483647 h 327"/>
                <a:gd name="T18" fmla="*/ 2147483647 w 284"/>
                <a:gd name="T19" fmla="*/ 2147483647 h 327"/>
                <a:gd name="T20" fmla="*/ 2147483647 w 284"/>
                <a:gd name="T21" fmla="*/ 2147483647 h 327"/>
                <a:gd name="T22" fmla="*/ 2147483647 w 284"/>
                <a:gd name="T23" fmla="*/ 2147483647 h 327"/>
                <a:gd name="T24" fmla="*/ 2147483647 w 284"/>
                <a:gd name="T25" fmla="*/ 0 h 327"/>
                <a:gd name="T26" fmla="*/ 2147483647 w 284"/>
                <a:gd name="T27" fmla="*/ 2147483647 h 327"/>
                <a:gd name="T28" fmla="*/ 2147483647 w 284"/>
                <a:gd name="T29" fmla="*/ 2147483647 h 327"/>
                <a:gd name="T30" fmla="*/ 2147483647 w 284"/>
                <a:gd name="T31" fmla="*/ 2147483647 h 327"/>
                <a:gd name="T32" fmla="*/ 2147483647 w 284"/>
                <a:gd name="T33" fmla="*/ 2147483647 h 327"/>
                <a:gd name="T34" fmla="*/ 2147483647 w 284"/>
                <a:gd name="T35" fmla="*/ 2147483647 h 327"/>
                <a:gd name="T36" fmla="*/ 2147483647 w 284"/>
                <a:gd name="T37" fmla="*/ 2147483647 h 327"/>
                <a:gd name="T38" fmla="*/ 2147483647 w 284"/>
                <a:gd name="T39" fmla="*/ 2147483647 h 327"/>
                <a:gd name="T40" fmla="*/ 2147483647 w 284"/>
                <a:gd name="T41" fmla="*/ 2147483647 h 327"/>
                <a:gd name="T42" fmla="*/ 2147483647 w 284"/>
                <a:gd name="T43" fmla="*/ 2147483647 h 327"/>
                <a:gd name="T44" fmla="*/ 2147483647 w 284"/>
                <a:gd name="T45" fmla="*/ 2147483647 h 327"/>
                <a:gd name="T46" fmla="*/ 2147483647 w 284"/>
                <a:gd name="T47" fmla="*/ 2147483647 h 327"/>
                <a:gd name="T48" fmla="*/ 0 w 284"/>
                <a:gd name="T49" fmla="*/ 2147483647 h 327"/>
                <a:gd name="T50" fmla="*/ 0 w 284"/>
                <a:gd name="T51" fmla="*/ 2147483647 h 327"/>
                <a:gd name="T52" fmla="*/ 2147483647 w 284"/>
                <a:gd name="T53" fmla="*/ 2147483647 h 327"/>
                <a:gd name="T54" fmla="*/ 2147483647 w 284"/>
                <a:gd name="T55" fmla="*/ 2147483647 h 327"/>
                <a:gd name="T56" fmla="*/ 2147483647 w 284"/>
                <a:gd name="T57" fmla="*/ 2147483647 h 327"/>
                <a:gd name="T58" fmla="*/ 2147483647 w 284"/>
                <a:gd name="T59" fmla="*/ 2147483647 h 327"/>
                <a:gd name="T60" fmla="*/ 2147483647 w 284"/>
                <a:gd name="T61" fmla="*/ 2147483647 h 327"/>
                <a:gd name="T62" fmla="*/ 2147483647 w 284"/>
                <a:gd name="T63" fmla="*/ 2147483647 h 327"/>
                <a:gd name="T64" fmla="*/ 2147483647 w 284"/>
                <a:gd name="T65" fmla="*/ 2147483647 h 327"/>
                <a:gd name="T66" fmla="*/ 2147483647 w 284"/>
                <a:gd name="T67" fmla="*/ 2147483647 h 327"/>
                <a:gd name="T68" fmla="*/ 2147483647 w 284"/>
                <a:gd name="T69" fmla="*/ 2147483647 h 327"/>
                <a:gd name="T70" fmla="*/ 2147483647 w 284"/>
                <a:gd name="T71" fmla="*/ 2147483647 h 327"/>
                <a:gd name="T72" fmla="*/ 2147483647 w 284"/>
                <a:gd name="T73" fmla="*/ 2147483647 h 327"/>
                <a:gd name="T74" fmla="*/ 2147483647 w 284"/>
                <a:gd name="T75" fmla="*/ 2147483647 h 327"/>
                <a:gd name="T76" fmla="*/ 2147483647 w 284"/>
                <a:gd name="T77" fmla="*/ 2147483647 h 327"/>
                <a:gd name="T78" fmla="*/ 2147483647 w 284"/>
                <a:gd name="T79" fmla="*/ 2147483647 h 327"/>
                <a:gd name="T80" fmla="*/ 2147483647 w 284"/>
                <a:gd name="T81" fmla="*/ 2147483647 h 327"/>
                <a:gd name="T82" fmla="*/ 2147483647 w 284"/>
                <a:gd name="T83" fmla="*/ 2147483647 h 327"/>
                <a:gd name="T84" fmla="*/ 2147483647 w 284"/>
                <a:gd name="T85" fmla="*/ 2147483647 h 327"/>
                <a:gd name="T86" fmla="*/ 2147483647 w 284"/>
                <a:gd name="T87" fmla="*/ 2147483647 h 327"/>
                <a:gd name="T88" fmla="*/ 2147483647 w 284"/>
                <a:gd name="T89" fmla="*/ 2147483647 h 327"/>
                <a:gd name="T90" fmla="*/ 2147483647 w 284"/>
                <a:gd name="T91" fmla="*/ 2147483647 h 327"/>
                <a:gd name="T92" fmla="*/ 2147483647 w 284"/>
                <a:gd name="T93" fmla="*/ 2147483647 h 327"/>
                <a:gd name="T94" fmla="*/ 2147483647 w 284"/>
                <a:gd name="T95" fmla="*/ 2147483647 h 327"/>
                <a:gd name="T96" fmla="*/ 2147483647 w 284"/>
                <a:gd name="T97" fmla="*/ 2147483647 h 327"/>
                <a:gd name="T98" fmla="*/ 2147483647 w 284"/>
                <a:gd name="T99" fmla="*/ 2147483647 h 327"/>
                <a:gd name="T100" fmla="*/ 2147483647 w 284"/>
                <a:gd name="T101" fmla="*/ 2147483647 h 327"/>
                <a:gd name="T102" fmla="*/ 2147483647 w 284"/>
                <a:gd name="T103" fmla="*/ 2147483647 h 327"/>
                <a:gd name="T104" fmla="*/ 2147483647 w 284"/>
                <a:gd name="T105" fmla="*/ 2147483647 h 327"/>
                <a:gd name="T106" fmla="*/ 2147483647 w 284"/>
                <a:gd name="T107" fmla="*/ 2147483647 h 327"/>
                <a:gd name="T108" fmla="*/ 2147483647 w 284"/>
                <a:gd name="T109" fmla="*/ 2147483647 h 327"/>
                <a:gd name="T110" fmla="*/ 2147483647 w 284"/>
                <a:gd name="T111" fmla="*/ 2147483647 h 327"/>
                <a:gd name="T112" fmla="*/ 2147483647 w 284"/>
                <a:gd name="T113" fmla="*/ 2147483647 h 327"/>
                <a:gd name="T114" fmla="*/ 2147483647 w 284"/>
                <a:gd name="T115" fmla="*/ 2147483647 h 327"/>
                <a:gd name="T116" fmla="*/ 2147483647 w 284"/>
                <a:gd name="T117" fmla="*/ 2147483647 h 327"/>
                <a:gd name="T118" fmla="*/ 2147483647 w 284"/>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327"/>
                <a:gd name="T182" fmla="*/ 284 w 284"/>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327">
                  <a:moveTo>
                    <a:pt x="284" y="276"/>
                  </a:moveTo>
                  <a:lnTo>
                    <a:pt x="279" y="260"/>
                  </a:lnTo>
                  <a:lnTo>
                    <a:pt x="275" y="220"/>
                  </a:lnTo>
                  <a:lnTo>
                    <a:pt x="271" y="187"/>
                  </a:lnTo>
                  <a:lnTo>
                    <a:pt x="260" y="148"/>
                  </a:lnTo>
                  <a:lnTo>
                    <a:pt x="249" y="131"/>
                  </a:lnTo>
                  <a:lnTo>
                    <a:pt x="230" y="107"/>
                  </a:lnTo>
                  <a:lnTo>
                    <a:pt x="209" y="97"/>
                  </a:lnTo>
                  <a:lnTo>
                    <a:pt x="184" y="75"/>
                  </a:lnTo>
                  <a:lnTo>
                    <a:pt x="160" y="54"/>
                  </a:lnTo>
                  <a:lnTo>
                    <a:pt x="136" y="29"/>
                  </a:lnTo>
                  <a:lnTo>
                    <a:pt x="118" y="10"/>
                  </a:lnTo>
                  <a:lnTo>
                    <a:pt x="104" y="0"/>
                  </a:lnTo>
                  <a:lnTo>
                    <a:pt x="107" y="17"/>
                  </a:lnTo>
                  <a:lnTo>
                    <a:pt x="98" y="29"/>
                  </a:lnTo>
                  <a:lnTo>
                    <a:pt x="88" y="34"/>
                  </a:lnTo>
                  <a:lnTo>
                    <a:pt x="78" y="29"/>
                  </a:lnTo>
                  <a:lnTo>
                    <a:pt x="65" y="18"/>
                  </a:lnTo>
                  <a:lnTo>
                    <a:pt x="58" y="17"/>
                  </a:lnTo>
                  <a:lnTo>
                    <a:pt x="44" y="17"/>
                  </a:lnTo>
                  <a:lnTo>
                    <a:pt x="32" y="22"/>
                  </a:lnTo>
                  <a:lnTo>
                    <a:pt x="18" y="17"/>
                  </a:lnTo>
                  <a:lnTo>
                    <a:pt x="13" y="27"/>
                  </a:lnTo>
                  <a:lnTo>
                    <a:pt x="13" y="43"/>
                  </a:lnTo>
                  <a:lnTo>
                    <a:pt x="0" y="46"/>
                  </a:lnTo>
                  <a:lnTo>
                    <a:pt x="0" y="54"/>
                  </a:lnTo>
                  <a:lnTo>
                    <a:pt x="10" y="64"/>
                  </a:lnTo>
                  <a:lnTo>
                    <a:pt x="22" y="59"/>
                  </a:lnTo>
                  <a:lnTo>
                    <a:pt x="34" y="61"/>
                  </a:lnTo>
                  <a:lnTo>
                    <a:pt x="37" y="70"/>
                  </a:lnTo>
                  <a:lnTo>
                    <a:pt x="34" y="78"/>
                  </a:lnTo>
                  <a:lnTo>
                    <a:pt x="23" y="80"/>
                  </a:lnTo>
                  <a:lnTo>
                    <a:pt x="22" y="88"/>
                  </a:lnTo>
                  <a:lnTo>
                    <a:pt x="22" y="97"/>
                  </a:lnTo>
                  <a:lnTo>
                    <a:pt x="23" y="102"/>
                  </a:lnTo>
                  <a:lnTo>
                    <a:pt x="23" y="112"/>
                  </a:lnTo>
                  <a:lnTo>
                    <a:pt x="39" y="116"/>
                  </a:lnTo>
                  <a:lnTo>
                    <a:pt x="44" y="116"/>
                  </a:lnTo>
                  <a:lnTo>
                    <a:pt x="65" y="139"/>
                  </a:lnTo>
                  <a:lnTo>
                    <a:pt x="71" y="150"/>
                  </a:lnTo>
                  <a:lnTo>
                    <a:pt x="83" y="148"/>
                  </a:lnTo>
                  <a:lnTo>
                    <a:pt x="104" y="164"/>
                  </a:lnTo>
                  <a:lnTo>
                    <a:pt x="120" y="177"/>
                  </a:lnTo>
                  <a:lnTo>
                    <a:pt x="120" y="204"/>
                  </a:lnTo>
                  <a:lnTo>
                    <a:pt x="123" y="223"/>
                  </a:lnTo>
                  <a:lnTo>
                    <a:pt x="126" y="250"/>
                  </a:lnTo>
                  <a:lnTo>
                    <a:pt x="128" y="264"/>
                  </a:lnTo>
                  <a:lnTo>
                    <a:pt x="136" y="271"/>
                  </a:lnTo>
                  <a:lnTo>
                    <a:pt x="150" y="276"/>
                  </a:lnTo>
                  <a:lnTo>
                    <a:pt x="172" y="293"/>
                  </a:lnTo>
                  <a:lnTo>
                    <a:pt x="182" y="300"/>
                  </a:lnTo>
                  <a:lnTo>
                    <a:pt x="188" y="311"/>
                  </a:lnTo>
                  <a:lnTo>
                    <a:pt x="190" y="322"/>
                  </a:lnTo>
                  <a:lnTo>
                    <a:pt x="196" y="327"/>
                  </a:lnTo>
                  <a:lnTo>
                    <a:pt x="198" y="320"/>
                  </a:lnTo>
                  <a:lnTo>
                    <a:pt x="215" y="300"/>
                  </a:lnTo>
                  <a:lnTo>
                    <a:pt x="233" y="306"/>
                  </a:lnTo>
                  <a:lnTo>
                    <a:pt x="244" y="293"/>
                  </a:lnTo>
                  <a:lnTo>
                    <a:pt x="260" y="295"/>
                  </a:lnTo>
                  <a:lnTo>
                    <a:pt x="284" y="27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9" name="Freeform 60">
              <a:extLst>
                <a:ext uri="{FF2B5EF4-FFF2-40B4-BE49-F238E27FC236}">
                  <a16:creationId xmlns:a16="http://schemas.microsoft.com/office/drawing/2014/main" id="{AE6DD389-B644-47B0-8377-58F149C6B8C8}"/>
                </a:ext>
              </a:extLst>
            </p:cNvPr>
            <p:cNvSpPr>
              <a:spLocks noChangeAspect="1"/>
            </p:cNvSpPr>
            <p:nvPr/>
          </p:nvSpPr>
          <p:spPr bwMode="auto">
            <a:xfrm rot="21333503">
              <a:off x="2212950" y="5022389"/>
              <a:ext cx="828085" cy="953758"/>
            </a:xfrm>
            <a:custGeom>
              <a:avLst/>
              <a:gdLst>
                <a:gd name="T0" fmla="*/ 2147483647 w 391"/>
                <a:gd name="T1" fmla="*/ 2147483647 h 488"/>
                <a:gd name="T2" fmla="*/ 2147483647 w 391"/>
                <a:gd name="T3" fmla="*/ 2147483647 h 488"/>
                <a:gd name="T4" fmla="*/ 2147483647 w 391"/>
                <a:gd name="T5" fmla="*/ 2147483647 h 488"/>
                <a:gd name="T6" fmla="*/ 2147483647 w 391"/>
                <a:gd name="T7" fmla="*/ 2147483647 h 488"/>
                <a:gd name="T8" fmla="*/ 2147483647 w 391"/>
                <a:gd name="T9" fmla="*/ 2147483647 h 488"/>
                <a:gd name="T10" fmla="*/ 2147483647 w 391"/>
                <a:gd name="T11" fmla="*/ 2147483647 h 488"/>
                <a:gd name="T12" fmla="*/ 2147483647 w 391"/>
                <a:gd name="T13" fmla="*/ 2147483647 h 488"/>
                <a:gd name="T14" fmla="*/ 2147483647 w 391"/>
                <a:gd name="T15" fmla="*/ 2147483647 h 488"/>
                <a:gd name="T16" fmla="*/ 2147483647 w 391"/>
                <a:gd name="T17" fmla="*/ 2147483647 h 488"/>
                <a:gd name="T18" fmla="*/ 2147483647 w 391"/>
                <a:gd name="T19" fmla="*/ 2147483647 h 488"/>
                <a:gd name="T20" fmla="*/ 2147483647 w 391"/>
                <a:gd name="T21" fmla="*/ 2147483647 h 488"/>
                <a:gd name="T22" fmla="*/ 2147483647 w 391"/>
                <a:gd name="T23" fmla="*/ 2147483647 h 488"/>
                <a:gd name="T24" fmla="*/ 2147483647 w 391"/>
                <a:gd name="T25" fmla="*/ 2147483647 h 488"/>
                <a:gd name="T26" fmla="*/ 2147483647 w 391"/>
                <a:gd name="T27" fmla="*/ 2147483647 h 488"/>
                <a:gd name="T28" fmla="*/ 2147483647 w 391"/>
                <a:gd name="T29" fmla="*/ 2147483647 h 488"/>
                <a:gd name="T30" fmla="*/ 2147483647 w 391"/>
                <a:gd name="T31" fmla="*/ 2147483647 h 488"/>
                <a:gd name="T32" fmla="*/ 2147483647 w 391"/>
                <a:gd name="T33" fmla="*/ 2147483647 h 488"/>
                <a:gd name="T34" fmla="*/ 2147483647 w 391"/>
                <a:gd name="T35" fmla="*/ 2147483647 h 488"/>
                <a:gd name="T36" fmla="*/ 2147483647 w 391"/>
                <a:gd name="T37" fmla="*/ 2147483647 h 488"/>
                <a:gd name="T38" fmla="*/ 2147483647 w 391"/>
                <a:gd name="T39" fmla="*/ 2147483647 h 488"/>
                <a:gd name="T40" fmla="*/ 2147483647 w 391"/>
                <a:gd name="T41" fmla="*/ 2147483647 h 488"/>
                <a:gd name="T42" fmla="*/ 2147483647 w 391"/>
                <a:gd name="T43" fmla="*/ 2147483647 h 488"/>
                <a:gd name="T44" fmla="*/ 2147483647 w 391"/>
                <a:gd name="T45" fmla="*/ 2147483647 h 488"/>
                <a:gd name="T46" fmla="*/ 2147483647 w 391"/>
                <a:gd name="T47" fmla="*/ 2147483647 h 488"/>
                <a:gd name="T48" fmla="*/ 2147483647 w 391"/>
                <a:gd name="T49" fmla="*/ 2147483647 h 488"/>
                <a:gd name="T50" fmla="*/ 2147483647 w 391"/>
                <a:gd name="T51" fmla="*/ 2147483647 h 488"/>
                <a:gd name="T52" fmla="*/ 2147483647 w 391"/>
                <a:gd name="T53" fmla="*/ 2147483647 h 488"/>
                <a:gd name="T54" fmla="*/ 2147483647 w 391"/>
                <a:gd name="T55" fmla="*/ 2147483647 h 488"/>
                <a:gd name="T56" fmla="*/ 2147483647 w 391"/>
                <a:gd name="T57" fmla="*/ 2147483647 h 488"/>
                <a:gd name="T58" fmla="*/ 2147483647 w 391"/>
                <a:gd name="T59" fmla="*/ 2147483647 h 488"/>
                <a:gd name="T60" fmla="*/ 2147483647 w 391"/>
                <a:gd name="T61" fmla="*/ 2147483647 h 488"/>
                <a:gd name="T62" fmla="*/ 2147483647 w 391"/>
                <a:gd name="T63" fmla="*/ 2147483647 h 488"/>
                <a:gd name="T64" fmla="*/ 2147483647 w 391"/>
                <a:gd name="T65" fmla="*/ 2147483647 h 488"/>
                <a:gd name="T66" fmla="*/ 2147483647 w 391"/>
                <a:gd name="T67" fmla="*/ 2147483647 h 488"/>
                <a:gd name="T68" fmla="*/ 2147483647 w 391"/>
                <a:gd name="T69" fmla="*/ 2147483647 h 488"/>
                <a:gd name="T70" fmla="*/ 2147483647 w 391"/>
                <a:gd name="T71" fmla="*/ 2147483647 h 488"/>
                <a:gd name="T72" fmla="*/ 2147483647 w 391"/>
                <a:gd name="T73" fmla="*/ 2147483647 h 488"/>
                <a:gd name="T74" fmla="*/ 2147483647 w 391"/>
                <a:gd name="T75" fmla="*/ 2147483647 h 488"/>
                <a:gd name="T76" fmla="*/ 2147483647 w 391"/>
                <a:gd name="T77" fmla="*/ 2147483647 h 488"/>
                <a:gd name="T78" fmla="*/ 2147483647 w 391"/>
                <a:gd name="T79" fmla="*/ 2147483647 h 488"/>
                <a:gd name="T80" fmla="*/ 2147483647 w 391"/>
                <a:gd name="T81" fmla="*/ 2147483647 h 488"/>
                <a:gd name="T82" fmla="*/ 2147483647 w 391"/>
                <a:gd name="T83" fmla="*/ 2147483647 h 488"/>
                <a:gd name="T84" fmla="*/ 2147483647 w 391"/>
                <a:gd name="T85" fmla="*/ 2147483647 h 488"/>
                <a:gd name="T86" fmla="*/ 2147483647 w 391"/>
                <a:gd name="T87" fmla="*/ 2147483647 h 488"/>
                <a:gd name="T88" fmla="*/ 2147483647 w 391"/>
                <a:gd name="T89" fmla="*/ 2147483647 h 488"/>
                <a:gd name="T90" fmla="*/ 2147483647 w 391"/>
                <a:gd name="T91" fmla="*/ 2147483647 h 488"/>
                <a:gd name="T92" fmla="*/ 2147483647 w 391"/>
                <a:gd name="T93" fmla="*/ 2147483647 h 488"/>
                <a:gd name="T94" fmla="*/ 2147483647 w 391"/>
                <a:gd name="T95" fmla="*/ 2147483647 h 488"/>
                <a:gd name="T96" fmla="*/ 2147483647 w 391"/>
                <a:gd name="T97" fmla="*/ 2147483647 h 488"/>
                <a:gd name="T98" fmla="*/ 2147483647 w 391"/>
                <a:gd name="T99" fmla="*/ 2147483647 h 488"/>
                <a:gd name="T100" fmla="*/ 2147483647 w 391"/>
                <a:gd name="T101" fmla="*/ 2147483647 h 488"/>
                <a:gd name="T102" fmla="*/ 2147483647 w 391"/>
                <a:gd name="T103" fmla="*/ 2147483647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1"/>
                <a:gd name="T157" fmla="*/ 0 h 488"/>
                <a:gd name="T158" fmla="*/ 391 w 391"/>
                <a:gd name="T159" fmla="*/ 488 h 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1" h="488">
                  <a:moveTo>
                    <a:pt x="24" y="85"/>
                  </a:moveTo>
                  <a:lnTo>
                    <a:pt x="20" y="96"/>
                  </a:lnTo>
                  <a:lnTo>
                    <a:pt x="34" y="106"/>
                  </a:lnTo>
                  <a:lnTo>
                    <a:pt x="46" y="133"/>
                  </a:lnTo>
                  <a:lnTo>
                    <a:pt x="42" y="155"/>
                  </a:lnTo>
                  <a:lnTo>
                    <a:pt x="37" y="171"/>
                  </a:lnTo>
                  <a:lnTo>
                    <a:pt x="34" y="179"/>
                  </a:lnTo>
                  <a:lnTo>
                    <a:pt x="51" y="212"/>
                  </a:lnTo>
                  <a:lnTo>
                    <a:pt x="63" y="244"/>
                  </a:lnTo>
                  <a:lnTo>
                    <a:pt x="74" y="271"/>
                  </a:lnTo>
                  <a:lnTo>
                    <a:pt x="80" y="287"/>
                  </a:lnTo>
                  <a:lnTo>
                    <a:pt x="74" y="305"/>
                  </a:lnTo>
                  <a:lnTo>
                    <a:pt x="66" y="322"/>
                  </a:lnTo>
                  <a:lnTo>
                    <a:pt x="68" y="336"/>
                  </a:lnTo>
                  <a:lnTo>
                    <a:pt x="82" y="343"/>
                  </a:lnTo>
                  <a:lnTo>
                    <a:pt x="93" y="355"/>
                  </a:lnTo>
                  <a:lnTo>
                    <a:pt x="99" y="362"/>
                  </a:lnTo>
                  <a:lnTo>
                    <a:pt x="99" y="376"/>
                  </a:lnTo>
                  <a:lnTo>
                    <a:pt x="114" y="387"/>
                  </a:lnTo>
                  <a:lnTo>
                    <a:pt x="128" y="399"/>
                  </a:lnTo>
                  <a:lnTo>
                    <a:pt x="136" y="411"/>
                  </a:lnTo>
                  <a:lnTo>
                    <a:pt x="141" y="423"/>
                  </a:lnTo>
                  <a:lnTo>
                    <a:pt x="150" y="432"/>
                  </a:lnTo>
                  <a:lnTo>
                    <a:pt x="160" y="451"/>
                  </a:lnTo>
                  <a:lnTo>
                    <a:pt x="168" y="467"/>
                  </a:lnTo>
                  <a:lnTo>
                    <a:pt x="174" y="478"/>
                  </a:lnTo>
                  <a:lnTo>
                    <a:pt x="184" y="478"/>
                  </a:lnTo>
                  <a:lnTo>
                    <a:pt x="201" y="481"/>
                  </a:lnTo>
                  <a:lnTo>
                    <a:pt x="214" y="483"/>
                  </a:lnTo>
                  <a:lnTo>
                    <a:pt x="228" y="488"/>
                  </a:lnTo>
                  <a:lnTo>
                    <a:pt x="230" y="483"/>
                  </a:lnTo>
                  <a:lnTo>
                    <a:pt x="242" y="473"/>
                  </a:lnTo>
                  <a:lnTo>
                    <a:pt x="253" y="457"/>
                  </a:lnTo>
                  <a:lnTo>
                    <a:pt x="258" y="444"/>
                  </a:lnTo>
                  <a:lnTo>
                    <a:pt x="259" y="427"/>
                  </a:lnTo>
                  <a:lnTo>
                    <a:pt x="270" y="427"/>
                  </a:lnTo>
                  <a:lnTo>
                    <a:pt x="275" y="418"/>
                  </a:lnTo>
                  <a:lnTo>
                    <a:pt x="286" y="407"/>
                  </a:lnTo>
                  <a:lnTo>
                    <a:pt x="281" y="392"/>
                  </a:lnTo>
                  <a:lnTo>
                    <a:pt x="289" y="384"/>
                  </a:lnTo>
                  <a:lnTo>
                    <a:pt x="300" y="392"/>
                  </a:lnTo>
                  <a:lnTo>
                    <a:pt x="310" y="387"/>
                  </a:lnTo>
                  <a:lnTo>
                    <a:pt x="308" y="379"/>
                  </a:lnTo>
                  <a:lnTo>
                    <a:pt x="321" y="362"/>
                  </a:lnTo>
                  <a:lnTo>
                    <a:pt x="321" y="346"/>
                  </a:lnTo>
                  <a:lnTo>
                    <a:pt x="332" y="336"/>
                  </a:lnTo>
                  <a:lnTo>
                    <a:pt x="329" y="327"/>
                  </a:lnTo>
                  <a:lnTo>
                    <a:pt x="336" y="322"/>
                  </a:lnTo>
                  <a:lnTo>
                    <a:pt x="332" y="309"/>
                  </a:lnTo>
                  <a:lnTo>
                    <a:pt x="329" y="299"/>
                  </a:lnTo>
                  <a:lnTo>
                    <a:pt x="336" y="290"/>
                  </a:lnTo>
                  <a:lnTo>
                    <a:pt x="346" y="282"/>
                  </a:lnTo>
                  <a:lnTo>
                    <a:pt x="359" y="278"/>
                  </a:lnTo>
                  <a:lnTo>
                    <a:pt x="368" y="273"/>
                  </a:lnTo>
                  <a:lnTo>
                    <a:pt x="373" y="268"/>
                  </a:lnTo>
                  <a:lnTo>
                    <a:pt x="368" y="255"/>
                  </a:lnTo>
                  <a:lnTo>
                    <a:pt x="351" y="229"/>
                  </a:lnTo>
                  <a:lnTo>
                    <a:pt x="359" y="215"/>
                  </a:lnTo>
                  <a:lnTo>
                    <a:pt x="373" y="217"/>
                  </a:lnTo>
                  <a:lnTo>
                    <a:pt x="380" y="220"/>
                  </a:lnTo>
                  <a:lnTo>
                    <a:pt x="374" y="203"/>
                  </a:lnTo>
                  <a:lnTo>
                    <a:pt x="373" y="196"/>
                  </a:lnTo>
                  <a:lnTo>
                    <a:pt x="378" y="187"/>
                  </a:lnTo>
                  <a:lnTo>
                    <a:pt x="386" y="182"/>
                  </a:lnTo>
                  <a:lnTo>
                    <a:pt x="391" y="177"/>
                  </a:lnTo>
                  <a:lnTo>
                    <a:pt x="386" y="169"/>
                  </a:lnTo>
                  <a:lnTo>
                    <a:pt x="378" y="164"/>
                  </a:lnTo>
                  <a:lnTo>
                    <a:pt x="373" y="169"/>
                  </a:lnTo>
                  <a:lnTo>
                    <a:pt x="364" y="171"/>
                  </a:lnTo>
                  <a:lnTo>
                    <a:pt x="354" y="160"/>
                  </a:lnTo>
                  <a:lnTo>
                    <a:pt x="351" y="152"/>
                  </a:lnTo>
                  <a:lnTo>
                    <a:pt x="346" y="145"/>
                  </a:lnTo>
                  <a:lnTo>
                    <a:pt x="327" y="128"/>
                  </a:lnTo>
                  <a:lnTo>
                    <a:pt x="315" y="126"/>
                  </a:lnTo>
                  <a:lnTo>
                    <a:pt x="303" y="123"/>
                  </a:lnTo>
                  <a:lnTo>
                    <a:pt x="298" y="118"/>
                  </a:lnTo>
                  <a:lnTo>
                    <a:pt x="298" y="104"/>
                  </a:lnTo>
                  <a:lnTo>
                    <a:pt x="298" y="96"/>
                  </a:lnTo>
                  <a:lnTo>
                    <a:pt x="286" y="85"/>
                  </a:lnTo>
                  <a:lnTo>
                    <a:pt x="279" y="87"/>
                  </a:lnTo>
                  <a:lnTo>
                    <a:pt x="254" y="87"/>
                  </a:lnTo>
                  <a:lnTo>
                    <a:pt x="243" y="82"/>
                  </a:lnTo>
                  <a:lnTo>
                    <a:pt x="238" y="85"/>
                  </a:lnTo>
                  <a:lnTo>
                    <a:pt x="233" y="87"/>
                  </a:lnTo>
                  <a:lnTo>
                    <a:pt x="221" y="85"/>
                  </a:lnTo>
                  <a:lnTo>
                    <a:pt x="214" y="85"/>
                  </a:lnTo>
                  <a:lnTo>
                    <a:pt x="195" y="71"/>
                  </a:lnTo>
                  <a:lnTo>
                    <a:pt x="163" y="70"/>
                  </a:lnTo>
                  <a:lnTo>
                    <a:pt x="155" y="66"/>
                  </a:lnTo>
                  <a:lnTo>
                    <a:pt x="144" y="53"/>
                  </a:lnTo>
                  <a:lnTo>
                    <a:pt x="131" y="43"/>
                  </a:lnTo>
                  <a:lnTo>
                    <a:pt x="112" y="31"/>
                  </a:lnTo>
                  <a:lnTo>
                    <a:pt x="95" y="29"/>
                  </a:lnTo>
                  <a:lnTo>
                    <a:pt x="74" y="26"/>
                  </a:lnTo>
                  <a:lnTo>
                    <a:pt x="51" y="17"/>
                  </a:lnTo>
                  <a:lnTo>
                    <a:pt x="39" y="16"/>
                  </a:lnTo>
                  <a:lnTo>
                    <a:pt x="34" y="12"/>
                  </a:lnTo>
                  <a:lnTo>
                    <a:pt x="29" y="5"/>
                  </a:lnTo>
                  <a:lnTo>
                    <a:pt x="20" y="0"/>
                  </a:lnTo>
                  <a:lnTo>
                    <a:pt x="5" y="12"/>
                  </a:lnTo>
                  <a:lnTo>
                    <a:pt x="0" y="34"/>
                  </a:lnTo>
                  <a:lnTo>
                    <a:pt x="12" y="52"/>
                  </a:lnTo>
                  <a:lnTo>
                    <a:pt x="29" y="61"/>
                  </a:lnTo>
                  <a:lnTo>
                    <a:pt x="35" y="77"/>
                  </a:lnTo>
                  <a:lnTo>
                    <a:pt x="24" y="8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30" name="Freeform 61">
              <a:extLst>
                <a:ext uri="{FF2B5EF4-FFF2-40B4-BE49-F238E27FC236}">
                  <a16:creationId xmlns:a16="http://schemas.microsoft.com/office/drawing/2014/main" id="{197CCF60-63F9-47BE-906C-CA3B0B5CDD89}"/>
                </a:ext>
              </a:extLst>
            </p:cNvPr>
            <p:cNvSpPr>
              <a:spLocks noChangeAspect="1"/>
            </p:cNvSpPr>
            <p:nvPr/>
          </p:nvSpPr>
          <p:spPr bwMode="auto">
            <a:xfrm rot="21333503">
              <a:off x="1915090" y="4661383"/>
              <a:ext cx="1214837" cy="677436"/>
            </a:xfrm>
            <a:custGeom>
              <a:avLst/>
              <a:gdLst>
                <a:gd name="T0" fmla="*/ 2147483647 w 576"/>
                <a:gd name="T1" fmla="*/ 2147483647 h 346"/>
                <a:gd name="T2" fmla="*/ 2147483647 w 576"/>
                <a:gd name="T3" fmla="*/ 2147483647 h 346"/>
                <a:gd name="T4" fmla="*/ 2147483647 w 576"/>
                <a:gd name="T5" fmla="*/ 2147483647 h 346"/>
                <a:gd name="T6" fmla="*/ 2147483647 w 576"/>
                <a:gd name="T7" fmla="*/ 2147483647 h 346"/>
                <a:gd name="T8" fmla="*/ 2147483647 w 576"/>
                <a:gd name="T9" fmla="*/ 2147483647 h 346"/>
                <a:gd name="T10" fmla="*/ 2147483647 w 576"/>
                <a:gd name="T11" fmla="*/ 2147483647 h 346"/>
                <a:gd name="T12" fmla="*/ 2147483647 w 576"/>
                <a:gd name="T13" fmla="*/ 2147483647 h 346"/>
                <a:gd name="T14" fmla="*/ 2147483647 w 576"/>
                <a:gd name="T15" fmla="*/ 2147483647 h 346"/>
                <a:gd name="T16" fmla="*/ 2147483647 w 576"/>
                <a:gd name="T17" fmla="*/ 2147483647 h 346"/>
                <a:gd name="T18" fmla="*/ 2147483647 w 576"/>
                <a:gd name="T19" fmla="*/ 2147483647 h 346"/>
                <a:gd name="T20" fmla="*/ 2147483647 w 576"/>
                <a:gd name="T21" fmla="*/ 2147483647 h 346"/>
                <a:gd name="T22" fmla="*/ 2147483647 w 576"/>
                <a:gd name="T23" fmla="*/ 2147483647 h 346"/>
                <a:gd name="T24" fmla="*/ 2147483647 w 576"/>
                <a:gd name="T25" fmla="*/ 2147483647 h 346"/>
                <a:gd name="T26" fmla="*/ 2147483647 w 576"/>
                <a:gd name="T27" fmla="*/ 2147483647 h 346"/>
                <a:gd name="T28" fmla="*/ 2147483647 w 576"/>
                <a:gd name="T29" fmla="*/ 2147483647 h 346"/>
                <a:gd name="T30" fmla="*/ 2147483647 w 576"/>
                <a:gd name="T31" fmla="*/ 2147483647 h 346"/>
                <a:gd name="T32" fmla="*/ 2147483647 w 576"/>
                <a:gd name="T33" fmla="*/ 2147483647 h 346"/>
                <a:gd name="T34" fmla="*/ 2147483647 w 576"/>
                <a:gd name="T35" fmla="*/ 2147483647 h 346"/>
                <a:gd name="T36" fmla="*/ 2147483647 w 576"/>
                <a:gd name="T37" fmla="*/ 2147483647 h 346"/>
                <a:gd name="T38" fmla="*/ 2147483647 w 576"/>
                <a:gd name="T39" fmla="*/ 2147483647 h 346"/>
                <a:gd name="T40" fmla="*/ 2147483647 w 576"/>
                <a:gd name="T41" fmla="*/ 2147483647 h 346"/>
                <a:gd name="T42" fmla="*/ 2147483647 w 576"/>
                <a:gd name="T43" fmla="*/ 0 h 346"/>
                <a:gd name="T44" fmla="*/ 2147483647 w 576"/>
                <a:gd name="T45" fmla="*/ 2147483647 h 346"/>
                <a:gd name="T46" fmla="*/ 2147483647 w 576"/>
                <a:gd name="T47" fmla="*/ 2147483647 h 346"/>
                <a:gd name="T48" fmla="*/ 2147483647 w 576"/>
                <a:gd name="T49" fmla="*/ 2147483647 h 346"/>
                <a:gd name="T50" fmla="*/ 2147483647 w 576"/>
                <a:gd name="T51" fmla="*/ 2147483647 h 346"/>
                <a:gd name="T52" fmla="*/ 2147483647 w 576"/>
                <a:gd name="T53" fmla="*/ 2147483647 h 346"/>
                <a:gd name="T54" fmla="*/ 2147483647 w 576"/>
                <a:gd name="T55" fmla="*/ 2147483647 h 346"/>
                <a:gd name="T56" fmla="*/ 2147483647 w 576"/>
                <a:gd name="T57" fmla="*/ 2147483647 h 346"/>
                <a:gd name="T58" fmla="*/ 2147483647 w 576"/>
                <a:gd name="T59" fmla="*/ 2147483647 h 346"/>
                <a:gd name="T60" fmla="*/ 2147483647 w 576"/>
                <a:gd name="T61" fmla="*/ 2147483647 h 346"/>
                <a:gd name="T62" fmla="*/ 2147483647 w 576"/>
                <a:gd name="T63" fmla="*/ 2147483647 h 346"/>
                <a:gd name="T64" fmla="*/ 2147483647 w 576"/>
                <a:gd name="T65" fmla="*/ 2147483647 h 346"/>
                <a:gd name="T66" fmla="*/ 2147483647 w 576"/>
                <a:gd name="T67" fmla="*/ 2147483647 h 346"/>
                <a:gd name="T68" fmla="*/ 2147483647 w 576"/>
                <a:gd name="T69" fmla="*/ 2147483647 h 346"/>
                <a:gd name="T70" fmla="*/ 2147483647 w 576"/>
                <a:gd name="T71" fmla="*/ 2147483647 h 346"/>
                <a:gd name="T72" fmla="*/ 2147483647 w 576"/>
                <a:gd name="T73" fmla="*/ 2147483647 h 346"/>
                <a:gd name="T74" fmla="*/ 2147483647 w 576"/>
                <a:gd name="T75" fmla="*/ 2147483647 h 346"/>
                <a:gd name="T76" fmla="*/ 2147483647 w 576"/>
                <a:gd name="T77" fmla="*/ 2147483647 h 346"/>
                <a:gd name="T78" fmla="*/ 2147483647 w 576"/>
                <a:gd name="T79" fmla="*/ 2147483647 h 346"/>
                <a:gd name="T80" fmla="*/ 2147483647 w 576"/>
                <a:gd name="T81" fmla="*/ 2147483647 h 346"/>
                <a:gd name="T82" fmla="*/ 2147483647 w 576"/>
                <a:gd name="T83" fmla="*/ 2147483647 h 346"/>
                <a:gd name="T84" fmla="*/ 2147483647 w 576"/>
                <a:gd name="T85" fmla="*/ 2147483647 h 346"/>
                <a:gd name="T86" fmla="*/ 2147483647 w 576"/>
                <a:gd name="T87" fmla="*/ 2147483647 h 346"/>
                <a:gd name="T88" fmla="*/ 2147483647 w 576"/>
                <a:gd name="T89" fmla="*/ 2147483647 h 346"/>
                <a:gd name="T90" fmla="*/ 2147483647 w 576"/>
                <a:gd name="T91" fmla="*/ 2147483647 h 346"/>
                <a:gd name="T92" fmla="*/ 2147483647 w 576"/>
                <a:gd name="T93" fmla="*/ 2147483647 h 346"/>
                <a:gd name="T94" fmla="*/ 2147483647 w 576"/>
                <a:gd name="T95" fmla="*/ 2147483647 h 346"/>
                <a:gd name="T96" fmla="*/ 2147483647 w 576"/>
                <a:gd name="T97" fmla="*/ 2147483647 h 346"/>
                <a:gd name="T98" fmla="*/ 2147483647 w 576"/>
                <a:gd name="T99" fmla="*/ 2147483647 h 346"/>
                <a:gd name="T100" fmla="*/ 2147483647 w 576"/>
                <a:gd name="T101" fmla="*/ 2147483647 h 346"/>
                <a:gd name="T102" fmla="*/ 2147483647 w 576"/>
                <a:gd name="T103" fmla="*/ 2147483647 h 346"/>
                <a:gd name="T104" fmla="*/ 2147483647 w 576"/>
                <a:gd name="T105" fmla="*/ 2147483647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346"/>
                <a:gd name="T161" fmla="*/ 576 w 576"/>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346">
                  <a:moveTo>
                    <a:pt x="571" y="298"/>
                  </a:moveTo>
                  <a:lnTo>
                    <a:pt x="553" y="285"/>
                  </a:lnTo>
                  <a:lnTo>
                    <a:pt x="544" y="271"/>
                  </a:lnTo>
                  <a:lnTo>
                    <a:pt x="534" y="242"/>
                  </a:lnTo>
                  <a:lnTo>
                    <a:pt x="527" y="230"/>
                  </a:lnTo>
                  <a:lnTo>
                    <a:pt x="515" y="209"/>
                  </a:lnTo>
                  <a:lnTo>
                    <a:pt x="506" y="198"/>
                  </a:lnTo>
                  <a:lnTo>
                    <a:pt x="506" y="186"/>
                  </a:lnTo>
                  <a:lnTo>
                    <a:pt x="517" y="174"/>
                  </a:lnTo>
                  <a:lnTo>
                    <a:pt x="515" y="158"/>
                  </a:lnTo>
                  <a:lnTo>
                    <a:pt x="515" y="136"/>
                  </a:lnTo>
                  <a:lnTo>
                    <a:pt x="512" y="123"/>
                  </a:lnTo>
                  <a:lnTo>
                    <a:pt x="520" y="113"/>
                  </a:lnTo>
                  <a:lnTo>
                    <a:pt x="512" y="102"/>
                  </a:lnTo>
                  <a:lnTo>
                    <a:pt x="498" y="80"/>
                  </a:lnTo>
                  <a:lnTo>
                    <a:pt x="484" y="78"/>
                  </a:lnTo>
                  <a:lnTo>
                    <a:pt x="466" y="71"/>
                  </a:lnTo>
                  <a:lnTo>
                    <a:pt x="456" y="78"/>
                  </a:lnTo>
                  <a:lnTo>
                    <a:pt x="447" y="85"/>
                  </a:lnTo>
                  <a:lnTo>
                    <a:pt x="436" y="88"/>
                  </a:lnTo>
                  <a:lnTo>
                    <a:pt x="426" y="83"/>
                  </a:lnTo>
                  <a:lnTo>
                    <a:pt x="394" y="83"/>
                  </a:lnTo>
                  <a:lnTo>
                    <a:pt x="375" y="75"/>
                  </a:lnTo>
                  <a:lnTo>
                    <a:pt x="362" y="70"/>
                  </a:lnTo>
                  <a:lnTo>
                    <a:pt x="350" y="58"/>
                  </a:lnTo>
                  <a:lnTo>
                    <a:pt x="336" y="66"/>
                  </a:lnTo>
                  <a:lnTo>
                    <a:pt x="314" y="66"/>
                  </a:lnTo>
                  <a:lnTo>
                    <a:pt x="286" y="70"/>
                  </a:lnTo>
                  <a:lnTo>
                    <a:pt x="270" y="66"/>
                  </a:lnTo>
                  <a:lnTo>
                    <a:pt x="254" y="51"/>
                  </a:lnTo>
                  <a:lnTo>
                    <a:pt x="244" y="58"/>
                  </a:lnTo>
                  <a:lnTo>
                    <a:pt x="232" y="61"/>
                  </a:lnTo>
                  <a:lnTo>
                    <a:pt x="218" y="53"/>
                  </a:lnTo>
                  <a:lnTo>
                    <a:pt x="213" y="48"/>
                  </a:lnTo>
                  <a:lnTo>
                    <a:pt x="196" y="51"/>
                  </a:lnTo>
                  <a:lnTo>
                    <a:pt x="181" y="48"/>
                  </a:lnTo>
                  <a:lnTo>
                    <a:pt x="168" y="39"/>
                  </a:lnTo>
                  <a:lnTo>
                    <a:pt x="147" y="23"/>
                  </a:lnTo>
                  <a:lnTo>
                    <a:pt x="126" y="7"/>
                  </a:lnTo>
                  <a:lnTo>
                    <a:pt x="114" y="10"/>
                  </a:lnTo>
                  <a:lnTo>
                    <a:pt x="98" y="15"/>
                  </a:lnTo>
                  <a:lnTo>
                    <a:pt x="87" y="7"/>
                  </a:lnTo>
                  <a:lnTo>
                    <a:pt x="75" y="0"/>
                  </a:lnTo>
                  <a:lnTo>
                    <a:pt x="63" y="0"/>
                  </a:lnTo>
                  <a:lnTo>
                    <a:pt x="53" y="7"/>
                  </a:lnTo>
                  <a:lnTo>
                    <a:pt x="49" y="13"/>
                  </a:lnTo>
                  <a:lnTo>
                    <a:pt x="49" y="37"/>
                  </a:lnTo>
                  <a:lnTo>
                    <a:pt x="44" y="61"/>
                  </a:lnTo>
                  <a:lnTo>
                    <a:pt x="39" y="78"/>
                  </a:lnTo>
                  <a:lnTo>
                    <a:pt x="31" y="88"/>
                  </a:lnTo>
                  <a:lnTo>
                    <a:pt x="22" y="104"/>
                  </a:lnTo>
                  <a:lnTo>
                    <a:pt x="11" y="114"/>
                  </a:lnTo>
                  <a:lnTo>
                    <a:pt x="0" y="123"/>
                  </a:lnTo>
                  <a:lnTo>
                    <a:pt x="14" y="134"/>
                  </a:lnTo>
                  <a:lnTo>
                    <a:pt x="27" y="136"/>
                  </a:lnTo>
                  <a:lnTo>
                    <a:pt x="44" y="140"/>
                  </a:lnTo>
                  <a:lnTo>
                    <a:pt x="41" y="160"/>
                  </a:lnTo>
                  <a:lnTo>
                    <a:pt x="58" y="169"/>
                  </a:lnTo>
                  <a:lnTo>
                    <a:pt x="79" y="177"/>
                  </a:lnTo>
                  <a:lnTo>
                    <a:pt x="84" y="181"/>
                  </a:lnTo>
                  <a:lnTo>
                    <a:pt x="87" y="191"/>
                  </a:lnTo>
                  <a:lnTo>
                    <a:pt x="88" y="212"/>
                  </a:lnTo>
                  <a:lnTo>
                    <a:pt x="92" y="225"/>
                  </a:lnTo>
                  <a:lnTo>
                    <a:pt x="105" y="230"/>
                  </a:lnTo>
                  <a:lnTo>
                    <a:pt x="116" y="228"/>
                  </a:lnTo>
                  <a:lnTo>
                    <a:pt x="119" y="218"/>
                  </a:lnTo>
                  <a:lnTo>
                    <a:pt x="119" y="206"/>
                  </a:lnTo>
                  <a:lnTo>
                    <a:pt x="133" y="196"/>
                  </a:lnTo>
                  <a:lnTo>
                    <a:pt x="138" y="191"/>
                  </a:lnTo>
                  <a:lnTo>
                    <a:pt x="143" y="198"/>
                  </a:lnTo>
                  <a:lnTo>
                    <a:pt x="157" y="209"/>
                  </a:lnTo>
                  <a:lnTo>
                    <a:pt x="175" y="215"/>
                  </a:lnTo>
                  <a:lnTo>
                    <a:pt x="200" y="220"/>
                  </a:lnTo>
                  <a:lnTo>
                    <a:pt x="218" y="223"/>
                  </a:lnTo>
                  <a:lnTo>
                    <a:pt x="244" y="233"/>
                  </a:lnTo>
                  <a:lnTo>
                    <a:pt x="256" y="244"/>
                  </a:lnTo>
                  <a:lnTo>
                    <a:pt x="272" y="261"/>
                  </a:lnTo>
                  <a:lnTo>
                    <a:pt x="280" y="263"/>
                  </a:lnTo>
                  <a:lnTo>
                    <a:pt x="302" y="263"/>
                  </a:lnTo>
                  <a:lnTo>
                    <a:pt x="314" y="263"/>
                  </a:lnTo>
                  <a:lnTo>
                    <a:pt x="329" y="276"/>
                  </a:lnTo>
                  <a:lnTo>
                    <a:pt x="342" y="280"/>
                  </a:lnTo>
                  <a:lnTo>
                    <a:pt x="358" y="276"/>
                  </a:lnTo>
                  <a:lnTo>
                    <a:pt x="370" y="280"/>
                  </a:lnTo>
                  <a:lnTo>
                    <a:pt x="377" y="280"/>
                  </a:lnTo>
                  <a:lnTo>
                    <a:pt x="396" y="280"/>
                  </a:lnTo>
                  <a:lnTo>
                    <a:pt x="401" y="274"/>
                  </a:lnTo>
                  <a:lnTo>
                    <a:pt x="415" y="285"/>
                  </a:lnTo>
                  <a:lnTo>
                    <a:pt x="415" y="295"/>
                  </a:lnTo>
                  <a:lnTo>
                    <a:pt x="415" y="312"/>
                  </a:lnTo>
                  <a:lnTo>
                    <a:pt x="423" y="317"/>
                  </a:lnTo>
                  <a:lnTo>
                    <a:pt x="442" y="319"/>
                  </a:lnTo>
                  <a:lnTo>
                    <a:pt x="452" y="330"/>
                  </a:lnTo>
                  <a:lnTo>
                    <a:pt x="461" y="339"/>
                  </a:lnTo>
                  <a:lnTo>
                    <a:pt x="469" y="346"/>
                  </a:lnTo>
                  <a:lnTo>
                    <a:pt x="479" y="339"/>
                  </a:lnTo>
                  <a:lnTo>
                    <a:pt x="483" y="324"/>
                  </a:lnTo>
                  <a:lnTo>
                    <a:pt x="487" y="314"/>
                  </a:lnTo>
                  <a:lnTo>
                    <a:pt x="499" y="318"/>
                  </a:lnTo>
                  <a:lnTo>
                    <a:pt x="515" y="314"/>
                  </a:lnTo>
                  <a:lnTo>
                    <a:pt x="525" y="314"/>
                  </a:lnTo>
                  <a:lnTo>
                    <a:pt x="541" y="324"/>
                  </a:lnTo>
                  <a:lnTo>
                    <a:pt x="553" y="333"/>
                  </a:lnTo>
                  <a:lnTo>
                    <a:pt x="561" y="333"/>
                  </a:lnTo>
                  <a:lnTo>
                    <a:pt x="571" y="323"/>
                  </a:lnTo>
                  <a:lnTo>
                    <a:pt x="576" y="314"/>
                  </a:lnTo>
                  <a:lnTo>
                    <a:pt x="571" y="298"/>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1" name="Freeform 62">
              <a:extLst>
                <a:ext uri="{FF2B5EF4-FFF2-40B4-BE49-F238E27FC236}">
                  <a16:creationId xmlns:a16="http://schemas.microsoft.com/office/drawing/2014/main" id="{FD9E785E-DB69-4A91-8F04-2DB6EEDAE884}"/>
                </a:ext>
              </a:extLst>
            </p:cNvPr>
            <p:cNvSpPr>
              <a:spLocks noChangeAspect="1"/>
            </p:cNvSpPr>
            <p:nvPr/>
          </p:nvSpPr>
          <p:spPr bwMode="auto">
            <a:xfrm rot="21333503">
              <a:off x="1311573" y="4925985"/>
              <a:ext cx="941927" cy="322053"/>
            </a:xfrm>
            <a:custGeom>
              <a:avLst/>
              <a:gdLst>
                <a:gd name="T0" fmla="*/ 2147483647 w 447"/>
                <a:gd name="T1" fmla="*/ 0 h 176"/>
                <a:gd name="T2" fmla="*/ 2147483647 w 447"/>
                <a:gd name="T3" fmla="*/ 2147483647 h 176"/>
                <a:gd name="T4" fmla="*/ 2147483647 w 447"/>
                <a:gd name="T5" fmla="*/ 2147483647 h 176"/>
                <a:gd name="T6" fmla="*/ 2147483647 w 447"/>
                <a:gd name="T7" fmla="*/ 2147483647 h 176"/>
                <a:gd name="T8" fmla="*/ 2147483647 w 447"/>
                <a:gd name="T9" fmla="*/ 2147483647 h 176"/>
                <a:gd name="T10" fmla="*/ 2147483647 w 447"/>
                <a:gd name="T11" fmla="*/ 2147483647 h 176"/>
                <a:gd name="T12" fmla="*/ 2147483647 w 447"/>
                <a:gd name="T13" fmla="*/ 2147483647 h 176"/>
                <a:gd name="T14" fmla="*/ 2147483647 w 447"/>
                <a:gd name="T15" fmla="*/ 2147483647 h 176"/>
                <a:gd name="T16" fmla="*/ 2147483647 w 447"/>
                <a:gd name="T17" fmla="*/ 2147483647 h 176"/>
                <a:gd name="T18" fmla="*/ 2147483647 w 447"/>
                <a:gd name="T19" fmla="*/ 2147483647 h 176"/>
                <a:gd name="T20" fmla="*/ 2147483647 w 447"/>
                <a:gd name="T21" fmla="*/ 2147483647 h 176"/>
                <a:gd name="T22" fmla="*/ 2147483647 w 447"/>
                <a:gd name="T23" fmla="*/ 2147483647 h 176"/>
                <a:gd name="T24" fmla="*/ 2147483647 w 447"/>
                <a:gd name="T25" fmla="*/ 2147483647 h 176"/>
                <a:gd name="T26" fmla="*/ 0 w 447"/>
                <a:gd name="T27" fmla="*/ 2147483647 h 176"/>
                <a:gd name="T28" fmla="*/ 2147483647 w 447"/>
                <a:gd name="T29" fmla="*/ 2147483647 h 176"/>
                <a:gd name="T30" fmla="*/ 2147483647 w 447"/>
                <a:gd name="T31" fmla="*/ 2147483647 h 176"/>
                <a:gd name="T32" fmla="*/ 2147483647 w 447"/>
                <a:gd name="T33" fmla="*/ 2147483647 h 176"/>
                <a:gd name="T34" fmla="*/ 2147483647 w 447"/>
                <a:gd name="T35" fmla="*/ 2147483647 h 176"/>
                <a:gd name="T36" fmla="*/ 2147483647 w 447"/>
                <a:gd name="T37" fmla="*/ 2147483647 h 176"/>
                <a:gd name="T38" fmla="*/ 2147483647 w 447"/>
                <a:gd name="T39" fmla="*/ 2147483647 h 176"/>
                <a:gd name="T40" fmla="*/ 2147483647 w 447"/>
                <a:gd name="T41" fmla="*/ 2147483647 h 176"/>
                <a:gd name="T42" fmla="*/ 2147483647 w 447"/>
                <a:gd name="T43" fmla="*/ 2147483647 h 176"/>
                <a:gd name="T44" fmla="*/ 2147483647 w 447"/>
                <a:gd name="T45" fmla="*/ 2147483647 h 176"/>
                <a:gd name="T46" fmla="*/ 2147483647 w 447"/>
                <a:gd name="T47" fmla="*/ 2147483647 h 176"/>
                <a:gd name="T48" fmla="*/ 2147483647 w 447"/>
                <a:gd name="T49" fmla="*/ 2147483647 h 176"/>
                <a:gd name="T50" fmla="*/ 2147483647 w 447"/>
                <a:gd name="T51" fmla="*/ 2147483647 h 176"/>
                <a:gd name="T52" fmla="*/ 2147483647 w 447"/>
                <a:gd name="T53" fmla="*/ 2147483647 h 176"/>
                <a:gd name="T54" fmla="*/ 2147483647 w 447"/>
                <a:gd name="T55" fmla="*/ 2147483647 h 176"/>
                <a:gd name="T56" fmla="*/ 2147483647 w 447"/>
                <a:gd name="T57" fmla="*/ 2147483647 h 176"/>
                <a:gd name="T58" fmla="*/ 2147483647 w 447"/>
                <a:gd name="T59" fmla="*/ 2147483647 h 176"/>
                <a:gd name="T60" fmla="*/ 2147483647 w 447"/>
                <a:gd name="T61" fmla="*/ 2147483647 h 176"/>
                <a:gd name="T62" fmla="*/ 2147483647 w 447"/>
                <a:gd name="T63" fmla="*/ 2147483647 h 176"/>
                <a:gd name="T64" fmla="*/ 2147483647 w 447"/>
                <a:gd name="T65" fmla="*/ 2147483647 h 176"/>
                <a:gd name="T66" fmla="*/ 2147483647 w 447"/>
                <a:gd name="T67" fmla="*/ 2147483647 h 176"/>
                <a:gd name="T68" fmla="*/ 2147483647 w 447"/>
                <a:gd name="T69" fmla="*/ 2147483647 h 176"/>
                <a:gd name="T70" fmla="*/ 2147483647 w 447"/>
                <a:gd name="T71" fmla="*/ 2147483647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7"/>
                <a:gd name="T109" fmla="*/ 0 h 176"/>
                <a:gd name="T110" fmla="*/ 447 w 447"/>
                <a:gd name="T111" fmla="*/ 176 h 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7" h="176">
                  <a:moveTo>
                    <a:pt x="291" y="5"/>
                  </a:moveTo>
                  <a:lnTo>
                    <a:pt x="252" y="0"/>
                  </a:lnTo>
                  <a:lnTo>
                    <a:pt x="238" y="22"/>
                  </a:lnTo>
                  <a:lnTo>
                    <a:pt x="228" y="22"/>
                  </a:lnTo>
                  <a:lnTo>
                    <a:pt x="214" y="10"/>
                  </a:lnTo>
                  <a:lnTo>
                    <a:pt x="201" y="14"/>
                  </a:lnTo>
                  <a:lnTo>
                    <a:pt x="187" y="17"/>
                  </a:lnTo>
                  <a:lnTo>
                    <a:pt x="174" y="22"/>
                  </a:lnTo>
                  <a:lnTo>
                    <a:pt x="169" y="19"/>
                  </a:lnTo>
                  <a:lnTo>
                    <a:pt x="153" y="9"/>
                  </a:lnTo>
                  <a:lnTo>
                    <a:pt x="142" y="4"/>
                  </a:lnTo>
                  <a:lnTo>
                    <a:pt x="117" y="9"/>
                  </a:lnTo>
                  <a:lnTo>
                    <a:pt x="117" y="17"/>
                  </a:lnTo>
                  <a:lnTo>
                    <a:pt x="122" y="22"/>
                  </a:lnTo>
                  <a:lnTo>
                    <a:pt x="121" y="32"/>
                  </a:lnTo>
                  <a:lnTo>
                    <a:pt x="112" y="36"/>
                  </a:lnTo>
                  <a:lnTo>
                    <a:pt x="104" y="46"/>
                  </a:lnTo>
                  <a:lnTo>
                    <a:pt x="102" y="54"/>
                  </a:lnTo>
                  <a:lnTo>
                    <a:pt x="104" y="64"/>
                  </a:lnTo>
                  <a:lnTo>
                    <a:pt x="102" y="73"/>
                  </a:lnTo>
                  <a:lnTo>
                    <a:pt x="94" y="78"/>
                  </a:lnTo>
                  <a:lnTo>
                    <a:pt x="72" y="83"/>
                  </a:lnTo>
                  <a:lnTo>
                    <a:pt x="32" y="87"/>
                  </a:lnTo>
                  <a:lnTo>
                    <a:pt x="32" y="97"/>
                  </a:lnTo>
                  <a:lnTo>
                    <a:pt x="18" y="108"/>
                  </a:lnTo>
                  <a:lnTo>
                    <a:pt x="7" y="119"/>
                  </a:lnTo>
                  <a:lnTo>
                    <a:pt x="0" y="133"/>
                  </a:lnTo>
                  <a:lnTo>
                    <a:pt x="0" y="154"/>
                  </a:lnTo>
                  <a:lnTo>
                    <a:pt x="10" y="176"/>
                  </a:lnTo>
                  <a:lnTo>
                    <a:pt x="23" y="167"/>
                  </a:lnTo>
                  <a:lnTo>
                    <a:pt x="43" y="172"/>
                  </a:lnTo>
                  <a:lnTo>
                    <a:pt x="56" y="176"/>
                  </a:lnTo>
                  <a:lnTo>
                    <a:pt x="77" y="169"/>
                  </a:lnTo>
                  <a:lnTo>
                    <a:pt x="95" y="159"/>
                  </a:lnTo>
                  <a:lnTo>
                    <a:pt x="109" y="145"/>
                  </a:lnTo>
                  <a:lnTo>
                    <a:pt x="112" y="125"/>
                  </a:lnTo>
                  <a:lnTo>
                    <a:pt x="116" y="111"/>
                  </a:lnTo>
                  <a:lnTo>
                    <a:pt x="126" y="99"/>
                  </a:lnTo>
                  <a:lnTo>
                    <a:pt x="144" y="92"/>
                  </a:lnTo>
                  <a:lnTo>
                    <a:pt x="155" y="87"/>
                  </a:lnTo>
                  <a:lnTo>
                    <a:pt x="174" y="70"/>
                  </a:lnTo>
                  <a:lnTo>
                    <a:pt x="196" y="52"/>
                  </a:lnTo>
                  <a:lnTo>
                    <a:pt x="230" y="49"/>
                  </a:lnTo>
                  <a:lnTo>
                    <a:pt x="247" y="57"/>
                  </a:lnTo>
                  <a:lnTo>
                    <a:pt x="268" y="70"/>
                  </a:lnTo>
                  <a:lnTo>
                    <a:pt x="281" y="77"/>
                  </a:lnTo>
                  <a:lnTo>
                    <a:pt x="305" y="78"/>
                  </a:lnTo>
                  <a:lnTo>
                    <a:pt x="324" y="92"/>
                  </a:lnTo>
                  <a:lnTo>
                    <a:pt x="351" y="108"/>
                  </a:lnTo>
                  <a:lnTo>
                    <a:pt x="375" y="133"/>
                  </a:lnTo>
                  <a:lnTo>
                    <a:pt x="407" y="162"/>
                  </a:lnTo>
                  <a:lnTo>
                    <a:pt x="431" y="172"/>
                  </a:lnTo>
                  <a:lnTo>
                    <a:pt x="438" y="167"/>
                  </a:lnTo>
                  <a:lnTo>
                    <a:pt x="447" y="155"/>
                  </a:lnTo>
                  <a:lnTo>
                    <a:pt x="435" y="135"/>
                  </a:lnTo>
                  <a:lnTo>
                    <a:pt x="412" y="124"/>
                  </a:lnTo>
                  <a:lnTo>
                    <a:pt x="403" y="110"/>
                  </a:lnTo>
                  <a:lnTo>
                    <a:pt x="386" y="108"/>
                  </a:lnTo>
                  <a:lnTo>
                    <a:pt x="379" y="99"/>
                  </a:lnTo>
                  <a:lnTo>
                    <a:pt x="379" y="89"/>
                  </a:lnTo>
                  <a:lnTo>
                    <a:pt x="378" y="78"/>
                  </a:lnTo>
                  <a:lnTo>
                    <a:pt x="372" y="66"/>
                  </a:lnTo>
                  <a:lnTo>
                    <a:pt x="366" y="60"/>
                  </a:lnTo>
                  <a:lnTo>
                    <a:pt x="351" y="52"/>
                  </a:lnTo>
                  <a:lnTo>
                    <a:pt x="335" y="43"/>
                  </a:lnTo>
                  <a:lnTo>
                    <a:pt x="330" y="36"/>
                  </a:lnTo>
                  <a:lnTo>
                    <a:pt x="332" y="27"/>
                  </a:lnTo>
                  <a:lnTo>
                    <a:pt x="330" y="19"/>
                  </a:lnTo>
                  <a:lnTo>
                    <a:pt x="322" y="19"/>
                  </a:lnTo>
                  <a:lnTo>
                    <a:pt x="313" y="14"/>
                  </a:lnTo>
                  <a:lnTo>
                    <a:pt x="305" y="17"/>
                  </a:lnTo>
                  <a:lnTo>
                    <a:pt x="291" y="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2" name="Freeform 63" descr="10%">
              <a:extLst>
                <a:ext uri="{FF2B5EF4-FFF2-40B4-BE49-F238E27FC236}">
                  <a16:creationId xmlns:a16="http://schemas.microsoft.com/office/drawing/2014/main" id="{3E917649-119B-42A0-BE01-A29A24C45AA8}"/>
                </a:ext>
              </a:extLst>
            </p:cNvPr>
            <p:cNvSpPr>
              <a:spLocks noChangeAspect="1"/>
            </p:cNvSpPr>
            <p:nvPr/>
          </p:nvSpPr>
          <p:spPr bwMode="auto">
            <a:xfrm rot="21333503">
              <a:off x="1118195" y="4301167"/>
              <a:ext cx="374277" cy="273351"/>
            </a:xfrm>
            <a:custGeom>
              <a:avLst/>
              <a:gdLst>
                <a:gd name="T0" fmla="*/ 11 w 179"/>
                <a:gd name="T1" fmla="*/ 6 h 140"/>
                <a:gd name="T2" fmla="*/ 11 w 179"/>
                <a:gd name="T3" fmla="*/ 1 h 140"/>
                <a:gd name="T4" fmla="*/ 11 w 179"/>
                <a:gd name="T5" fmla="*/ 1 h 140"/>
                <a:gd name="T6" fmla="*/ 11 w 179"/>
                <a:gd name="T7" fmla="*/ 11 h 140"/>
                <a:gd name="T8" fmla="*/ 11 w 179"/>
                <a:gd name="T9" fmla="*/ 11 h 140"/>
                <a:gd name="T10" fmla="*/ 11 w 179"/>
                <a:gd name="T11" fmla="*/ 11 h 140"/>
                <a:gd name="T12" fmla="*/ 11 w 179"/>
                <a:gd name="T13" fmla="*/ 11 h 140"/>
                <a:gd name="T14" fmla="*/ 11 w 179"/>
                <a:gd name="T15" fmla="*/ 11 h 140"/>
                <a:gd name="T16" fmla="*/ 11 w 179"/>
                <a:gd name="T17" fmla="*/ 4 h 140"/>
                <a:gd name="T18" fmla="*/ 11 w 179"/>
                <a:gd name="T19" fmla="*/ 0 h 140"/>
                <a:gd name="T20" fmla="*/ 11 w 179"/>
                <a:gd name="T21" fmla="*/ 11 h 140"/>
                <a:gd name="T22" fmla="*/ 11 w 179"/>
                <a:gd name="T23" fmla="*/ 11 h 140"/>
                <a:gd name="T24" fmla="*/ 0 w 179"/>
                <a:gd name="T25" fmla="*/ 11 h 140"/>
                <a:gd name="T26" fmla="*/ 11 w 179"/>
                <a:gd name="T27" fmla="*/ 11 h 140"/>
                <a:gd name="T28" fmla="*/ 11 w 179"/>
                <a:gd name="T29" fmla="*/ 11 h 140"/>
                <a:gd name="T30" fmla="*/ 11 w 179"/>
                <a:gd name="T31" fmla="*/ 11 h 140"/>
                <a:gd name="T32" fmla="*/ 11 w 179"/>
                <a:gd name="T33" fmla="*/ 11 h 140"/>
                <a:gd name="T34" fmla="*/ 11 w 179"/>
                <a:gd name="T35" fmla="*/ 11 h 140"/>
                <a:gd name="T36" fmla="*/ 11 w 179"/>
                <a:gd name="T37" fmla="*/ 11 h 140"/>
                <a:gd name="T38" fmla="*/ 11 w 179"/>
                <a:gd name="T39" fmla="*/ 11 h 140"/>
                <a:gd name="T40" fmla="*/ 11 w 179"/>
                <a:gd name="T41" fmla="*/ 11 h 140"/>
                <a:gd name="T42" fmla="*/ 11 w 179"/>
                <a:gd name="T43" fmla="*/ 11 h 140"/>
                <a:gd name="T44" fmla="*/ 11 w 179"/>
                <a:gd name="T45" fmla="*/ 11 h 140"/>
                <a:gd name="T46" fmla="*/ 11 w 179"/>
                <a:gd name="T47" fmla="*/ 11 h 140"/>
                <a:gd name="T48" fmla="*/ 11 w 179"/>
                <a:gd name="T49" fmla="*/ 11 h 140"/>
                <a:gd name="T50" fmla="*/ 11 w 179"/>
                <a:gd name="T51" fmla="*/ 11 h 140"/>
                <a:gd name="T52" fmla="*/ 11 w 179"/>
                <a:gd name="T53" fmla="*/ 11 h 140"/>
                <a:gd name="T54" fmla="*/ 11 w 179"/>
                <a:gd name="T55" fmla="*/ 11 h 140"/>
                <a:gd name="T56" fmla="*/ 11 w 179"/>
                <a:gd name="T57" fmla="*/ 11 h 140"/>
                <a:gd name="T58" fmla="*/ 11 w 179"/>
                <a:gd name="T59" fmla="*/ 11 h 140"/>
                <a:gd name="T60" fmla="*/ 11 w 179"/>
                <a:gd name="T61" fmla="*/ 11 h 140"/>
                <a:gd name="T62" fmla="*/ 11 w 179"/>
                <a:gd name="T63" fmla="*/ 11 h 140"/>
                <a:gd name="T64" fmla="*/ 11 w 179"/>
                <a:gd name="T65" fmla="*/ 11 h 140"/>
                <a:gd name="T66" fmla="*/ 11 w 179"/>
                <a:gd name="T67" fmla="*/ 11 h 140"/>
                <a:gd name="T68" fmla="*/ 11 w 179"/>
                <a:gd name="T69" fmla="*/ 11 h 140"/>
                <a:gd name="T70" fmla="*/ 11 w 179"/>
                <a:gd name="T71" fmla="*/ 11 h 140"/>
                <a:gd name="T72" fmla="*/ 11 w 179"/>
                <a:gd name="T73" fmla="*/ 11 h 140"/>
                <a:gd name="T74" fmla="*/ 11 w 179"/>
                <a:gd name="T75" fmla="*/ 11 h 140"/>
                <a:gd name="T76" fmla="*/ 11 w 179"/>
                <a:gd name="T77" fmla="*/ 6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140"/>
                <a:gd name="T119" fmla="*/ 179 w 179"/>
                <a:gd name="T120" fmla="*/ 140 h 1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140">
                  <a:moveTo>
                    <a:pt x="167" y="6"/>
                  </a:moveTo>
                  <a:lnTo>
                    <a:pt x="140" y="1"/>
                  </a:lnTo>
                  <a:lnTo>
                    <a:pt x="126" y="1"/>
                  </a:lnTo>
                  <a:lnTo>
                    <a:pt x="112" y="19"/>
                  </a:lnTo>
                  <a:lnTo>
                    <a:pt x="106" y="30"/>
                  </a:lnTo>
                  <a:lnTo>
                    <a:pt x="92" y="33"/>
                  </a:lnTo>
                  <a:lnTo>
                    <a:pt x="73" y="25"/>
                  </a:lnTo>
                  <a:lnTo>
                    <a:pt x="63" y="16"/>
                  </a:lnTo>
                  <a:lnTo>
                    <a:pt x="46" y="4"/>
                  </a:lnTo>
                  <a:lnTo>
                    <a:pt x="39" y="0"/>
                  </a:lnTo>
                  <a:lnTo>
                    <a:pt x="25" y="11"/>
                  </a:lnTo>
                  <a:lnTo>
                    <a:pt x="14" y="25"/>
                  </a:lnTo>
                  <a:lnTo>
                    <a:pt x="0" y="38"/>
                  </a:lnTo>
                  <a:lnTo>
                    <a:pt x="11" y="62"/>
                  </a:lnTo>
                  <a:lnTo>
                    <a:pt x="22" y="79"/>
                  </a:lnTo>
                  <a:lnTo>
                    <a:pt x="25" y="86"/>
                  </a:lnTo>
                  <a:lnTo>
                    <a:pt x="17" y="100"/>
                  </a:lnTo>
                  <a:lnTo>
                    <a:pt x="19" y="117"/>
                  </a:lnTo>
                  <a:lnTo>
                    <a:pt x="19" y="132"/>
                  </a:lnTo>
                  <a:lnTo>
                    <a:pt x="25" y="140"/>
                  </a:lnTo>
                  <a:lnTo>
                    <a:pt x="36" y="127"/>
                  </a:lnTo>
                  <a:lnTo>
                    <a:pt x="54" y="122"/>
                  </a:lnTo>
                  <a:lnTo>
                    <a:pt x="63" y="117"/>
                  </a:lnTo>
                  <a:lnTo>
                    <a:pt x="76" y="118"/>
                  </a:lnTo>
                  <a:lnTo>
                    <a:pt x="92" y="117"/>
                  </a:lnTo>
                  <a:lnTo>
                    <a:pt x="106" y="118"/>
                  </a:lnTo>
                  <a:lnTo>
                    <a:pt x="119" y="122"/>
                  </a:lnTo>
                  <a:lnTo>
                    <a:pt x="129" y="117"/>
                  </a:lnTo>
                  <a:lnTo>
                    <a:pt x="148" y="111"/>
                  </a:lnTo>
                  <a:lnTo>
                    <a:pt x="153" y="97"/>
                  </a:lnTo>
                  <a:lnTo>
                    <a:pt x="160" y="90"/>
                  </a:lnTo>
                  <a:lnTo>
                    <a:pt x="167" y="91"/>
                  </a:lnTo>
                  <a:lnTo>
                    <a:pt x="179" y="90"/>
                  </a:lnTo>
                  <a:lnTo>
                    <a:pt x="175" y="79"/>
                  </a:lnTo>
                  <a:lnTo>
                    <a:pt x="175" y="57"/>
                  </a:lnTo>
                  <a:lnTo>
                    <a:pt x="170" y="48"/>
                  </a:lnTo>
                  <a:lnTo>
                    <a:pt x="170" y="33"/>
                  </a:lnTo>
                  <a:lnTo>
                    <a:pt x="167" y="21"/>
                  </a:lnTo>
                  <a:lnTo>
                    <a:pt x="167" y="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3" name="Freeform 65">
              <a:extLst>
                <a:ext uri="{FF2B5EF4-FFF2-40B4-BE49-F238E27FC236}">
                  <a16:creationId xmlns:a16="http://schemas.microsoft.com/office/drawing/2014/main" id="{D6432F52-5061-4707-B7B3-79A305079A10}"/>
                </a:ext>
              </a:extLst>
            </p:cNvPr>
            <p:cNvSpPr>
              <a:spLocks noChangeAspect="1"/>
            </p:cNvSpPr>
            <p:nvPr/>
          </p:nvSpPr>
          <p:spPr bwMode="auto">
            <a:xfrm rot="21333503">
              <a:off x="1651541" y="4025825"/>
              <a:ext cx="955961" cy="879478"/>
            </a:xfrm>
            <a:custGeom>
              <a:avLst/>
              <a:gdLst>
                <a:gd name="T0" fmla="*/ 13 w 454"/>
                <a:gd name="T1" fmla="*/ 12 h 449"/>
                <a:gd name="T2" fmla="*/ 13 w 454"/>
                <a:gd name="T3" fmla="*/ 12 h 449"/>
                <a:gd name="T4" fmla="*/ 13 w 454"/>
                <a:gd name="T5" fmla="*/ 12 h 449"/>
                <a:gd name="T6" fmla="*/ 13 w 454"/>
                <a:gd name="T7" fmla="*/ 12 h 449"/>
                <a:gd name="T8" fmla="*/ 13 w 454"/>
                <a:gd name="T9" fmla="*/ 12 h 449"/>
                <a:gd name="T10" fmla="*/ 13 w 454"/>
                <a:gd name="T11" fmla="*/ 12 h 449"/>
                <a:gd name="T12" fmla="*/ 13 w 454"/>
                <a:gd name="T13" fmla="*/ 12 h 449"/>
                <a:gd name="T14" fmla="*/ 13 w 454"/>
                <a:gd name="T15" fmla="*/ 12 h 449"/>
                <a:gd name="T16" fmla="*/ 13 w 454"/>
                <a:gd name="T17" fmla="*/ 12 h 449"/>
                <a:gd name="T18" fmla="*/ 13 w 454"/>
                <a:gd name="T19" fmla="*/ 12 h 449"/>
                <a:gd name="T20" fmla="*/ 13 w 454"/>
                <a:gd name="T21" fmla="*/ 0 h 449"/>
                <a:gd name="T22" fmla="*/ 13 w 454"/>
                <a:gd name="T23" fmla="*/ 12 h 449"/>
                <a:gd name="T24" fmla="*/ 13 w 454"/>
                <a:gd name="T25" fmla="*/ 12 h 449"/>
                <a:gd name="T26" fmla="*/ 13 w 454"/>
                <a:gd name="T27" fmla="*/ 12 h 449"/>
                <a:gd name="T28" fmla="*/ 13 w 454"/>
                <a:gd name="T29" fmla="*/ 12 h 449"/>
                <a:gd name="T30" fmla="*/ 13 w 454"/>
                <a:gd name="T31" fmla="*/ 12 h 449"/>
                <a:gd name="T32" fmla="*/ 13 w 454"/>
                <a:gd name="T33" fmla="*/ 12 h 449"/>
                <a:gd name="T34" fmla="*/ 13 w 454"/>
                <a:gd name="T35" fmla="*/ 12 h 449"/>
                <a:gd name="T36" fmla="*/ 13 w 454"/>
                <a:gd name="T37" fmla="*/ 12 h 449"/>
                <a:gd name="T38" fmla="*/ 13 w 454"/>
                <a:gd name="T39" fmla="*/ 12 h 449"/>
                <a:gd name="T40" fmla="*/ 13 w 454"/>
                <a:gd name="T41" fmla="*/ 12 h 449"/>
                <a:gd name="T42" fmla="*/ 13 w 454"/>
                <a:gd name="T43" fmla="*/ 12 h 449"/>
                <a:gd name="T44" fmla="*/ 13 w 454"/>
                <a:gd name="T45" fmla="*/ 12 h 449"/>
                <a:gd name="T46" fmla="*/ 13 w 454"/>
                <a:gd name="T47" fmla="*/ 12 h 449"/>
                <a:gd name="T48" fmla="*/ 13 w 454"/>
                <a:gd name="T49" fmla="*/ 12 h 449"/>
                <a:gd name="T50" fmla="*/ 13 w 454"/>
                <a:gd name="T51" fmla="*/ 12 h 449"/>
                <a:gd name="T52" fmla="*/ 13 w 454"/>
                <a:gd name="T53" fmla="*/ 12 h 449"/>
                <a:gd name="T54" fmla="*/ 13 w 454"/>
                <a:gd name="T55" fmla="*/ 12 h 449"/>
                <a:gd name="T56" fmla="*/ 13 w 454"/>
                <a:gd name="T57" fmla="*/ 12 h 449"/>
                <a:gd name="T58" fmla="*/ 13 w 454"/>
                <a:gd name="T59" fmla="*/ 12 h 449"/>
                <a:gd name="T60" fmla="*/ 13 w 454"/>
                <a:gd name="T61" fmla="*/ 12 h 449"/>
                <a:gd name="T62" fmla="*/ 13 w 454"/>
                <a:gd name="T63" fmla="*/ 12 h 449"/>
                <a:gd name="T64" fmla="*/ 13 w 454"/>
                <a:gd name="T65" fmla="*/ 12 h 449"/>
                <a:gd name="T66" fmla="*/ 13 w 454"/>
                <a:gd name="T67" fmla="*/ 12 h 449"/>
                <a:gd name="T68" fmla="*/ 13 w 454"/>
                <a:gd name="T69" fmla="*/ 12 h 449"/>
                <a:gd name="T70" fmla="*/ 13 w 454"/>
                <a:gd name="T71" fmla="*/ 12 h 449"/>
                <a:gd name="T72" fmla="*/ 13 w 454"/>
                <a:gd name="T73" fmla="*/ 12 h 449"/>
                <a:gd name="T74" fmla="*/ 10 w 454"/>
                <a:gd name="T75" fmla="*/ 12 h 449"/>
                <a:gd name="T76" fmla="*/ 5 w 454"/>
                <a:gd name="T77" fmla="*/ 12 h 449"/>
                <a:gd name="T78" fmla="*/ 13 w 454"/>
                <a:gd name="T79" fmla="*/ 12 h 449"/>
                <a:gd name="T80" fmla="*/ 13 w 454"/>
                <a:gd name="T81" fmla="*/ 12 h 449"/>
                <a:gd name="T82" fmla="*/ 13 w 454"/>
                <a:gd name="T83" fmla="*/ 12 h 449"/>
                <a:gd name="T84" fmla="*/ 13 w 454"/>
                <a:gd name="T85" fmla="*/ 12 h 449"/>
                <a:gd name="T86" fmla="*/ 13 w 454"/>
                <a:gd name="T87" fmla="*/ 12 h 449"/>
                <a:gd name="T88" fmla="*/ 13 w 454"/>
                <a:gd name="T89" fmla="*/ 12 h 449"/>
                <a:gd name="T90" fmla="*/ 13 w 454"/>
                <a:gd name="T91" fmla="*/ 12 h 449"/>
                <a:gd name="T92" fmla="*/ 13 w 454"/>
                <a:gd name="T93" fmla="*/ 1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4"/>
                <a:gd name="T142" fmla="*/ 0 h 449"/>
                <a:gd name="T143" fmla="*/ 454 w 454"/>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4" h="449">
                  <a:moveTo>
                    <a:pt x="57" y="81"/>
                  </a:moveTo>
                  <a:lnTo>
                    <a:pt x="75" y="81"/>
                  </a:lnTo>
                  <a:lnTo>
                    <a:pt x="89" y="92"/>
                  </a:lnTo>
                  <a:lnTo>
                    <a:pt x="89" y="99"/>
                  </a:lnTo>
                  <a:lnTo>
                    <a:pt x="89" y="111"/>
                  </a:lnTo>
                  <a:lnTo>
                    <a:pt x="84" y="121"/>
                  </a:lnTo>
                  <a:lnTo>
                    <a:pt x="75" y="125"/>
                  </a:lnTo>
                  <a:lnTo>
                    <a:pt x="81" y="140"/>
                  </a:lnTo>
                  <a:lnTo>
                    <a:pt x="92" y="151"/>
                  </a:lnTo>
                  <a:lnTo>
                    <a:pt x="106" y="137"/>
                  </a:lnTo>
                  <a:lnTo>
                    <a:pt x="113" y="130"/>
                  </a:lnTo>
                  <a:lnTo>
                    <a:pt x="126" y="116"/>
                  </a:lnTo>
                  <a:lnTo>
                    <a:pt x="126" y="103"/>
                  </a:lnTo>
                  <a:lnTo>
                    <a:pt x="137" y="97"/>
                  </a:lnTo>
                  <a:lnTo>
                    <a:pt x="157" y="86"/>
                  </a:lnTo>
                  <a:lnTo>
                    <a:pt x="169" y="67"/>
                  </a:lnTo>
                  <a:lnTo>
                    <a:pt x="173" y="60"/>
                  </a:lnTo>
                  <a:lnTo>
                    <a:pt x="174" y="19"/>
                  </a:lnTo>
                  <a:lnTo>
                    <a:pt x="186" y="14"/>
                  </a:lnTo>
                  <a:lnTo>
                    <a:pt x="199" y="16"/>
                  </a:lnTo>
                  <a:lnTo>
                    <a:pt x="199" y="30"/>
                  </a:lnTo>
                  <a:lnTo>
                    <a:pt x="196" y="52"/>
                  </a:lnTo>
                  <a:lnTo>
                    <a:pt x="210" y="62"/>
                  </a:lnTo>
                  <a:lnTo>
                    <a:pt x="220" y="70"/>
                  </a:lnTo>
                  <a:lnTo>
                    <a:pt x="223" y="79"/>
                  </a:lnTo>
                  <a:lnTo>
                    <a:pt x="234" y="84"/>
                  </a:lnTo>
                  <a:lnTo>
                    <a:pt x="256" y="60"/>
                  </a:lnTo>
                  <a:lnTo>
                    <a:pt x="269" y="65"/>
                  </a:lnTo>
                  <a:lnTo>
                    <a:pt x="277" y="53"/>
                  </a:lnTo>
                  <a:lnTo>
                    <a:pt x="274" y="43"/>
                  </a:lnTo>
                  <a:lnTo>
                    <a:pt x="288" y="16"/>
                  </a:lnTo>
                  <a:lnTo>
                    <a:pt x="295" y="4"/>
                  </a:lnTo>
                  <a:lnTo>
                    <a:pt x="309" y="0"/>
                  </a:lnTo>
                  <a:lnTo>
                    <a:pt x="322" y="4"/>
                  </a:lnTo>
                  <a:lnTo>
                    <a:pt x="331" y="21"/>
                  </a:lnTo>
                  <a:lnTo>
                    <a:pt x="342" y="35"/>
                  </a:lnTo>
                  <a:lnTo>
                    <a:pt x="358" y="46"/>
                  </a:lnTo>
                  <a:lnTo>
                    <a:pt x="363" y="53"/>
                  </a:lnTo>
                  <a:lnTo>
                    <a:pt x="360" y="67"/>
                  </a:lnTo>
                  <a:lnTo>
                    <a:pt x="360" y="94"/>
                  </a:lnTo>
                  <a:lnTo>
                    <a:pt x="360" y="108"/>
                  </a:lnTo>
                  <a:lnTo>
                    <a:pt x="355" y="125"/>
                  </a:lnTo>
                  <a:lnTo>
                    <a:pt x="355" y="140"/>
                  </a:lnTo>
                  <a:lnTo>
                    <a:pt x="349" y="156"/>
                  </a:lnTo>
                  <a:lnTo>
                    <a:pt x="349" y="183"/>
                  </a:lnTo>
                  <a:lnTo>
                    <a:pt x="349" y="200"/>
                  </a:lnTo>
                  <a:lnTo>
                    <a:pt x="355" y="219"/>
                  </a:lnTo>
                  <a:lnTo>
                    <a:pt x="363" y="224"/>
                  </a:lnTo>
                  <a:lnTo>
                    <a:pt x="376" y="212"/>
                  </a:lnTo>
                  <a:lnTo>
                    <a:pt x="384" y="200"/>
                  </a:lnTo>
                  <a:lnTo>
                    <a:pt x="396" y="207"/>
                  </a:lnTo>
                  <a:lnTo>
                    <a:pt x="392" y="220"/>
                  </a:lnTo>
                  <a:lnTo>
                    <a:pt x="396" y="246"/>
                  </a:lnTo>
                  <a:lnTo>
                    <a:pt x="397" y="256"/>
                  </a:lnTo>
                  <a:lnTo>
                    <a:pt x="390" y="262"/>
                  </a:lnTo>
                  <a:lnTo>
                    <a:pt x="376" y="275"/>
                  </a:lnTo>
                  <a:lnTo>
                    <a:pt x="369" y="289"/>
                  </a:lnTo>
                  <a:lnTo>
                    <a:pt x="365" y="302"/>
                  </a:lnTo>
                  <a:lnTo>
                    <a:pt x="370" y="321"/>
                  </a:lnTo>
                  <a:lnTo>
                    <a:pt x="382" y="328"/>
                  </a:lnTo>
                  <a:lnTo>
                    <a:pt x="390" y="321"/>
                  </a:lnTo>
                  <a:lnTo>
                    <a:pt x="401" y="323"/>
                  </a:lnTo>
                  <a:lnTo>
                    <a:pt x="396" y="331"/>
                  </a:lnTo>
                  <a:lnTo>
                    <a:pt x="401" y="350"/>
                  </a:lnTo>
                  <a:lnTo>
                    <a:pt x="406" y="358"/>
                  </a:lnTo>
                  <a:lnTo>
                    <a:pt x="419" y="369"/>
                  </a:lnTo>
                  <a:lnTo>
                    <a:pt x="428" y="377"/>
                  </a:lnTo>
                  <a:lnTo>
                    <a:pt x="438" y="388"/>
                  </a:lnTo>
                  <a:lnTo>
                    <a:pt x="446" y="398"/>
                  </a:lnTo>
                  <a:lnTo>
                    <a:pt x="454" y="403"/>
                  </a:lnTo>
                  <a:lnTo>
                    <a:pt x="444" y="410"/>
                  </a:lnTo>
                  <a:lnTo>
                    <a:pt x="406" y="410"/>
                  </a:lnTo>
                  <a:lnTo>
                    <a:pt x="396" y="415"/>
                  </a:lnTo>
                  <a:lnTo>
                    <a:pt x="379" y="412"/>
                  </a:lnTo>
                  <a:lnTo>
                    <a:pt x="358" y="396"/>
                  </a:lnTo>
                  <a:lnTo>
                    <a:pt x="348" y="401"/>
                  </a:lnTo>
                  <a:lnTo>
                    <a:pt x="336" y="406"/>
                  </a:lnTo>
                  <a:lnTo>
                    <a:pt x="328" y="403"/>
                  </a:lnTo>
                  <a:lnTo>
                    <a:pt x="314" y="391"/>
                  </a:lnTo>
                  <a:lnTo>
                    <a:pt x="309" y="393"/>
                  </a:lnTo>
                  <a:lnTo>
                    <a:pt x="299" y="396"/>
                  </a:lnTo>
                  <a:lnTo>
                    <a:pt x="285" y="391"/>
                  </a:lnTo>
                  <a:lnTo>
                    <a:pt x="263" y="379"/>
                  </a:lnTo>
                  <a:lnTo>
                    <a:pt x="244" y="366"/>
                  </a:lnTo>
                  <a:lnTo>
                    <a:pt x="229" y="350"/>
                  </a:lnTo>
                  <a:lnTo>
                    <a:pt x="220" y="352"/>
                  </a:lnTo>
                  <a:lnTo>
                    <a:pt x="213" y="358"/>
                  </a:lnTo>
                  <a:lnTo>
                    <a:pt x="202" y="358"/>
                  </a:lnTo>
                  <a:lnTo>
                    <a:pt x="188" y="347"/>
                  </a:lnTo>
                  <a:lnTo>
                    <a:pt x="178" y="342"/>
                  </a:lnTo>
                  <a:lnTo>
                    <a:pt x="169" y="345"/>
                  </a:lnTo>
                  <a:lnTo>
                    <a:pt x="162" y="347"/>
                  </a:lnTo>
                  <a:lnTo>
                    <a:pt x="157" y="352"/>
                  </a:lnTo>
                  <a:lnTo>
                    <a:pt x="151" y="360"/>
                  </a:lnTo>
                  <a:lnTo>
                    <a:pt x="154" y="377"/>
                  </a:lnTo>
                  <a:lnTo>
                    <a:pt x="151" y="391"/>
                  </a:lnTo>
                  <a:lnTo>
                    <a:pt x="145" y="412"/>
                  </a:lnTo>
                  <a:lnTo>
                    <a:pt x="140" y="420"/>
                  </a:lnTo>
                  <a:lnTo>
                    <a:pt x="132" y="433"/>
                  </a:lnTo>
                  <a:lnTo>
                    <a:pt x="130" y="439"/>
                  </a:lnTo>
                  <a:lnTo>
                    <a:pt x="118" y="449"/>
                  </a:lnTo>
                  <a:lnTo>
                    <a:pt x="116" y="444"/>
                  </a:lnTo>
                  <a:lnTo>
                    <a:pt x="111" y="439"/>
                  </a:lnTo>
                  <a:lnTo>
                    <a:pt x="111" y="415"/>
                  </a:lnTo>
                  <a:lnTo>
                    <a:pt x="70" y="369"/>
                  </a:lnTo>
                  <a:lnTo>
                    <a:pt x="62" y="345"/>
                  </a:lnTo>
                  <a:lnTo>
                    <a:pt x="48" y="345"/>
                  </a:lnTo>
                  <a:lnTo>
                    <a:pt x="38" y="345"/>
                  </a:lnTo>
                  <a:lnTo>
                    <a:pt x="32" y="347"/>
                  </a:lnTo>
                  <a:lnTo>
                    <a:pt x="24" y="347"/>
                  </a:lnTo>
                  <a:lnTo>
                    <a:pt x="16" y="338"/>
                  </a:lnTo>
                  <a:lnTo>
                    <a:pt x="10" y="333"/>
                  </a:lnTo>
                  <a:lnTo>
                    <a:pt x="10" y="321"/>
                  </a:lnTo>
                  <a:lnTo>
                    <a:pt x="10" y="299"/>
                  </a:lnTo>
                  <a:lnTo>
                    <a:pt x="4" y="294"/>
                  </a:lnTo>
                  <a:lnTo>
                    <a:pt x="0" y="289"/>
                  </a:lnTo>
                  <a:lnTo>
                    <a:pt x="5" y="282"/>
                  </a:lnTo>
                  <a:lnTo>
                    <a:pt x="14" y="272"/>
                  </a:lnTo>
                  <a:lnTo>
                    <a:pt x="19" y="268"/>
                  </a:lnTo>
                  <a:lnTo>
                    <a:pt x="32" y="272"/>
                  </a:lnTo>
                  <a:lnTo>
                    <a:pt x="46" y="280"/>
                  </a:lnTo>
                  <a:lnTo>
                    <a:pt x="53" y="272"/>
                  </a:lnTo>
                  <a:lnTo>
                    <a:pt x="60" y="263"/>
                  </a:lnTo>
                  <a:lnTo>
                    <a:pt x="60" y="258"/>
                  </a:lnTo>
                  <a:lnTo>
                    <a:pt x="52" y="246"/>
                  </a:lnTo>
                  <a:lnTo>
                    <a:pt x="38" y="229"/>
                  </a:lnTo>
                  <a:lnTo>
                    <a:pt x="36" y="215"/>
                  </a:lnTo>
                  <a:lnTo>
                    <a:pt x="32" y="197"/>
                  </a:lnTo>
                  <a:lnTo>
                    <a:pt x="19" y="183"/>
                  </a:lnTo>
                  <a:lnTo>
                    <a:pt x="19" y="169"/>
                  </a:lnTo>
                  <a:lnTo>
                    <a:pt x="22" y="159"/>
                  </a:lnTo>
                  <a:lnTo>
                    <a:pt x="19" y="148"/>
                  </a:lnTo>
                  <a:lnTo>
                    <a:pt x="14" y="142"/>
                  </a:lnTo>
                  <a:lnTo>
                    <a:pt x="16" y="135"/>
                  </a:lnTo>
                  <a:lnTo>
                    <a:pt x="19" y="130"/>
                  </a:lnTo>
                  <a:lnTo>
                    <a:pt x="24" y="130"/>
                  </a:lnTo>
                  <a:lnTo>
                    <a:pt x="36" y="130"/>
                  </a:lnTo>
                  <a:lnTo>
                    <a:pt x="48" y="116"/>
                  </a:lnTo>
                  <a:lnTo>
                    <a:pt x="53" y="104"/>
                  </a:lnTo>
                  <a:lnTo>
                    <a:pt x="53" y="99"/>
                  </a:lnTo>
                  <a:lnTo>
                    <a:pt x="57" y="81"/>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4" name="Freeform 66">
              <a:extLst>
                <a:ext uri="{FF2B5EF4-FFF2-40B4-BE49-F238E27FC236}">
                  <a16:creationId xmlns:a16="http://schemas.microsoft.com/office/drawing/2014/main" id="{8C236C9C-7E95-4585-A819-03D66EC61C54}"/>
                </a:ext>
              </a:extLst>
            </p:cNvPr>
            <p:cNvSpPr>
              <a:spLocks noChangeAspect="1"/>
            </p:cNvSpPr>
            <p:nvPr/>
          </p:nvSpPr>
          <p:spPr bwMode="auto">
            <a:xfrm rot="21333503">
              <a:off x="2986840" y="3995835"/>
              <a:ext cx="503713" cy="497678"/>
            </a:xfrm>
            <a:custGeom>
              <a:avLst/>
              <a:gdLst>
                <a:gd name="T0" fmla="*/ 2147483647 w 239"/>
                <a:gd name="T1" fmla="*/ 2147483647 h 255"/>
                <a:gd name="T2" fmla="*/ 2147483647 w 239"/>
                <a:gd name="T3" fmla="*/ 0 h 255"/>
                <a:gd name="T4" fmla="*/ 2147483647 w 239"/>
                <a:gd name="T5" fmla="*/ 2147483647 h 255"/>
                <a:gd name="T6" fmla="*/ 2147483647 w 239"/>
                <a:gd name="T7" fmla="*/ 2147483647 h 255"/>
                <a:gd name="T8" fmla="*/ 2147483647 w 239"/>
                <a:gd name="T9" fmla="*/ 2147483647 h 255"/>
                <a:gd name="T10" fmla="*/ 2147483647 w 239"/>
                <a:gd name="T11" fmla="*/ 2147483647 h 255"/>
                <a:gd name="T12" fmla="*/ 2147483647 w 239"/>
                <a:gd name="T13" fmla="*/ 2147483647 h 255"/>
                <a:gd name="T14" fmla="*/ 2147483647 w 239"/>
                <a:gd name="T15" fmla="*/ 2147483647 h 255"/>
                <a:gd name="T16" fmla="*/ 2147483647 w 239"/>
                <a:gd name="T17" fmla="*/ 2147483647 h 255"/>
                <a:gd name="T18" fmla="*/ 2147483647 w 239"/>
                <a:gd name="T19" fmla="*/ 2147483647 h 255"/>
                <a:gd name="T20" fmla="*/ 2147483647 w 239"/>
                <a:gd name="T21" fmla="*/ 2147483647 h 255"/>
                <a:gd name="T22" fmla="*/ 2147483647 w 239"/>
                <a:gd name="T23" fmla="*/ 2147483647 h 255"/>
                <a:gd name="T24" fmla="*/ 2147483647 w 239"/>
                <a:gd name="T25" fmla="*/ 2147483647 h 255"/>
                <a:gd name="T26" fmla="*/ 2147483647 w 239"/>
                <a:gd name="T27" fmla="*/ 2147483647 h 255"/>
                <a:gd name="T28" fmla="*/ 2147483647 w 239"/>
                <a:gd name="T29" fmla="*/ 2147483647 h 255"/>
                <a:gd name="T30" fmla="*/ 2147483647 w 239"/>
                <a:gd name="T31" fmla="*/ 2147483647 h 255"/>
                <a:gd name="T32" fmla="*/ 2147483647 w 239"/>
                <a:gd name="T33" fmla="*/ 2147483647 h 255"/>
                <a:gd name="T34" fmla="*/ 2147483647 w 239"/>
                <a:gd name="T35" fmla="*/ 2147483647 h 255"/>
                <a:gd name="T36" fmla="*/ 2147483647 w 239"/>
                <a:gd name="T37" fmla="*/ 2147483647 h 255"/>
                <a:gd name="T38" fmla="*/ 2147483647 w 239"/>
                <a:gd name="T39" fmla="*/ 2147483647 h 255"/>
                <a:gd name="T40" fmla="*/ 2147483647 w 239"/>
                <a:gd name="T41" fmla="*/ 2147483647 h 255"/>
                <a:gd name="T42" fmla="*/ 2147483647 w 239"/>
                <a:gd name="T43" fmla="*/ 2147483647 h 255"/>
                <a:gd name="T44" fmla="*/ 2147483647 w 239"/>
                <a:gd name="T45" fmla="*/ 2147483647 h 255"/>
                <a:gd name="T46" fmla="*/ 2147483647 w 239"/>
                <a:gd name="T47" fmla="*/ 2147483647 h 255"/>
                <a:gd name="T48" fmla="*/ 2147483647 w 239"/>
                <a:gd name="T49" fmla="*/ 2147483647 h 255"/>
                <a:gd name="T50" fmla="*/ 2147483647 w 239"/>
                <a:gd name="T51" fmla="*/ 2147483647 h 255"/>
                <a:gd name="T52" fmla="*/ 2147483647 w 239"/>
                <a:gd name="T53" fmla="*/ 2147483647 h 255"/>
                <a:gd name="T54" fmla="*/ 2147483647 w 239"/>
                <a:gd name="T55" fmla="*/ 2147483647 h 255"/>
                <a:gd name="T56" fmla="*/ 2147483647 w 239"/>
                <a:gd name="T57" fmla="*/ 2147483647 h 255"/>
                <a:gd name="T58" fmla="*/ 2147483647 w 239"/>
                <a:gd name="T59" fmla="*/ 2147483647 h 255"/>
                <a:gd name="T60" fmla="*/ 2147483647 w 239"/>
                <a:gd name="T61" fmla="*/ 2147483647 h 255"/>
                <a:gd name="T62" fmla="*/ 2147483647 w 239"/>
                <a:gd name="T63" fmla="*/ 2147483647 h 255"/>
                <a:gd name="T64" fmla="*/ 2147483647 w 239"/>
                <a:gd name="T65" fmla="*/ 2147483647 h 255"/>
                <a:gd name="T66" fmla="*/ 2147483647 w 239"/>
                <a:gd name="T67" fmla="*/ 2147483647 h 2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9"/>
                <a:gd name="T103" fmla="*/ 0 h 255"/>
                <a:gd name="T104" fmla="*/ 239 w 239"/>
                <a:gd name="T105" fmla="*/ 255 h 2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9" h="255">
                  <a:moveTo>
                    <a:pt x="80" y="8"/>
                  </a:moveTo>
                  <a:lnTo>
                    <a:pt x="78" y="8"/>
                  </a:lnTo>
                  <a:lnTo>
                    <a:pt x="80" y="11"/>
                  </a:lnTo>
                  <a:lnTo>
                    <a:pt x="87" y="0"/>
                  </a:lnTo>
                  <a:lnTo>
                    <a:pt x="102" y="3"/>
                  </a:lnTo>
                  <a:lnTo>
                    <a:pt x="123" y="11"/>
                  </a:lnTo>
                  <a:lnTo>
                    <a:pt x="158" y="27"/>
                  </a:lnTo>
                  <a:lnTo>
                    <a:pt x="167" y="23"/>
                  </a:lnTo>
                  <a:lnTo>
                    <a:pt x="213" y="44"/>
                  </a:lnTo>
                  <a:lnTo>
                    <a:pt x="229" y="54"/>
                  </a:lnTo>
                  <a:lnTo>
                    <a:pt x="234" y="62"/>
                  </a:lnTo>
                  <a:lnTo>
                    <a:pt x="230" y="70"/>
                  </a:lnTo>
                  <a:lnTo>
                    <a:pt x="223" y="74"/>
                  </a:lnTo>
                  <a:lnTo>
                    <a:pt x="213" y="77"/>
                  </a:lnTo>
                  <a:lnTo>
                    <a:pt x="201" y="81"/>
                  </a:lnTo>
                  <a:lnTo>
                    <a:pt x="204" y="96"/>
                  </a:lnTo>
                  <a:lnTo>
                    <a:pt x="225" y="116"/>
                  </a:lnTo>
                  <a:lnTo>
                    <a:pt x="229" y="129"/>
                  </a:lnTo>
                  <a:lnTo>
                    <a:pt x="225" y="146"/>
                  </a:lnTo>
                  <a:lnTo>
                    <a:pt x="215" y="163"/>
                  </a:lnTo>
                  <a:lnTo>
                    <a:pt x="209" y="180"/>
                  </a:lnTo>
                  <a:lnTo>
                    <a:pt x="220" y="194"/>
                  </a:lnTo>
                  <a:lnTo>
                    <a:pt x="234" y="212"/>
                  </a:lnTo>
                  <a:lnTo>
                    <a:pt x="236" y="221"/>
                  </a:lnTo>
                  <a:lnTo>
                    <a:pt x="239" y="245"/>
                  </a:lnTo>
                  <a:lnTo>
                    <a:pt x="239" y="252"/>
                  </a:lnTo>
                  <a:lnTo>
                    <a:pt x="230" y="255"/>
                  </a:lnTo>
                  <a:lnTo>
                    <a:pt x="218" y="255"/>
                  </a:lnTo>
                  <a:lnTo>
                    <a:pt x="213" y="247"/>
                  </a:lnTo>
                  <a:lnTo>
                    <a:pt x="208" y="232"/>
                  </a:lnTo>
                  <a:lnTo>
                    <a:pt x="200" y="221"/>
                  </a:lnTo>
                  <a:lnTo>
                    <a:pt x="196" y="221"/>
                  </a:lnTo>
                  <a:lnTo>
                    <a:pt x="188" y="226"/>
                  </a:lnTo>
                  <a:lnTo>
                    <a:pt x="177" y="237"/>
                  </a:lnTo>
                  <a:lnTo>
                    <a:pt x="172" y="238"/>
                  </a:lnTo>
                  <a:lnTo>
                    <a:pt x="155" y="238"/>
                  </a:lnTo>
                  <a:lnTo>
                    <a:pt x="148" y="233"/>
                  </a:lnTo>
                  <a:lnTo>
                    <a:pt x="131" y="233"/>
                  </a:lnTo>
                  <a:lnTo>
                    <a:pt x="123" y="237"/>
                  </a:lnTo>
                  <a:lnTo>
                    <a:pt x="118" y="233"/>
                  </a:lnTo>
                  <a:lnTo>
                    <a:pt x="109" y="228"/>
                  </a:lnTo>
                  <a:lnTo>
                    <a:pt x="99" y="218"/>
                  </a:lnTo>
                  <a:lnTo>
                    <a:pt x="92" y="207"/>
                  </a:lnTo>
                  <a:lnTo>
                    <a:pt x="83" y="204"/>
                  </a:lnTo>
                  <a:lnTo>
                    <a:pt x="66" y="212"/>
                  </a:lnTo>
                  <a:lnTo>
                    <a:pt x="56" y="216"/>
                  </a:lnTo>
                  <a:lnTo>
                    <a:pt x="48" y="216"/>
                  </a:lnTo>
                  <a:lnTo>
                    <a:pt x="38" y="207"/>
                  </a:lnTo>
                  <a:lnTo>
                    <a:pt x="32" y="196"/>
                  </a:lnTo>
                  <a:lnTo>
                    <a:pt x="32" y="189"/>
                  </a:lnTo>
                  <a:lnTo>
                    <a:pt x="32" y="177"/>
                  </a:lnTo>
                  <a:lnTo>
                    <a:pt x="24" y="170"/>
                  </a:lnTo>
                  <a:lnTo>
                    <a:pt x="18" y="158"/>
                  </a:lnTo>
                  <a:lnTo>
                    <a:pt x="10" y="153"/>
                  </a:lnTo>
                  <a:lnTo>
                    <a:pt x="5" y="153"/>
                  </a:lnTo>
                  <a:lnTo>
                    <a:pt x="8" y="143"/>
                  </a:lnTo>
                  <a:lnTo>
                    <a:pt x="5" y="134"/>
                  </a:lnTo>
                  <a:lnTo>
                    <a:pt x="3" y="121"/>
                  </a:lnTo>
                  <a:lnTo>
                    <a:pt x="0" y="110"/>
                  </a:lnTo>
                  <a:lnTo>
                    <a:pt x="8" y="100"/>
                  </a:lnTo>
                  <a:lnTo>
                    <a:pt x="24" y="81"/>
                  </a:lnTo>
                  <a:lnTo>
                    <a:pt x="39" y="59"/>
                  </a:lnTo>
                  <a:lnTo>
                    <a:pt x="45" y="56"/>
                  </a:lnTo>
                  <a:lnTo>
                    <a:pt x="45" y="45"/>
                  </a:lnTo>
                  <a:lnTo>
                    <a:pt x="53" y="37"/>
                  </a:lnTo>
                  <a:lnTo>
                    <a:pt x="65" y="30"/>
                  </a:lnTo>
                  <a:lnTo>
                    <a:pt x="78" y="27"/>
                  </a:lnTo>
                  <a:lnTo>
                    <a:pt x="73" y="22"/>
                  </a:lnTo>
                  <a:lnTo>
                    <a:pt x="80" y="8"/>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5" name="Freeform 67">
              <a:extLst>
                <a:ext uri="{FF2B5EF4-FFF2-40B4-BE49-F238E27FC236}">
                  <a16:creationId xmlns:a16="http://schemas.microsoft.com/office/drawing/2014/main" id="{D627EB2C-A236-47DA-B231-1E81AD4ECE5C}"/>
                </a:ext>
              </a:extLst>
            </p:cNvPr>
            <p:cNvSpPr>
              <a:spLocks noChangeAspect="1"/>
            </p:cNvSpPr>
            <p:nvPr/>
          </p:nvSpPr>
          <p:spPr bwMode="auto">
            <a:xfrm rot="21333503">
              <a:off x="2409832" y="3984228"/>
              <a:ext cx="840562" cy="886905"/>
            </a:xfrm>
            <a:custGeom>
              <a:avLst/>
              <a:gdLst>
                <a:gd name="T0" fmla="*/ 2147483647 w 400"/>
                <a:gd name="T1" fmla="*/ 2147483647 h 453"/>
                <a:gd name="T2" fmla="*/ 2147483647 w 400"/>
                <a:gd name="T3" fmla="*/ 2147483647 h 453"/>
                <a:gd name="T4" fmla="*/ 2147483647 w 400"/>
                <a:gd name="T5" fmla="*/ 2147483647 h 453"/>
                <a:gd name="T6" fmla="*/ 2147483647 w 400"/>
                <a:gd name="T7" fmla="*/ 2147483647 h 453"/>
                <a:gd name="T8" fmla="*/ 2147483647 w 400"/>
                <a:gd name="T9" fmla="*/ 2147483647 h 453"/>
                <a:gd name="T10" fmla="*/ 2147483647 w 400"/>
                <a:gd name="T11" fmla="*/ 2147483647 h 453"/>
                <a:gd name="T12" fmla="*/ 2147483647 w 400"/>
                <a:gd name="T13" fmla="*/ 2147483647 h 453"/>
                <a:gd name="T14" fmla="*/ 2147483647 w 400"/>
                <a:gd name="T15" fmla="*/ 2147483647 h 453"/>
                <a:gd name="T16" fmla="*/ 2147483647 w 400"/>
                <a:gd name="T17" fmla="*/ 2147483647 h 453"/>
                <a:gd name="T18" fmla="*/ 2147483647 w 400"/>
                <a:gd name="T19" fmla="*/ 2147483647 h 453"/>
                <a:gd name="T20" fmla="*/ 2147483647 w 400"/>
                <a:gd name="T21" fmla="*/ 2147483647 h 453"/>
                <a:gd name="T22" fmla="*/ 2147483647 w 400"/>
                <a:gd name="T23" fmla="*/ 2147483647 h 453"/>
                <a:gd name="T24" fmla="*/ 2147483647 w 400"/>
                <a:gd name="T25" fmla="*/ 2147483647 h 453"/>
                <a:gd name="T26" fmla="*/ 2147483647 w 400"/>
                <a:gd name="T27" fmla="*/ 2147483647 h 453"/>
                <a:gd name="T28" fmla="*/ 2147483647 w 400"/>
                <a:gd name="T29" fmla="*/ 2147483647 h 453"/>
                <a:gd name="T30" fmla="*/ 2147483647 w 400"/>
                <a:gd name="T31" fmla="*/ 2147483647 h 453"/>
                <a:gd name="T32" fmla="*/ 2147483647 w 400"/>
                <a:gd name="T33" fmla="*/ 2147483647 h 453"/>
                <a:gd name="T34" fmla="*/ 2147483647 w 400"/>
                <a:gd name="T35" fmla="*/ 2147483647 h 453"/>
                <a:gd name="T36" fmla="*/ 2147483647 w 400"/>
                <a:gd name="T37" fmla="*/ 2147483647 h 453"/>
                <a:gd name="T38" fmla="*/ 2147483647 w 400"/>
                <a:gd name="T39" fmla="*/ 2147483647 h 453"/>
                <a:gd name="T40" fmla="*/ 2147483647 w 400"/>
                <a:gd name="T41" fmla="*/ 2147483647 h 453"/>
                <a:gd name="T42" fmla="*/ 2147483647 w 400"/>
                <a:gd name="T43" fmla="*/ 2147483647 h 453"/>
                <a:gd name="T44" fmla="*/ 2147483647 w 400"/>
                <a:gd name="T45" fmla="*/ 2147483647 h 453"/>
                <a:gd name="T46" fmla="*/ 2147483647 w 400"/>
                <a:gd name="T47" fmla="*/ 2147483647 h 453"/>
                <a:gd name="T48" fmla="*/ 2147483647 w 400"/>
                <a:gd name="T49" fmla="*/ 2147483647 h 453"/>
                <a:gd name="T50" fmla="*/ 2147483647 w 400"/>
                <a:gd name="T51" fmla="*/ 2147483647 h 453"/>
                <a:gd name="T52" fmla="*/ 2147483647 w 400"/>
                <a:gd name="T53" fmla="*/ 2147483647 h 453"/>
                <a:gd name="T54" fmla="*/ 2147483647 w 400"/>
                <a:gd name="T55" fmla="*/ 2147483647 h 453"/>
                <a:gd name="T56" fmla="*/ 2147483647 w 400"/>
                <a:gd name="T57" fmla="*/ 2147483647 h 453"/>
                <a:gd name="T58" fmla="*/ 2147483647 w 400"/>
                <a:gd name="T59" fmla="*/ 2147483647 h 453"/>
                <a:gd name="T60" fmla="*/ 2147483647 w 400"/>
                <a:gd name="T61" fmla="*/ 2147483647 h 453"/>
                <a:gd name="T62" fmla="*/ 2147483647 w 400"/>
                <a:gd name="T63" fmla="*/ 2147483647 h 453"/>
                <a:gd name="T64" fmla="*/ 2147483647 w 400"/>
                <a:gd name="T65" fmla="*/ 2147483647 h 453"/>
                <a:gd name="T66" fmla="*/ 2147483647 w 400"/>
                <a:gd name="T67" fmla="*/ 2147483647 h 453"/>
                <a:gd name="T68" fmla="*/ 2147483647 w 400"/>
                <a:gd name="T69" fmla="*/ 2147483647 h 453"/>
                <a:gd name="T70" fmla="*/ 2147483647 w 400"/>
                <a:gd name="T71" fmla="*/ 2147483647 h 453"/>
                <a:gd name="T72" fmla="*/ 2147483647 w 400"/>
                <a:gd name="T73" fmla="*/ 2147483647 h 453"/>
                <a:gd name="T74" fmla="*/ 2147483647 w 400"/>
                <a:gd name="T75" fmla="*/ 2147483647 h 453"/>
                <a:gd name="T76" fmla="*/ 2147483647 w 400"/>
                <a:gd name="T77" fmla="*/ 2147483647 h 453"/>
                <a:gd name="T78" fmla="*/ 2147483647 w 400"/>
                <a:gd name="T79" fmla="*/ 2147483647 h 453"/>
                <a:gd name="T80" fmla="*/ 2147483647 w 400"/>
                <a:gd name="T81" fmla="*/ 2147483647 h 453"/>
                <a:gd name="T82" fmla="*/ 2147483647 w 400"/>
                <a:gd name="T83" fmla="*/ 2147483647 h 453"/>
                <a:gd name="T84" fmla="*/ 2147483647 w 400"/>
                <a:gd name="T85" fmla="*/ 2147483647 h 453"/>
                <a:gd name="T86" fmla="*/ 2147483647 w 400"/>
                <a:gd name="T87" fmla="*/ 2147483647 h 453"/>
                <a:gd name="T88" fmla="*/ 2147483647 w 400"/>
                <a:gd name="T89" fmla="*/ 2147483647 h 453"/>
                <a:gd name="T90" fmla="*/ 2147483647 w 400"/>
                <a:gd name="T91" fmla="*/ 2147483647 h 453"/>
                <a:gd name="T92" fmla="*/ 2147483647 w 400"/>
                <a:gd name="T93" fmla="*/ 2147483647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453"/>
                <a:gd name="T143" fmla="*/ 400 w 400"/>
                <a:gd name="T144" fmla="*/ 453 h 4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453">
                  <a:moveTo>
                    <a:pt x="312" y="5"/>
                  </a:moveTo>
                  <a:lnTo>
                    <a:pt x="328" y="0"/>
                  </a:lnTo>
                  <a:lnTo>
                    <a:pt x="339" y="4"/>
                  </a:lnTo>
                  <a:lnTo>
                    <a:pt x="354" y="11"/>
                  </a:lnTo>
                  <a:lnTo>
                    <a:pt x="371" y="19"/>
                  </a:lnTo>
                  <a:lnTo>
                    <a:pt x="371" y="24"/>
                  </a:lnTo>
                  <a:lnTo>
                    <a:pt x="366" y="30"/>
                  </a:lnTo>
                  <a:lnTo>
                    <a:pt x="354" y="43"/>
                  </a:lnTo>
                  <a:lnTo>
                    <a:pt x="357" y="48"/>
                  </a:lnTo>
                  <a:lnTo>
                    <a:pt x="347" y="52"/>
                  </a:lnTo>
                  <a:lnTo>
                    <a:pt x="339" y="60"/>
                  </a:lnTo>
                  <a:lnTo>
                    <a:pt x="328" y="70"/>
                  </a:lnTo>
                  <a:lnTo>
                    <a:pt x="325" y="76"/>
                  </a:lnTo>
                  <a:lnTo>
                    <a:pt x="328" y="81"/>
                  </a:lnTo>
                  <a:lnTo>
                    <a:pt x="320" y="84"/>
                  </a:lnTo>
                  <a:lnTo>
                    <a:pt x="315" y="94"/>
                  </a:lnTo>
                  <a:lnTo>
                    <a:pt x="306" y="102"/>
                  </a:lnTo>
                  <a:lnTo>
                    <a:pt x="296" y="113"/>
                  </a:lnTo>
                  <a:lnTo>
                    <a:pt x="288" y="125"/>
                  </a:lnTo>
                  <a:lnTo>
                    <a:pt x="283" y="132"/>
                  </a:lnTo>
                  <a:lnTo>
                    <a:pt x="284" y="146"/>
                  </a:lnTo>
                  <a:lnTo>
                    <a:pt x="291" y="157"/>
                  </a:lnTo>
                  <a:lnTo>
                    <a:pt x="288" y="164"/>
                  </a:lnTo>
                  <a:lnTo>
                    <a:pt x="284" y="176"/>
                  </a:lnTo>
                  <a:lnTo>
                    <a:pt x="298" y="183"/>
                  </a:lnTo>
                  <a:lnTo>
                    <a:pt x="306" y="193"/>
                  </a:lnTo>
                  <a:lnTo>
                    <a:pt x="312" y="200"/>
                  </a:lnTo>
                  <a:lnTo>
                    <a:pt x="315" y="205"/>
                  </a:lnTo>
                  <a:lnTo>
                    <a:pt x="312" y="215"/>
                  </a:lnTo>
                  <a:lnTo>
                    <a:pt x="317" y="227"/>
                  </a:lnTo>
                  <a:lnTo>
                    <a:pt x="322" y="237"/>
                  </a:lnTo>
                  <a:lnTo>
                    <a:pt x="330" y="242"/>
                  </a:lnTo>
                  <a:lnTo>
                    <a:pt x="344" y="237"/>
                  </a:lnTo>
                  <a:lnTo>
                    <a:pt x="354" y="232"/>
                  </a:lnTo>
                  <a:lnTo>
                    <a:pt x="363" y="227"/>
                  </a:lnTo>
                  <a:lnTo>
                    <a:pt x="373" y="232"/>
                  </a:lnTo>
                  <a:lnTo>
                    <a:pt x="382" y="242"/>
                  </a:lnTo>
                  <a:lnTo>
                    <a:pt x="392" y="253"/>
                  </a:lnTo>
                  <a:lnTo>
                    <a:pt x="400" y="263"/>
                  </a:lnTo>
                  <a:lnTo>
                    <a:pt x="387" y="270"/>
                  </a:lnTo>
                  <a:lnTo>
                    <a:pt x="363" y="272"/>
                  </a:lnTo>
                  <a:lnTo>
                    <a:pt x="349" y="277"/>
                  </a:lnTo>
                  <a:lnTo>
                    <a:pt x="315" y="285"/>
                  </a:lnTo>
                  <a:lnTo>
                    <a:pt x="291" y="297"/>
                  </a:lnTo>
                  <a:lnTo>
                    <a:pt x="272" y="307"/>
                  </a:lnTo>
                  <a:lnTo>
                    <a:pt x="263" y="313"/>
                  </a:lnTo>
                  <a:lnTo>
                    <a:pt x="263" y="326"/>
                  </a:lnTo>
                  <a:lnTo>
                    <a:pt x="263" y="345"/>
                  </a:lnTo>
                  <a:lnTo>
                    <a:pt x="256" y="381"/>
                  </a:lnTo>
                  <a:lnTo>
                    <a:pt x="252" y="391"/>
                  </a:lnTo>
                  <a:lnTo>
                    <a:pt x="266" y="401"/>
                  </a:lnTo>
                  <a:lnTo>
                    <a:pt x="284" y="420"/>
                  </a:lnTo>
                  <a:lnTo>
                    <a:pt x="288" y="432"/>
                  </a:lnTo>
                  <a:lnTo>
                    <a:pt x="284" y="442"/>
                  </a:lnTo>
                  <a:lnTo>
                    <a:pt x="272" y="448"/>
                  </a:lnTo>
                  <a:lnTo>
                    <a:pt x="256" y="453"/>
                  </a:lnTo>
                  <a:lnTo>
                    <a:pt x="256" y="449"/>
                  </a:lnTo>
                  <a:lnTo>
                    <a:pt x="247" y="439"/>
                  </a:lnTo>
                  <a:lnTo>
                    <a:pt x="242" y="426"/>
                  </a:lnTo>
                  <a:lnTo>
                    <a:pt x="236" y="420"/>
                  </a:lnTo>
                  <a:lnTo>
                    <a:pt x="221" y="415"/>
                  </a:lnTo>
                  <a:lnTo>
                    <a:pt x="204" y="412"/>
                  </a:lnTo>
                  <a:lnTo>
                    <a:pt x="191" y="418"/>
                  </a:lnTo>
                  <a:lnTo>
                    <a:pt x="186" y="426"/>
                  </a:lnTo>
                  <a:lnTo>
                    <a:pt x="175" y="429"/>
                  </a:lnTo>
                  <a:lnTo>
                    <a:pt x="165" y="420"/>
                  </a:lnTo>
                  <a:lnTo>
                    <a:pt x="153" y="420"/>
                  </a:lnTo>
                  <a:lnTo>
                    <a:pt x="140" y="423"/>
                  </a:lnTo>
                  <a:lnTo>
                    <a:pt x="131" y="420"/>
                  </a:lnTo>
                  <a:lnTo>
                    <a:pt x="121" y="418"/>
                  </a:lnTo>
                  <a:lnTo>
                    <a:pt x="114" y="415"/>
                  </a:lnTo>
                  <a:lnTo>
                    <a:pt x="111" y="412"/>
                  </a:lnTo>
                  <a:lnTo>
                    <a:pt x="102" y="410"/>
                  </a:lnTo>
                  <a:lnTo>
                    <a:pt x="92" y="405"/>
                  </a:lnTo>
                  <a:lnTo>
                    <a:pt x="87" y="396"/>
                  </a:lnTo>
                  <a:lnTo>
                    <a:pt x="73" y="381"/>
                  </a:lnTo>
                  <a:lnTo>
                    <a:pt x="65" y="372"/>
                  </a:lnTo>
                  <a:lnTo>
                    <a:pt x="54" y="361"/>
                  </a:lnTo>
                  <a:lnTo>
                    <a:pt x="46" y="355"/>
                  </a:lnTo>
                  <a:lnTo>
                    <a:pt x="39" y="347"/>
                  </a:lnTo>
                  <a:lnTo>
                    <a:pt x="32" y="340"/>
                  </a:lnTo>
                  <a:lnTo>
                    <a:pt x="32" y="333"/>
                  </a:lnTo>
                  <a:lnTo>
                    <a:pt x="31" y="321"/>
                  </a:lnTo>
                  <a:lnTo>
                    <a:pt x="31" y="318"/>
                  </a:lnTo>
                  <a:lnTo>
                    <a:pt x="25" y="316"/>
                  </a:lnTo>
                  <a:lnTo>
                    <a:pt x="17" y="321"/>
                  </a:lnTo>
                  <a:lnTo>
                    <a:pt x="9" y="313"/>
                  </a:lnTo>
                  <a:lnTo>
                    <a:pt x="5" y="302"/>
                  </a:lnTo>
                  <a:lnTo>
                    <a:pt x="0" y="291"/>
                  </a:lnTo>
                  <a:lnTo>
                    <a:pt x="4" y="280"/>
                  </a:lnTo>
                  <a:lnTo>
                    <a:pt x="5" y="272"/>
                  </a:lnTo>
                  <a:lnTo>
                    <a:pt x="14" y="263"/>
                  </a:lnTo>
                  <a:lnTo>
                    <a:pt x="22" y="257"/>
                  </a:lnTo>
                  <a:lnTo>
                    <a:pt x="32" y="248"/>
                  </a:lnTo>
                  <a:lnTo>
                    <a:pt x="31" y="241"/>
                  </a:lnTo>
                  <a:lnTo>
                    <a:pt x="27" y="232"/>
                  </a:lnTo>
                  <a:lnTo>
                    <a:pt x="27" y="221"/>
                  </a:lnTo>
                  <a:lnTo>
                    <a:pt x="27" y="214"/>
                  </a:lnTo>
                  <a:lnTo>
                    <a:pt x="31" y="207"/>
                  </a:lnTo>
                  <a:lnTo>
                    <a:pt x="44" y="197"/>
                  </a:lnTo>
                  <a:lnTo>
                    <a:pt x="54" y="207"/>
                  </a:lnTo>
                  <a:lnTo>
                    <a:pt x="60" y="210"/>
                  </a:lnTo>
                  <a:lnTo>
                    <a:pt x="75" y="210"/>
                  </a:lnTo>
                  <a:lnTo>
                    <a:pt x="97" y="205"/>
                  </a:lnTo>
                  <a:lnTo>
                    <a:pt x="105" y="200"/>
                  </a:lnTo>
                  <a:lnTo>
                    <a:pt x="114" y="192"/>
                  </a:lnTo>
                  <a:lnTo>
                    <a:pt x="121" y="181"/>
                  </a:lnTo>
                  <a:lnTo>
                    <a:pt x="130" y="164"/>
                  </a:lnTo>
                  <a:lnTo>
                    <a:pt x="131" y="151"/>
                  </a:lnTo>
                  <a:lnTo>
                    <a:pt x="148" y="149"/>
                  </a:lnTo>
                  <a:lnTo>
                    <a:pt x="156" y="154"/>
                  </a:lnTo>
                  <a:lnTo>
                    <a:pt x="167" y="157"/>
                  </a:lnTo>
                  <a:lnTo>
                    <a:pt x="175" y="157"/>
                  </a:lnTo>
                  <a:lnTo>
                    <a:pt x="181" y="157"/>
                  </a:lnTo>
                  <a:lnTo>
                    <a:pt x="191" y="135"/>
                  </a:lnTo>
                  <a:lnTo>
                    <a:pt x="186" y="130"/>
                  </a:lnTo>
                  <a:lnTo>
                    <a:pt x="191" y="125"/>
                  </a:lnTo>
                  <a:lnTo>
                    <a:pt x="196" y="125"/>
                  </a:lnTo>
                  <a:lnTo>
                    <a:pt x="202" y="125"/>
                  </a:lnTo>
                  <a:lnTo>
                    <a:pt x="223" y="106"/>
                  </a:lnTo>
                  <a:lnTo>
                    <a:pt x="221" y="102"/>
                  </a:lnTo>
                  <a:lnTo>
                    <a:pt x="216" y="98"/>
                  </a:lnTo>
                  <a:lnTo>
                    <a:pt x="204" y="92"/>
                  </a:lnTo>
                  <a:lnTo>
                    <a:pt x="199" y="87"/>
                  </a:lnTo>
                  <a:lnTo>
                    <a:pt x="196" y="84"/>
                  </a:lnTo>
                  <a:lnTo>
                    <a:pt x="196" y="79"/>
                  </a:lnTo>
                  <a:lnTo>
                    <a:pt x="194" y="76"/>
                  </a:lnTo>
                  <a:lnTo>
                    <a:pt x="194" y="67"/>
                  </a:lnTo>
                  <a:lnTo>
                    <a:pt x="196" y="65"/>
                  </a:lnTo>
                  <a:lnTo>
                    <a:pt x="202" y="65"/>
                  </a:lnTo>
                  <a:lnTo>
                    <a:pt x="216" y="60"/>
                  </a:lnTo>
                  <a:lnTo>
                    <a:pt x="223" y="60"/>
                  </a:lnTo>
                  <a:lnTo>
                    <a:pt x="235" y="57"/>
                  </a:lnTo>
                  <a:lnTo>
                    <a:pt x="240" y="52"/>
                  </a:lnTo>
                  <a:lnTo>
                    <a:pt x="247" y="46"/>
                  </a:lnTo>
                  <a:lnTo>
                    <a:pt x="256" y="38"/>
                  </a:lnTo>
                  <a:lnTo>
                    <a:pt x="266" y="30"/>
                  </a:lnTo>
                  <a:lnTo>
                    <a:pt x="274" y="22"/>
                  </a:lnTo>
                  <a:lnTo>
                    <a:pt x="279" y="16"/>
                  </a:lnTo>
                  <a:lnTo>
                    <a:pt x="288" y="11"/>
                  </a:lnTo>
                  <a:lnTo>
                    <a:pt x="298" y="11"/>
                  </a:lnTo>
                  <a:lnTo>
                    <a:pt x="312" y="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6" name="Freeform 68" descr="10%">
              <a:extLst>
                <a:ext uri="{FF2B5EF4-FFF2-40B4-BE49-F238E27FC236}">
                  <a16:creationId xmlns:a16="http://schemas.microsoft.com/office/drawing/2014/main" id="{FCA35960-CC73-476A-B3E6-6ADCB881C7FC}"/>
                </a:ext>
              </a:extLst>
            </p:cNvPr>
            <p:cNvSpPr>
              <a:spLocks noChangeAspect="1"/>
            </p:cNvSpPr>
            <p:nvPr/>
          </p:nvSpPr>
          <p:spPr bwMode="auto">
            <a:xfrm rot="21333503">
              <a:off x="1893257" y="6114309"/>
              <a:ext cx="637829" cy="1123116"/>
            </a:xfrm>
            <a:custGeom>
              <a:avLst/>
              <a:gdLst>
                <a:gd name="T0" fmla="*/ 10 w 301"/>
                <a:gd name="T1" fmla="*/ 10 h 577"/>
                <a:gd name="T2" fmla="*/ 14 w 301"/>
                <a:gd name="T3" fmla="*/ 10 h 577"/>
                <a:gd name="T4" fmla="*/ 8 w 301"/>
                <a:gd name="T5" fmla="*/ 10 h 577"/>
                <a:gd name="T6" fmla="*/ 10 w 301"/>
                <a:gd name="T7" fmla="*/ 10 h 577"/>
                <a:gd name="T8" fmla="*/ 15 w 301"/>
                <a:gd name="T9" fmla="*/ 10 h 577"/>
                <a:gd name="T10" fmla="*/ 15 w 301"/>
                <a:gd name="T11" fmla="*/ 10 h 577"/>
                <a:gd name="T12" fmla="*/ 15 w 301"/>
                <a:gd name="T13" fmla="*/ 10 h 577"/>
                <a:gd name="T14" fmla="*/ 15 w 301"/>
                <a:gd name="T15" fmla="*/ 10 h 577"/>
                <a:gd name="T16" fmla="*/ 15 w 301"/>
                <a:gd name="T17" fmla="*/ 10 h 577"/>
                <a:gd name="T18" fmla="*/ 15 w 301"/>
                <a:gd name="T19" fmla="*/ 10 h 577"/>
                <a:gd name="T20" fmla="*/ 15 w 301"/>
                <a:gd name="T21" fmla="*/ 10 h 577"/>
                <a:gd name="T22" fmla="*/ 15 w 301"/>
                <a:gd name="T23" fmla="*/ 10 h 577"/>
                <a:gd name="T24" fmla="*/ 14 w 301"/>
                <a:gd name="T25" fmla="*/ 10 h 577"/>
                <a:gd name="T26" fmla="*/ 3 w 301"/>
                <a:gd name="T27" fmla="*/ 10 h 577"/>
                <a:gd name="T28" fmla="*/ 8 w 301"/>
                <a:gd name="T29" fmla="*/ 10 h 577"/>
                <a:gd name="T30" fmla="*/ 15 w 301"/>
                <a:gd name="T31" fmla="*/ 10 h 577"/>
                <a:gd name="T32" fmla="*/ 15 w 301"/>
                <a:gd name="T33" fmla="*/ 10 h 577"/>
                <a:gd name="T34" fmla="*/ 15 w 301"/>
                <a:gd name="T35" fmla="*/ 10 h 577"/>
                <a:gd name="T36" fmla="*/ 15 w 301"/>
                <a:gd name="T37" fmla="*/ 10 h 577"/>
                <a:gd name="T38" fmla="*/ 15 w 301"/>
                <a:gd name="T39" fmla="*/ 10 h 577"/>
                <a:gd name="T40" fmla="*/ 15 w 301"/>
                <a:gd name="T41" fmla="*/ 10 h 577"/>
                <a:gd name="T42" fmla="*/ 15 w 301"/>
                <a:gd name="T43" fmla="*/ 10 h 577"/>
                <a:gd name="T44" fmla="*/ 15 w 301"/>
                <a:gd name="T45" fmla="*/ 10 h 577"/>
                <a:gd name="T46" fmla="*/ 15 w 301"/>
                <a:gd name="T47" fmla="*/ 10 h 577"/>
                <a:gd name="T48" fmla="*/ 15 w 301"/>
                <a:gd name="T49" fmla="*/ 10 h 577"/>
                <a:gd name="T50" fmla="*/ 15 w 301"/>
                <a:gd name="T51" fmla="*/ 10 h 577"/>
                <a:gd name="T52" fmla="*/ 15 w 301"/>
                <a:gd name="T53" fmla="*/ 10 h 577"/>
                <a:gd name="T54" fmla="*/ 15 w 301"/>
                <a:gd name="T55" fmla="*/ 10 h 577"/>
                <a:gd name="T56" fmla="*/ 15 w 301"/>
                <a:gd name="T57" fmla="*/ 10 h 577"/>
                <a:gd name="T58" fmla="*/ 15 w 301"/>
                <a:gd name="T59" fmla="*/ 10 h 577"/>
                <a:gd name="T60" fmla="*/ 15 w 301"/>
                <a:gd name="T61" fmla="*/ 10 h 577"/>
                <a:gd name="T62" fmla="*/ 15 w 301"/>
                <a:gd name="T63" fmla="*/ 10 h 577"/>
                <a:gd name="T64" fmla="*/ 15 w 301"/>
                <a:gd name="T65" fmla="*/ 10 h 577"/>
                <a:gd name="T66" fmla="*/ 15 w 301"/>
                <a:gd name="T67" fmla="*/ 10 h 577"/>
                <a:gd name="T68" fmla="*/ 15 w 301"/>
                <a:gd name="T69" fmla="*/ 10 h 577"/>
                <a:gd name="T70" fmla="*/ 15 w 301"/>
                <a:gd name="T71" fmla="*/ 10 h 577"/>
                <a:gd name="T72" fmla="*/ 15 w 301"/>
                <a:gd name="T73" fmla="*/ 10 h 577"/>
                <a:gd name="T74" fmla="*/ 15 w 301"/>
                <a:gd name="T75" fmla="*/ 10 h 577"/>
                <a:gd name="T76" fmla="*/ 15 w 301"/>
                <a:gd name="T77" fmla="*/ 10 h 577"/>
                <a:gd name="T78" fmla="*/ 15 w 301"/>
                <a:gd name="T79" fmla="*/ 10 h 577"/>
                <a:gd name="T80" fmla="*/ 15 w 301"/>
                <a:gd name="T81" fmla="*/ 10 h 5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
                <a:gd name="T124" fmla="*/ 0 h 577"/>
                <a:gd name="T125" fmla="*/ 301 w 301"/>
                <a:gd name="T126" fmla="*/ 577 h 5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 h="577">
                  <a:moveTo>
                    <a:pt x="24" y="60"/>
                  </a:moveTo>
                  <a:lnTo>
                    <a:pt x="10" y="70"/>
                  </a:lnTo>
                  <a:lnTo>
                    <a:pt x="10" y="87"/>
                  </a:lnTo>
                  <a:lnTo>
                    <a:pt x="14" y="100"/>
                  </a:lnTo>
                  <a:lnTo>
                    <a:pt x="3" y="114"/>
                  </a:lnTo>
                  <a:lnTo>
                    <a:pt x="8" y="128"/>
                  </a:lnTo>
                  <a:lnTo>
                    <a:pt x="3" y="145"/>
                  </a:lnTo>
                  <a:lnTo>
                    <a:pt x="10" y="149"/>
                  </a:lnTo>
                  <a:lnTo>
                    <a:pt x="30" y="145"/>
                  </a:lnTo>
                  <a:lnTo>
                    <a:pt x="36" y="165"/>
                  </a:lnTo>
                  <a:lnTo>
                    <a:pt x="43" y="194"/>
                  </a:lnTo>
                  <a:lnTo>
                    <a:pt x="40" y="215"/>
                  </a:lnTo>
                  <a:lnTo>
                    <a:pt x="50" y="235"/>
                  </a:lnTo>
                  <a:lnTo>
                    <a:pt x="45" y="254"/>
                  </a:lnTo>
                  <a:lnTo>
                    <a:pt x="43" y="264"/>
                  </a:lnTo>
                  <a:lnTo>
                    <a:pt x="43" y="280"/>
                  </a:lnTo>
                  <a:lnTo>
                    <a:pt x="30" y="294"/>
                  </a:lnTo>
                  <a:lnTo>
                    <a:pt x="30" y="313"/>
                  </a:lnTo>
                  <a:lnTo>
                    <a:pt x="30" y="326"/>
                  </a:lnTo>
                  <a:lnTo>
                    <a:pt x="40" y="340"/>
                  </a:lnTo>
                  <a:lnTo>
                    <a:pt x="43" y="353"/>
                  </a:lnTo>
                  <a:lnTo>
                    <a:pt x="43" y="369"/>
                  </a:lnTo>
                  <a:lnTo>
                    <a:pt x="26" y="385"/>
                  </a:lnTo>
                  <a:lnTo>
                    <a:pt x="21" y="394"/>
                  </a:lnTo>
                  <a:lnTo>
                    <a:pt x="19" y="415"/>
                  </a:lnTo>
                  <a:lnTo>
                    <a:pt x="14" y="423"/>
                  </a:lnTo>
                  <a:lnTo>
                    <a:pt x="5" y="428"/>
                  </a:lnTo>
                  <a:lnTo>
                    <a:pt x="3" y="455"/>
                  </a:lnTo>
                  <a:lnTo>
                    <a:pt x="0" y="476"/>
                  </a:lnTo>
                  <a:lnTo>
                    <a:pt x="8" y="488"/>
                  </a:lnTo>
                  <a:lnTo>
                    <a:pt x="21" y="504"/>
                  </a:lnTo>
                  <a:lnTo>
                    <a:pt x="31" y="512"/>
                  </a:lnTo>
                  <a:lnTo>
                    <a:pt x="39" y="534"/>
                  </a:lnTo>
                  <a:lnTo>
                    <a:pt x="40" y="558"/>
                  </a:lnTo>
                  <a:lnTo>
                    <a:pt x="50" y="568"/>
                  </a:lnTo>
                  <a:lnTo>
                    <a:pt x="62" y="555"/>
                  </a:lnTo>
                  <a:lnTo>
                    <a:pt x="72" y="555"/>
                  </a:lnTo>
                  <a:lnTo>
                    <a:pt x="96" y="577"/>
                  </a:lnTo>
                  <a:lnTo>
                    <a:pt x="108" y="558"/>
                  </a:lnTo>
                  <a:lnTo>
                    <a:pt x="129" y="545"/>
                  </a:lnTo>
                  <a:lnTo>
                    <a:pt x="142" y="539"/>
                  </a:lnTo>
                  <a:lnTo>
                    <a:pt x="134" y="520"/>
                  </a:lnTo>
                  <a:lnTo>
                    <a:pt x="132" y="504"/>
                  </a:lnTo>
                  <a:lnTo>
                    <a:pt x="151" y="507"/>
                  </a:lnTo>
                  <a:lnTo>
                    <a:pt x="174" y="498"/>
                  </a:lnTo>
                  <a:lnTo>
                    <a:pt x="185" y="517"/>
                  </a:lnTo>
                  <a:lnTo>
                    <a:pt x="196" y="520"/>
                  </a:lnTo>
                  <a:lnTo>
                    <a:pt x="221" y="531"/>
                  </a:lnTo>
                  <a:lnTo>
                    <a:pt x="229" y="526"/>
                  </a:lnTo>
                  <a:lnTo>
                    <a:pt x="226" y="437"/>
                  </a:lnTo>
                  <a:lnTo>
                    <a:pt x="243" y="383"/>
                  </a:lnTo>
                  <a:lnTo>
                    <a:pt x="263" y="299"/>
                  </a:lnTo>
                  <a:lnTo>
                    <a:pt x="266" y="249"/>
                  </a:lnTo>
                  <a:lnTo>
                    <a:pt x="296" y="219"/>
                  </a:lnTo>
                  <a:lnTo>
                    <a:pt x="301" y="208"/>
                  </a:lnTo>
                  <a:lnTo>
                    <a:pt x="291" y="194"/>
                  </a:lnTo>
                  <a:lnTo>
                    <a:pt x="287" y="172"/>
                  </a:lnTo>
                  <a:lnTo>
                    <a:pt x="285" y="152"/>
                  </a:lnTo>
                  <a:lnTo>
                    <a:pt x="271" y="130"/>
                  </a:lnTo>
                  <a:lnTo>
                    <a:pt x="280" y="111"/>
                  </a:lnTo>
                  <a:lnTo>
                    <a:pt x="261" y="95"/>
                  </a:lnTo>
                  <a:lnTo>
                    <a:pt x="261" y="49"/>
                  </a:lnTo>
                  <a:lnTo>
                    <a:pt x="244" y="36"/>
                  </a:lnTo>
                  <a:lnTo>
                    <a:pt x="248" y="19"/>
                  </a:lnTo>
                  <a:lnTo>
                    <a:pt x="229" y="14"/>
                  </a:lnTo>
                  <a:lnTo>
                    <a:pt x="217" y="19"/>
                  </a:lnTo>
                  <a:lnTo>
                    <a:pt x="207" y="0"/>
                  </a:lnTo>
                  <a:lnTo>
                    <a:pt x="185" y="22"/>
                  </a:lnTo>
                  <a:lnTo>
                    <a:pt x="183" y="33"/>
                  </a:lnTo>
                  <a:lnTo>
                    <a:pt x="169" y="38"/>
                  </a:lnTo>
                  <a:lnTo>
                    <a:pt x="161" y="36"/>
                  </a:lnTo>
                  <a:lnTo>
                    <a:pt x="147" y="52"/>
                  </a:lnTo>
                  <a:lnTo>
                    <a:pt x="145" y="63"/>
                  </a:lnTo>
                  <a:lnTo>
                    <a:pt x="120" y="82"/>
                  </a:lnTo>
                  <a:lnTo>
                    <a:pt x="113" y="77"/>
                  </a:lnTo>
                  <a:lnTo>
                    <a:pt x="96" y="79"/>
                  </a:lnTo>
                  <a:lnTo>
                    <a:pt x="89" y="92"/>
                  </a:lnTo>
                  <a:lnTo>
                    <a:pt x="72" y="103"/>
                  </a:lnTo>
                  <a:lnTo>
                    <a:pt x="56" y="100"/>
                  </a:lnTo>
                  <a:lnTo>
                    <a:pt x="43" y="87"/>
                  </a:lnTo>
                  <a:lnTo>
                    <a:pt x="35" y="87"/>
                  </a:lnTo>
                  <a:lnTo>
                    <a:pt x="24" y="79"/>
                  </a:lnTo>
                  <a:lnTo>
                    <a:pt x="24" y="6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37" name="Freeform 69" descr="10%">
              <a:extLst>
                <a:ext uri="{FF2B5EF4-FFF2-40B4-BE49-F238E27FC236}">
                  <a16:creationId xmlns:a16="http://schemas.microsoft.com/office/drawing/2014/main" id="{9B62AA94-53C0-4F63-AD8F-E5AC48B08EB9}"/>
                </a:ext>
              </a:extLst>
            </p:cNvPr>
            <p:cNvSpPr>
              <a:spLocks noChangeAspect="1"/>
            </p:cNvSpPr>
            <p:nvPr/>
          </p:nvSpPr>
          <p:spPr bwMode="auto">
            <a:xfrm rot="21333503">
              <a:off x="3104976" y="8036681"/>
              <a:ext cx="1239787" cy="757657"/>
            </a:xfrm>
            <a:custGeom>
              <a:avLst/>
              <a:gdLst>
                <a:gd name="T0" fmla="*/ 13 w 588"/>
                <a:gd name="T1" fmla="*/ 10 h 390"/>
                <a:gd name="T2" fmla="*/ 13 w 588"/>
                <a:gd name="T3" fmla="*/ 10 h 390"/>
                <a:gd name="T4" fmla="*/ 13 w 588"/>
                <a:gd name="T5" fmla="*/ 10 h 390"/>
                <a:gd name="T6" fmla="*/ 13 w 588"/>
                <a:gd name="T7" fmla="*/ 10 h 390"/>
                <a:gd name="T8" fmla="*/ 13 w 588"/>
                <a:gd name="T9" fmla="*/ 10 h 390"/>
                <a:gd name="T10" fmla="*/ 13 w 588"/>
                <a:gd name="T11" fmla="*/ 10 h 390"/>
                <a:gd name="T12" fmla="*/ 13 w 588"/>
                <a:gd name="T13" fmla="*/ 10 h 390"/>
                <a:gd name="T14" fmla="*/ 13 w 588"/>
                <a:gd name="T15" fmla="*/ 10 h 390"/>
                <a:gd name="T16" fmla="*/ 13 w 588"/>
                <a:gd name="T17" fmla="*/ 10 h 390"/>
                <a:gd name="T18" fmla="*/ 13 w 588"/>
                <a:gd name="T19" fmla="*/ 10 h 390"/>
                <a:gd name="T20" fmla="*/ 13 w 588"/>
                <a:gd name="T21" fmla="*/ 10 h 390"/>
                <a:gd name="T22" fmla="*/ 13 w 588"/>
                <a:gd name="T23" fmla="*/ 10 h 390"/>
                <a:gd name="T24" fmla="*/ 13 w 588"/>
                <a:gd name="T25" fmla="*/ 10 h 390"/>
                <a:gd name="T26" fmla="*/ 13 w 588"/>
                <a:gd name="T27" fmla="*/ 10 h 390"/>
                <a:gd name="T28" fmla="*/ 13 w 588"/>
                <a:gd name="T29" fmla="*/ 10 h 390"/>
                <a:gd name="T30" fmla="*/ 13 w 588"/>
                <a:gd name="T31" fmla="*/ 10 h 390"/>
                <a:gd name="T32" fmla="*/ 13 w 588"/>
                <a:gd name="T33" fmla="*/ 10 h 390"/>
                <a:gd name="T34" fmla="*/ 13 w 588"/>
                <a:gd name="T35" fmla="*/ 10 h 390"/>
                <a:gd name="T36" fmla="*/ 13 w 588"/>
                <a:gd name="T37" fmla="*/ 10 h 390"/>
                <a:gd name="T38" fmla="*/ 13 w 588"/>
                <a:gd name="T39" fmla="*/ 10 h 390"/>
                <a:gd name="T40" fmla="*/ 13 w 588"/>
                <a:gd name="T41" fmla="*/ 10 h 390"/>
                <a:gd name="T42" fmla="*/ 13 w 588"/>
                <a:gd name="T43" fmla="*/ 10 h 390"/>
                <a:gd name="T44" fmla="*/ 13 w 588"/>
                <a:gd name="T45" fmla="*/ 10 h 390"/>
                <a:gd name="T46" fmla="*/ 13 w 588"/>
                <a:gd name="T47" fmla="*/ 10 h 390"/>
                <a:gd name="T48" fmla="*/ 13 w 588"/>
                <a:gd name="T49" fmla="*/ 10 h 390"/>
                <a:gd name="T50" fmla="*/ 13 w 588"/>
                <a:gd name="T51" fmla="*/ 10 h 390"/>
                <a:gd name="T52" fmla="*/ 13 w 588"/>
                <a:gd name="T53" fmla="*/ 10 h 390"/>
                <a:gd name="T54" fmla="*/ 13 w 588"/>
                <a:gd name="T55" fmla="*/ 10 h 390"/>
                <a:gd name="T56" fmla="*/ 13 w 588"/>
                <a:gd name="T57" fmla="*/ 10 h 390"/>
                <a:gd name="T58" fmla="*/ 13 w 588"/>
                <a:gd name="T59" fmla="*/ 10 h 390"/>
                <a:gd name="T60" fmla="*/ 13 w 588"/>
                <a:gd name="T61" fmla="*/ 10 h 390"/>
                <a:gd name="T62" fmla="*/ 0 w 588"/>
                <a:gd name="T63" fmla="*/ 10 h 390"/>
                <a:gd name="T64" fmla="*/ 13 w 588"/>
                <a:gd name="T65" fmla="*/ 10 h 390"/>
                <a:gd name="T66" fmla="*/ 5 w 588"/>
                <a:gd name="T67" fmla="*/ 10 h 390"/>
                <a:gd name="T68" fmla="*/ 13 w 588"/>
                <a:gd name="T69" fmla="*/ 10 h 390"/>
                <a:gd name="T70" fmla="*/ 13 w 588"/>
                <a:gd name="T71" fmla="*/ 10 h 390"/>
                <a:gd name="T72" fmla="*/ 13 w 588"/>
                <a:gd name="T73" fmla="*/ 10 h 390"/>
                <a:gd name="T74" fmla="*/ 13 w 588"/>
                <a:gd name="T75" fmla="*/ 10 h 390"/>
                <a:gd name="T76" fmla="*/ 13 w 588"/>
                <a:gd name="T77" fmla="*/ 10 h 390"/>
                <a:gd name="T78" fmla="*/ 13 w 588"/>
                <a:gd name="T79" fmla="*/ 10 h 390"/>
                <a:gd name="T80" fmla="*/ 13 w 588"/>
                <a:gd name="T81" fmla="*/ 10 h 390"/>
                <a:gd name="T82" fmla="*/ 13 w 588"/>
                <a:gd name="T83" fmla="*/ 10 h 390"/>
                <a:gd name="T84" fmla="*/ 13 w 588"/>
                <a:gd name="T85" fmla="*/ 10 h 390"/>
                <a:gd name="T86" fmla="*/ 13 w 588"/>
                <a:gd name="T87" fmla="*/ 10 h 390"/>
                <a:gd name="T88" fmla="*/ 13 w 588"/>
                <a:gd name="T89" fmla="*/ 10 h 390"/>
                <a:gd name="T90" fmla="*/ 13 w 588"/>
                <a:gd name="T91" fmla="*/ 10 h 390"/>
                <a:gd name="T92" fmla="*/ 13 w 588"/>
                <a:gd name="T93" fmla="*/ 10 h 390"/>
                <a:gd name="T94" fmla="*/ 13 w 588"/>
                <a:gd name="T95" fmla="*/ 10 h 390"/>
                <a:gd name="T96" fmla="*/ 13 w 588"/>
                <a:gd name="T97" fmla="*/ 10 h 390"/>
                <a:gd name="T98" fmla="*/ 13 w 588"/>
                <a:gd name="T99" fmla="*/ 5 h 390"/>
                <a:gd name="T100" fmla="*/ 13 w 588"/>
                <a:gd name="T101" fmla="*/ 9 h 3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90"/>
                <a:gd name="T155" fmla="*/ 588 w 588"/>
                <a:gd name="T156" fmla="*/ 390 h 3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90">
                  <a:moveTo>
                    <a:pt x="583" y="0"/>
                  </a:moveTo>
                  <a:lnTo>
                    <a:pt x="588" y="12"/>
                  </a:lnTo>
                  <a:lnTo>
                    <a:pt x="567" y="46"/>
                  </a:lnTo>
                  <a:lnTo>
                    <a:pt x="557" y="77"/>
                  </a:lnTo>
                  <a:lnTo>
                    <a:pt x="540" y="106"/>
                  </a:lnTo>
                  <a:lnTo>
                    <a:pt x="523" y="138"/>
                  </a:lnTo>
                  <a:lnTo>
                    <a:pt x="513" y="148"/>
                  </a:lnTo>
                  <a:lnTo>
                    <a:pt x="518" y="175"/>
                  </a:lnTo>
                  <a:lnTo>
                    <a:pt x="486" y="194"/>
                  </a:lnTo>
                  <a:lnTo>
                    <a:pt x="492" y="213"/>
                  </a:lnTo>
                  <a:lnTo>
                    <a:pt x="492" y="234"/>
                  </a:lnTo>
                  <a:lnTo>
                    <a:pt x="511" y="251"/>
                  </a:lnTo>
                  <a:lnTo>
                    <a:pt x="508" y="264"/>
                  </a:lnTo>
                  <a:lnTo>
                    <a:pt x="521" y="285"/>
                  </a:lnTo>
                  <a:lnTo>
                    <a:pt x="530" y="290"/>
                  </a:lnTo>
                  <a:lnTo>
                    <a:pt x="530" y="307"/>
                  </a:lnTo>
                  <a:lnTo>
                    <a:pt x="499" y="336"/>
                  </a:lnTo>
                  <a:lnTo>
                    <a:pt x="497" y="350"/>
                  </a:lnTo>
                  <a:lnTo>
                    <a:pt x="499" y="367"/>
                  </a:lnTo>
                  <a:lnTo>
                    <a:pt x="494" y="382"/>
                  </a:lnTo>
                  <a:lnTo>
                    <a:pt x="481" y="390"/>
                  </a:lnTo>
                  <a:lnTo>
                    <a:pt x="472" y="390"/>
                  </a:lnTo>
                  <a:lnTo>
                    <a:pt x="460" y="380"/>
                  </a:lnTo>
                  <a:lnTo>
                    <a:pt x="451" y="372"/>
                  </a:lnTo>
                  <a:lnTo>
                    <a:pt x="436" y="372"/>
                  </a:lnTo>
                  <a:lnTo>
                    <a:pt x="411" y="367"/>
                  </a:lnTo>
                  <a:lnTo>
                    <a:pt x="402" y="368"/>
                  </a:lnTo>
                  <a:lnTo>
                    <a:pt x="392" y="358"/>
                  </a:lnTo>
                  <a:lnTo>
                    <a:pt x="381" y="346"/>
                  </a:lnTo>
                  <a:lnTo>
                    <a:pt x="371" y="346"/>
                  </a:lnTo>
                  <a:lnTo>
                    <a:pt x="363" y="341"/>
                  </a:lnTo>
                  <a:lnTo>
                    <a:pt x="363" y="329"/>
                  </a:lnTo>
                  <a:lnTo>
                    <a:pt x="358" y="312"/>
                  </a:lnTo>
                  <a:lnTo>
                    <a:pt x="349" y="304"/>
                  </a:lnTo>
                  <a:lnTo>
                    <a:pt x="332" y="288"/>
                  </a:lnTo>
                  <a:lnTo>
                    <a:pt x="303" y="266"/>
                  </a:lnTo>
                  <a:lnTo>
                    <a:pt x="287" y="266"/>
                  </a:lnTo>
                  <a:lnTo>
                    <a:pt x="269" y="266"/>
                  </a:lnTo>
                  <a:lnTo>
                    <a:pt x="255" y="256"/>
                  </a:lnTo>
                  <a:lnTo>
                    <a:pt x="233" y="247"/>
                  </a:lnTo>
                  <a:lnTo>
                    <a:pt x="225" y="240"/>
                  </a:lnTo>
                  <a:lnTo>
                    <a:pt x="206" y="232"/>
                  </a:lnTo>
                  <a:lnTo>
                    <a:pt x="185" y="229"/>
                  </a:lnTo>
                  <a:lnTo>
                    <a:pt x="175" y="229"/>
                  </a:lnTo>
                  <a:lnTo>
                    <a:pt x="158" y="210"/>
                  </a:lnTo>
                  <a:lnTo>
                    <a:pt x="153" y="204"/>
                  </a:lnTo>
                  <a:lnTo>
                    <a:pt x="141" y="203"/>
                  </a:lnTo>
                  <a:lnTo>
                    <a:pt x="140" y="194"/>
                  </a:lnTo>
                  <a:lnTo>
                    <a:pt x="129" y="175"/>
                  </a:lnTo>
                  <a:lnTo>
                    <a:pt x="115" y="175"/>
                  </a:lnTo>
                  <a:lnTo>
                    <a:pt x="102" y="169"/>
                  </a:lnTo>
                  <a:lnTo>
                    <a:pt x="92" y="153"/>
                  </a:lnTo>
                  <a:lnTo>
                    <a:pt x="88" y="152"/>
                  </a:lnTo>
                  <a:lnTo>
                    <a:pt x="75" y="152"/>
                  </a:lnTo>
                  <a:lnTo>
                    <a:pt x="61" y="157"/>
                  </a:lnTo>
                  <a:lnTo>
                    <a:pt x="49" y="157"/>
                  </a:lnTo>
                  <a:lnTo>
                    <a:pt x="37" y="148"/>
                  </a:lnTo>
                  <a:lnTo>
                    <a:pt x="37" y="138"/>
                  </a:lnTo>
                  <a:lnTo>
                    <a:pt x="32" y="126"/>
                  </a:lnTo>
                  <a:lnTo>
                    <a:pt x="18" y="130"/>
                  </a:lnTo>
                  <a:lnTo>
                    <a:pt x="13" y="125"/>
                  </a:lnTo>
                  <a:lnTo>
                    <a:pt x="18" y="120"/>
                  </a:lnTo>
                  <a:lnTo>
                    <a:pt x="0" y="106"/>
                  </a:lnTo>
                  <a:lnTo>
                    <a:pt x="0" y="94"/>
                  </a:lnTo>
                  <a:lnTo>
                    <a:pt x="5" y="87"/>
                  </a:lnTo>
                  <a:lnTo>
                    <a:pt x="13" y="78"/>
                  </a:lnTo>
                  <a:lnTo>
                    <a:pt x="13" y="70"/>
                  </a:lnTo>
                  <a:lnTo>
                    <a:pt x="5" y="63"/>
                  </a:lnTo>
                  <a:lnTo>
                    <a:pt x="8" y="51"/>
                  </a:lnTo>
                  <a:lnTo>
                    <a:pt x="15" y="41"/>
                  </a:lnTo>
                  <a:lnTo>
                    <a:pt x="51" y="14"/>
                  </a:lnTo>
                  <a:lnTo>
                    <a:pt x="66" y="17"/>
                  </a:lnTo>
                  <a:lnTo>
                    <a:pt x="71" y="24"/>
                  </a:lnTo>
                  <a:lnTo>
                    <a:pt x="93" y="36"/>
                  </a:lnTo>
                  <a:lnTo>
                    <a:pt x="105" y="24"/>
                  </a:lnTo>
                  <a:lnTo>
                    <a:pt x="112" y="12"/>
                  </a:lnTo>
                  <a:lnTo>
                    <a:pt x="177" y="12"/>
                  </a:lnTo>
                  <a:lnTo>
                    <a:pt x="180" y="22"/>
                  </a:lnTo>
                  <a:lnTo>
                    <a:pt x="201" y="33"/>
                  </a:lnTo>
                  <a:lnTo>
                    <a:pt x="206" y="43"/>
                  </a:lnTo>
                  <a:lnTo>
                    <a:pt x="215" y="49"/>
                  </a:lnTo>
                  <a:lnTo>
                    <a:pt x="223" y="43"/>
                  </a:lnTo>
                  <a:lnTo>
                    <a:pt x="250" y="57"/>
                  </a:lnTo>
                  <a:lnTo>
                    <a:pt x="264" y="63"/>
                  </a:lnTo>
                  <a:lnTo>
                    <a:pt x="279" y="57"/>
                  </a:lnTo>
                  <a:lnTo>
                    <a:pt x="298" y="46"/>
                  </a:lnTo>
                  <a:lnTo>
                    <a:pt x="315" y="46"/>
                  </a:lnTo>
                  <a:lnTo>
                    <a:pt x="332" y="57"/>
                  </a:lnTo>
                  <a:lnTo>
                    <a:pt x="344" y="60"/>
                  </a:lnTo>
                  <a:lnTo>
                    <a:pt x="364" y="55"/>
                  </a:lnTo>
                  <a:lnTo>
                    <a:pt x="386" y="57"/>
                  </a:lnTo>
                  <a:lnTo>
                    <a:pt x="400" y="51"/>
                  </a:lnTo>
                  <a:lnTo>
                    <a:pt x="416" y="46"/>
                  </a:lnTo>
                  <a:lnTo>
                    <a:pt x="436" y="33"/>
                  </a:lnTo>
                  <a:lnTo>
                    <a:pt x="451" y="27"/>
                  </a:lnTo>
                  <a:lnTo>
                    <a:pt x="475" y="24"/>
                  </a:lnTo>
                  <a:lnTo>
                    <a:pt x="494" y="27"/>
                  </a:lnTo>
                  <a:lnTo>
                    <a:pt x="511" y="24"/>
                  </a:lnTo>
                  <a:lnTo>
                    <a:pt x="527" y="9"/>
                  </a:lnTo>
                  <a:lnTo>
                    <a:pt x="535" y="5"/>
                  </a:lnTo>
                  <a:lnTo>
                    <a:pt x="545" y="9"/>
                  </a:lnTo>
                  <a:lnTo>
                    <a:pt x="567" y="9"/>
                  </a:lnTo>
                  <a:lnTo>
                    <a:pt x="583" y="0"/>
                  </a:lnTo>
                  <a:close/>
                </a:path>
              </a:pathLst>
            </a:custGeom>
            <a:solidFill>
              <a:srgbClr val="DC002E"/>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38" name="Freeform 71">
              <a:extLst>
                <a:ext uri="{FF2B5EF4-FFF2-40B4-BE49-F238E27FC236}">
                  <a16:creationId xmlns:a16="http://schemas.microsoft.com/office/drawing/2014/main" id="{23083B36-0EA8-4A75-98A4-B936438255DE}"/>
                </a:ext>
              </a:extLst>
            </p:cNvPr>
            <p:cNvSpPr>
              <a:spLocks noChangeAspect="1"/>
            </p:cNvSpPr>
            <p:nvPr/>
          </p:nvSpPr>
          <p:spPr bwMode="auto">
            <a:xfrm rot="21333503">
              <a:off x="2316720" y="3804193"/>
              <a:ext cx="723599" cy="566015"/>
            </a:xfrm>
            <a:custGeom>
              <a:avLst/>
              <a:gdLst>
                <a:gd name="T0" fmla="*/ 2147483647 w 355"/>
                <a:gd name="T1" fmla="*/ 2147483647 h 321"/>
                <a:gd name="T2" fmla="*/ 2147483647 w 355"/>
                <a:gd name="T3" fmla="*/ 2147483647 h 321"/>
                <a:gd name="T4" fmla="*/ 2147483647 w 355"/>
                <a:gd name="T5" fmla="*/ 2147483647 h 321"/>
                <a:gd name="T6" fmla="*/ 2147483647 w 355"/>
                <a:gd name="T7" fmla="*/ 2147483647 h 321"/>
                <a:gd name="T8" fmla="*/ 2147483647 w 355"/>
                <a:gd name="T9" fmla="*/ 2147483647 h 321"/>
                <a:gd name="T10" fmla="*/ 2147483647 w 355"/>
                <a:gd name="T11" fmla="*/ 2147483647 h 321"/>
                <a:gd name="T12" fmla="*/ 2147483647 w 355"/>
                <a:gd name="T13" fmla="*/ 2147483647 h 321"/>
                <a:gd name="T14" fmla="*/ 2147483647 w 355"/>
                <a:gd name="T15" fmla="*/ 2147483647 h 321"/>
                <a:gd name="T16" fmla="*/ 2147483647 w 355"/>
                <a:gd name="T17" fmla="*/ 2147483647 h 321"/>
                <a:gd name="T18" fmla="*/ 2147483647 w 355"/>
                <a:gd name="T19" fmla="*/ 2147483647 h 321"/>
                <a:gd name="T20" fmla="*/ 2147483647 w 355"/>
                <a:gd name="T21" fmla="*/ 2147483647 h 321"/>
                <a:gd name="T22" fmla="*/ 2147483647 w 355"/>
                <a:gd name="T23" fmla="*/ 2147483647 h 321"/>
                <a:gd name="T24" fmla="*/ 2147483647 w 355"/>
                <a:gd name="T25" fmla="*/ 2147483647 h 321"/>
                <a:gd name="T26" fmla="*/ 2147483647 w 355"/>
                <a:gd name="T27" fmla="*/ 2147483647 h 321"/>
                <a:gd name="T28" fmla="*/ 2147483647 w 355"/>
                <a:gd name="T29" fmla="*/ 2147483647 h 321"/>
                <a:gd name="T30" fmla="*/ 2147483647 w 355"/>
                <a:gd name="T31" fmla="*/ 2147483647 h 321"/>
                <a:gd name="T32" fmla="*/ 2147483647 w 355"/>
                <a:gd name="T33" fmla="*/ 2147483647 h 321"/>
                <a:gd name="T34" fmla="*/ 2147483647 w 355"/>
                <a:gd name="T35" fmla="*/ 2147483647 h 321"/>
                <a:gd name="T36" fmla="*/ 2147483647 w 355"/>
                <a:gd name="T37" fmla="*/ 2147483647 h 321"/>
                <a:gd name="T38" fmla="*/ 2147483647 w 355"/>
                <a:gd name="T39" fmla="*/ 2147483647 h 321"/>
                <a:gd name="T40" fmla="*/ 2147483647 w 355"/>
                <a:gd name="T41" fmla="*/ 2147483647 h 321"/>
                <a:gd name="T42" fmla="*/ 2147483647 w 355"/>
                <a:gd name="T43" fmla="*/ 2147483647 h 321"/>
                <a:gd name="T44" fmla="*/ 2147483647 w 355"/>
                <a:gd name="T45" fmla="*/ 2147483647 h 321"/>
                <a:gd name="T46" fmla="*/ 2147483647 w 355"/>
                <a:gd name="T47" fmla="*/ 2147483647 h 321"/>
                <a:gd name="T48" fmla="*/ 2147483647 w 355"/>
                <a:gd name="T49" fmla="*/ 2147483647 h 321"/>
                <a:gd name="T50" fmla="*/ 2147483647 w 355"/>
                <a:gd name="T51" fmla="*/ 2147483647 h 321"/>
                <a:gd name="T52" fmla="*/ 2147483647 w 355"/>
                <a:gd name="T53" fmla="*/ 2147483647 h 321"/>
                <a:gd name="T54" fmla="*/ 2147483647 w 355"/>
                <a:gd name="T55" fmla="*/ 2147483647 h 321"/>
                <a:gd name="T56" fmla="*/ 2147483647 w 355"/>
                <a:gd name="T57" fmla="*/ 2147483647 h 321"/>
                <a:gd name="T58" fmla="*/ 2147483647 w 355"/>
                <a:gd name="T59" fmla="*/ 2147483647 h 321"/>
                <a:gd name="T60" fmla="*/ 2147483647 w 355"/>
                <a:gd name="T61" fmla="*/ 2147483647 h 321"/>
                <a:gd name="T62" fmla="*/ 2147483647 w 355"/>
                <a:gd name="T63" fmla="*/ 2147483647 h 321"/>
                <a:gd name="T64" fmla="*/ 2147483647 w 355"/>
                <a:gd name="T65" fmla="*/ 2147483647 h 321"/>
                <a:gd name="T66" fmla="*/ 2147483647 w 355"/>
                <a:gd name="T67" fmla="*/ 2147483647 h 321"/>
                <a:gd name="T68" fmla="*/ 2147483647 w 355"/>
                <a:gd name="T69" fmla="*/ 2147483647 h 321"/>
                <a:gd name="T70" fmla="*/ 2147483647 w 355"/>
                <a:gd name="T71" fmla="*/ 2147483647 h 321"/>
                <a:gd name="T72" fmla="*/ 2147483647 w 355"/>
                <a:gd name="T73" fmla="*/ 2147483647 h 321"/>
                <a:gd name="T74" fmla="*/ 2147483647 w 355"/>
                <a:gd name="T75" fmla="*/ 2147483647 h 321"/>
                <a:gd name="T76" fmla="*/ 2147483647 w 355"/>
                <a:gd name="T77" fmla="*/ 2147483647 h 321"/>
                <a:gd name="T78" fmla="*/ 2147483647 w 355"/>
                <a:gd name="T79" fmla="*/ 2147483647 h 321"/>
                <a:gd name="T80" fmla="*/ 2147483647 w 355"/>
                <a:gd name="T81" fmla="*/ 2147483647 h 321"/>
                <a:gd name="T82" fmla="*/ 2147483647 w 355"/>
                <a:gd name="T83" fmla="*/ 2147483647 h 321"/>
                <a:gd name="T84" fmla="*/ 2147483647 w 355"/>
                <a:gd name="T85" fmla="*/ 2147483647 h 3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321"/>
                <a:gd name="T131" fmla="*/ 355 w 355"/>
                <a:gd name="T132" fmla="*/ 321 h 3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321">
                  <a:moveTo>
                    <a:pt x="0" y="102"/>
                  </a:moveTo>
                  <a:lnTo>
                    <a:pt x="2" y="80"/>
                  </a:lnTo>
                  <a:lnTo>
                    <a:pt x="14" y="73"/>
                  </a:lnTo>
                  <a:lnTo>
                    <a:pt x="31" y="57"/>
                  </a:lnTo>
                  <a:lnTo>
                    <a:pt x="35" y="48"/>
                  </a:lnTo>
                  <a:lnTo>
                    <a:pt x="26" y="38"/>
                  </a:lnTo>
                  <a:lnTo>
                    <a:pt x="62" y="0"/>
                  </a:lnTo>
                  <a:lnTo>
                    <a:pt x="70" y="8"/>
                  </a:lnTo>
                  <a:lnTo>
                    <a:pt x="75" y="19"/>
                  </a:lnTo>
                  <a:lnTo>
                    <a:pt x="75" y="27"/>
                  </a:lnTo>
                  <a:lnTo>
                    <a:pt x="94" y="32"/>
                  </a:lnTo>
                  <a:lnTo>
                    <a:pt x="137" y="46"/>
                  </a:lnTo>
                  <a:lnTo>
                    <a:pt x="140" y="48"/>
                  </a:lnTo>
                  <a:lnTo>
                    <a:pt x="161" y="36"/>
                  </a:lnTo>
                  <a:lnTo>
                    <a:pt x="188" y="10"/>
                  </a:lnTo>
                  <a:lnTo>
                    <a:pt x="202" y="10"/>
                  </a:lnTo>
                  <a:lnTo>
                    <a:pt x="219" y="22"/>
                  </a:lnTo>
                  <a:lnTo>
                    <a:pt x="239" y="27"/>
                  </a:lnTo>
                  <a:lnTo>
                    <a:pt x="267" y="19"/>
                  </a:lnTo>
                  <a:lnTo>
                    <a:pt x="277" y="10"/>
                  </a:lnTo>
                  <a:lnTo>
                    <a:pt x="291" y="10"/>
                  </a:lnTo>
                  <a:lnTo>
                    <a:pt x="304" y="5"/>
                  </a:lnTo>
                  <a:lnTo>
                    <a:pt x="313" y="19"/>
                  </a:lnTo>
                  <a:lnTo>
                    <a:pt x="310" y="32"/>
                  </a:lnTo>
                  <a:lnTo>
                    <a:pt x="313" y="48"/>
                  </a:lnTo>
                  <a:lnTo>
                    <a:pt x="326" y="53"/>
                  </a:lnTo>
                  <a:lnTo>
                    <a:pt x="337" y="67"/>
                  </a:lnTo>
                  <a:lnTo>
                    <a:pt x="342" y="84"/>
                  </a:lnTo>
                  <a:lnTo>
                    <a:pt x="355" y="102"/>
                  </a:lnTo>
                  <a:lnTo>
                    <a:pt x="355" y="113"/>
                  </a:lnTo>
                  <a:lnTo>
                    <a:pt x="337" y="116"/>
                  </a:lnTo>
                  <a:lnTo>
                    <a:pt x="320" y="123"/>
                  </a:lnTo>
                  <a:lnTo>
                    <a:pt x="304" y="140"/>
                  </a:lnTo>
                  <a:lnTo>
                    <a:pt x="289" y="154"/>
                  </a:lnTo>
                  <a:lnTo>
                    <a:pt x="275" y="164"/>
                  </a:lnTo>
                  <a:lnTo>
                    <a:pt x="261" y="169"/>
                  </a:lnTo>
                  <a:lnTo>
                    <a:pt x="239" y="172"/>
                  </a:lnTo>
                  <a:lnTo>
                    <a:pt x="234" y="183"/>
                  </a:lnTo>
                  <a:lnTo>
                    <a:pt x="236" y="194"/>
                  </a:lnTo>
                  <a:lnTo>
                    <a:pt x="245" y="199"/>
                  </a:lnTo>
                  <a:lnTo>
                    <a:pt x="256" y="205"/>
                  </a:lnTo>
                  <a:lnTo>
                    <a:pt x="263" y="213"/>
                  </a:lnTo>
                  <a:lnTo>
                    <a:pt x="258" y="218"/>
                  </a:lnTo>
                  <a:lnTo>
                    <a:pt x="248" y="228"/>
                  </a:lnTo>
                  <a:lnTo>
                    <a:pt x="236" y="232"/>
                  </a:lnTo>
                  <a:lnTo>
                    <a:pt x="229" y="234"/>
                  </a:lnTo>
                  <a:lnTo>
                    <a:pt x="231" y="244"/>
                  </a:lnTo>
                  <a:lnTo>
                    <a:pt x="226" y="256"/>
                  </a:lnTo>
                  <a:lnTo>
                    <a:pt x="221" y="264"/>
                  </a:lnTo>
                  <a:lnTo>
                    <a:pt x="210" y="264"/>
                  </a:lnTo>
                  <a:lnTo>
                    <a:pt x="199" y="261"/>
                  </a:lnTo>
                  <a:lnTo>
                    <a:pt x="188" y="258"/>
                  </a:lnTo>
                  <a:lnTo>
                    <a:pt x="175" y="258"/>
                  </a:lnTo>
                  <a:lnTo>
                    <a:pt x="170" y="271"/>
                  </a:lnTo>
                  <a:lnTo>
                    <a:pt x="164" y="285"/>
                  </a:lnTo>
                  <a:lnTo>
                    <a:pt x="154" y="302"/>
                  </a:lnTo>
                  <a:lnTo>
                    <a:pt x="145" y="309"/>
                  </a:lnTo>
                  <a:lnTo>
                    <a:pt x="137" y="312"/>
                  </a:lnTo>
                  <a:lnTo>
                    <a:pt x="121" y="317"/>
                  </a:lnTo>
                  <a:lnTo>
                    <a:pt x="105" y="317"/>
                  </a:lnTo>
                  <a:lnTo>
                    <a:pt x="94" y="312"/>
                  </a:lnTo>
                  <a:lnTo>
                    <a:pt x="86" y="307"/>
                  </a:lnTo>
                  <a:lnTo>
                    <a:pt x="75" y="309"/>
                  </a:lnTo>
                  <a:lnTo>
                    <a:pt x="67" y="312"/>
                  </a:lnTo>
                  <a:lnTo>
                    <a:pt x="65" y="307"/>
                  </a:lnTo>
                  <a:lnTo>
                    <a:pt x="57" y="302"/>
                  </a:lnTo>
                  <a:lnTo>
                    <a:pt x="51" y="307"/>
                  </a:lnTo>
                  <a:lnTo>
                    <a:pt x="45" y="312"/>
                  </a:lnTo>
                  <a:lnTo>
                    <a:pt x="38" y="321"/>
                  </a:lnTo>
                  <a:lnTo>
                    <a:pt x="29" y="317"/>
                  </a:lnTo>
                  <a:lnTo>
                    <a:pt x="24" y="307"/>
                  </a:lnTo>
                  <a:lnTo>
                    <a:pt x="21" y="299"/>
                  </a:lnTo>
                  <a:lnTo>
                    <a:pt x="24" y="283"/>
                  </a:lnTo>
                  <a:lnTo>
                    <a:pt x="24" y="264"/>
                  </a:lnTo>
                  <a:lnTo>
                    <a:pt x="26" y="248"/>
                  </a:lnTo>
                  <a:lnTo>
                    <a:pt x="31" y="228"/>
                  </a:lnTo>
                  <a:lnTo>
                    <a:pt x="31" y="218"/>
                  </a:lnTo>
                  <a:lnTo>
                    <a:pt x="31" y="206"/>
                  </a:lnTo>
                  <a:lnTo>
                    <a:pt x="31" y="194"/>
                  </a:lnTo>
                  <a:lnTo>
                    <a:pt x="35" y="169"/>
                  </a:lnTo>
                  <a:lnTo>
                    <a:pt x="40" y="159"/>
                  </a:lnTo>
                  <a:lnTo>
                    <a:pt x="38" y="150"/>
                  </a:lnTo>
                  <a:lnTo>
                    <a:pt x="29" y="143"/>
                  </a:lnTo>
                  <a:lnTo>
                    <a:pt x="19" y="137"/>
                  </a:lnTo>
                  <a:lnTo>
                    <a:pt x="9" y="123"/>
                  </a:lnTo>
                  <a:lnTo>
                    <a:pt x="5" y="118"/>
                  </a:lnTo>
                  <a:lnTo>
                    <a:pt x="0" y="102"/>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9" name="Freeform 72">
              <a:extLst>
                <a:ext uri="{FF2B5EF4-FFF2-40B4-BE49-F238E27FC236}">
                  <a16:creationId xmlns:a16="http://schemas.microsoft.com/office/drawing/2014/main" id="{89F55380-837A-4B01-841C-5451EA44FB2C}"/>
                </a:ext>
              </a:extLst>
            </p:cNvPr>
            <p:cNvSpPr>
              <a:spLocks noChangeAspect="1"/>
            </p:cNvSpPr>
            <p:nvPr/>
          </p:nvSpPr>
          <p:spPr bwMode="auto">
            <a:xfrm rot="21109218">
              <a:off x="2360320" y="4108385"/>
              <a:ext cx="511511" cy="322375"/>
            </a:xfrm>
            <a:custGeom>
              <a:avLst/>
              <a:gdLst>
                <a:gd name="T0" fmla="*/ 2147483647 w 343"/>
                <a:gd name="T1" fmla="*/ 2147483647 h 238"/>
                <a:gd name="T2" fmla="*/ 2147483647 w 343"/>
                <a:gd name="T3" fmla="*/ 2147483647 h 238"/>
                <a:gd name="T4" fmla="*/ 2147483647 w 343"/>
                <a:gd name="T5" fmla="*/ 0 h 238"/>
                <a:gd name="T6" fmla="*/ 2147483647 w 343"/>
                <a:gd name="T7" fmla="*/ 2147483647 h 238"/>
                <a:gd name="T8" fmla="*/ 2147483647 w 343"/>
                <a:gd name="T9" fmla="*/ 2147483647 h 238"/>
                <a:gd name="T10" fmla="*/ 2147483647 w 343"/>
                <a:gd name="T11" fmla="*/ 2147483647 h 238"/>
                <a:gd name="T12" fmla="*/ 2147483647 w 343"/>
                <a:gd name="T13" fmla="*/ 2147483647 h 238"/>
                <a:gd name="T14" fmla="*/ 2147483647 w 343"/>
                <a:gd name="T15" fmla="*/ 2147483647 h 238"/>
                <a:gd name="T16" fmla="*/ 2147483647 w 343"/>
                <a:gd name="T17" fmla="*/ 2147483647 h 238"/>
                <a:gd name="T18" fmla="*/ 2147483647 w 343"/>
                <a:gd name="T19" fmla="*/ 2147483647 h 238"/>
                <a:gd name="T20" fmla="*/ 2147483647 w 343"/>
                <a:gd name="T21" fmla="*/ 2147483647 h 238"/>
                <a:gd name="T22" fmla="*/ 2147483647 w 343"/>
                <a:gd name="T23" fmla="*/ 2147483647 h 238"/>
                <a:gd name="T24" fmla="*/ 2147483647 w 343"/>
                <a:gd name="T25" fmla="*/ 2147483647 h 238"/>
                <a:gd name="T26" fmla="*/ 2147483647 w 343"/>
                <a:gd name="T27" fmla="*/ 2147483647 h 238"/>
                <a:gd name="T28" fmla="*/ 2147483647 w 343"/>
                <a:gd name="T29" fmla="*/ 2147483647 h 238"/>
                <a:gd name="T30" fmla="*/ 2147483647 w 343"/>
                <a:gd name="T31" fmla="*/ 2147483647 h 238"/>
                <a:gd name="T32" fmla="*/ 2147483647 w 343"/>
                <a:gd name="T33" fmla="*/ 2147483647 h 238"/>
                <a:gd name="T34" fmla="*/ 2147483647 w 343"/>
                <a:gd name="T35" fmla="*/ 2147483647 h 238"/>
                <a:gd name="T36" fmla="*/ 2147483647 w 343"/>
                <a:gd name="T37" fmla="*/ 2147483647 h 238"/>
                <a:gd name="T38" fmla="*/ 2147483647 w 343"/>
                <a:gd name="T39" fmla="*/ 2147483647 h 238"/>
                <a:gd name="T40" fmla="*/ 2147483647 w 343"/>
                <a:gd name="T41" fmla="*/ 2147483647 h 238"/>
                <a:gd name="T42" fmla="*/ 2147483647 w 343"/>
                <a:gd name="T43" fmla="*/ 2147483647 h 238"/>
                <a:gd name="T44" fmla="*/ 2147483647 w 343"/>
                <a:gd name="T45" fmla="*/ 2147483647 h 238"/>
                <a:gd name="T46" fmla="*/ 0 w 343"/>
                <a:gd name="T47" fmla="*/ 2147483647 h 238"/>
                <a:gd name="T48" fmla="*/ 0 w 343"/>
                <a:gd name="T49" fmla="*/ 2147483647 h 238"/>
                <a:gd name="T50" fmla="*/ 2147483647 w 343"/>
                <a:gd name="T51" fmla="*/ 2147483647 h 238"/>
                <a:gd name="T52" fmla="*/ 2147483647 w 343"/>
                <a:gd name="T53" fmla="*/ 2147483647 h 238"/>
                <a:gd name="T54" fmla="*/ 2147483647 w 343"/>
                <a:gd name="T55" fmla="*/ 2147483647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3"/>
                <a:gd name="T85" fmla="*/ 0 h 238"/>
                <a:gd name="T86" fmla="*/ 343 w 343"/>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3" h="238">
                  <a:moveTo>
                    <a:pt x="15" y="9"/>
                  </a:moveTo>
                  <a:cubicBezTo>
                    <a:pt x="30" y="11"/>
                    <a:pt x="42" y="14"/>
                    <a:pt x="57" y="18"/>
                  </a:cubicBezTo>
                  <a:cubicBezTo>
                    <a:pt x="96" y="16"/>
                    <a:pt x="111" y="27"/>
                    <a:pt x="129" y="0"/>
                  </a:cubicBezTo>
                  <a:cubicBezTo>
                    <a:pt x="155" y="6"/>
                    <a:pt x="181" y="11"/>
                    <a:pt x="207" y="18"/>
                  </a:cubicBezTo>
                  <a:cubicBezTo>
                    <a:pt x="206" y="27"/>
                    <a:pt x="206" y="36"/>
                    <a:pt x="204" y="45"/>
                  </a:cubicBezTo>
                  <a:cubicBezTo>
                    <a:pt x="203" y="48"/>
                    <a:pt x="199" y="51"/>
                    <a:pt x="198" y="54"/>
                  </a:cubicBezTo>
                  <a:cubicBezTo>
                    <a:pt x="194" y="63"/>
                    <a:pt x="189" y="81"/>
                    <a:pt x="189" y="81"/>
                  </a:cubicBezTo>
                  <a:cubicBezTo>
                    <a:pt x="200" y="88"/>
                    <a:pt x="200" y="91"/>
                    <a:pt x="216" y="84"/>
                  </a:cubicBezTo>
                  <a:cubicBezTo>
                    <a:pt x="229" y="78"/>
                    <a:pt x="236" y="59"/>
                    <a:pt x="243" y="48"/>
                  </a:cubicBezTo>
                  <a:cubicBezTo>
                    <a:pt x="250" y="37"/>
                    <a:pt x="271" y="26"/>
                    <a:pt x="282" y="18"/>
                  </a:cubicBezTo>
                  <a:cubicBezTo>
                    <a:pt x="302" y="20"/>
                    <a:pt x="343" y="21"/>
                    <a:pt x="306" y="33"/>
                  </a:cubicBezTo>
                  <a:cubicBezTo>
                    <a:pt x="302" y="44"/>
                    <a:pt x="295" y="57"/>
                    <a:pt x="303" y="69"/>
                  </a:cubicBezTo>
                  <a:cubicBezTo>
                    <a:pt x="307" y="75"/>
                    <a:pt x="315" y="77"/>
                    <a:pt x="321" y="81"/>
                  </a:cubicBezTo>
                  <a:cubicBezTo>
                    <a:pt x="324" y="83"/>
                    <a:pt x="330" y="87"/>
                    <a:pt x="330" y="87"/>
                  </a:cubicBezTo>
                  <a:cubicBezTo>
                    <a:pt x="330" y="87"/>
                    <a:pt x="341" y="103"/>
                    <a:pt x="339" y="105"/>
                  </a:cubicBezTo>
                  <a:cubicBezTo>
                    <a:pt x="331" y="113"/>
                    <a:pt x="312" y="111"/>
                    <a:pt x="303" y="117"/>
                  </a:cubicBezTo>
                  <a:cubicBezTo>
                    <a:pt x="297" y="121"/>
                    <a:pt x="285" y="129"/>
                    <a:pt x="285" y="129"/>
                  </a:cubicBezTo>
                  <a:cubicBezTo>
                    <a:pt x="280" y="149"/>
                    <a:pt x="268" y="156"/>
                    <a:pt x="249" y="162"/>
                  </a:cubicBezTo>
                  <a:cubicBezTo>
                    <a:pt x="226" y="158"/>
                    <a:pt x="222" y="156"/>
                    <a:pt x="198" y="159"/>
                  </a:cubicBezTo>
                  <a:cubicBezTo>
                    <a:pt x="192" y="191"/>
                    <a:pt x="170" y="223"/>
                    <a:pt x="138" y="234"/>
                  </a:cubicBezTo>
                  <a:cubicBezTo>
                    <a:pt x="121" y="233"/>
                    <a:pt x="103" y="236"/>
                    <a:pt x="87" y="231"/>
                  </a:cubicBezTo>
                  <a:cubicBezTo>
                    <a:pt x="77" y="228"/>
                    <a:pt x="75" y="213"/>
                    <a:pt x="66" y="207"/>
                  </a:cubicBezTo>
                  <a:cubicBezTo>
                    <a:pt x="52" y="211"/>
                    <a:pt x="39" y="214"/>
                    <a:pt x="27" y="222"/>
                  </a:cubicBezTo>
                  <a:cubicBezTo>
                    <a:pt x="18" y="235"/>
                    <a:pt x="16" y="238"/>
                    <a:pt x="0" y="234"/>
                  </a:cubicBezTo>
                  <a:lnTo>
                    <a:pt x="0" y="138"/>
                  </a:lnTo>
                  <a:cubicBezTo>
                    <a:pt x="0" y="138"/>
                    <a:pt x="9" y="111"/>
                    <a:pt x="9" y="111"/>
                  </a:cubicBezTo>
                  <a:cubicBezTo>
                    <a:pt x="10" y="108"/>
                    <a:pt x="12" y="102"/>
                    <a:pt x="12" y="102"/>
                  </a:cubicBezTo>
                  <a:cubicBezTo>
                    <a:pt x="14" y="86"/>
                    <a:pt x="33" y="0"/>
                    <a:pt x="15" y="9"/>
                  </a:cubicBez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40" name="Freeform 59">
              <a:extLst>
                <a:ext uri="{FF2B5EF4-FFF2-40B4-BE49-F238E27FC236}">
                  <a16:creationId xmlns:a16="http://schemas.microsoft.com/office/drawing/2014/main" id="{413F9350-0789-4781-A8ED-683E8C95AC38}"/>
                </a:ext>
              </a:extLst>
            </p:cNvPr>
            <p:cNvSpPr>
              <a:spLocks noChangeAspect="1"/>
            </p:cNvSpPr>
            <p:nvPr/>
          </p:nvSpPr>
          <p:spPr bwMode="auto">
            <a:xfrm rot="21333503">
              <a:off x="2719782" y="5738451"/>
              <a:ext cx="910738" cy="803713"/>
            </a:xfrm>
            <a:custGeom>
              <a:avLst/>
              <a:gdLst>
                <a:gd name="T0" fmla="*/ 2147483647 w 432"/>
                <a:gd name="T1" fmla="*/ 2147483647 h 412"/>
                <a:gd name="T2" fmla="*/ 2147483647 w 432"/>
                <a:gd name="T3" fmla="*/ 2147483647 h 412"/>
                <a:gd name="T4" fmla="*/ 2147483647 w 432"/>
                <a:gd name="T5" fmla="*/ 2147483647 h 412"/>
                <a:gd name="T6" fmla="*/ 2147483647 w 432"/>
                <a:gd name="T7" fmla="*/ 2147483647 h 412"/>
                <a:gd name="T8" fmla="*/ 2147483647 w 432"/>
                <a:gd name="T9" fmla="*/ 2147483647 h 412"/>
                <a:gd name="T10" fmla="*/ 2147483647 w 432"/>
                <a:gd name="T11" fmla="*/ 2147483647 h 412"/>
                <a:gd name="T12" fmla="*/ 2147483647 w 432"/>
                <a:gd name="T13" fmla="*/ 2147483647 h 412"/>
                <a:gd name="T14" fmla="*/ 2147483647 w 432"/>
                <a:gd name="T15" fmla="*/ 2147483647 h 412"/>
                <a:gd name="T16" fmla="*/ 2147483647 w 432"/>
                <a:gd name="T17" fmla="*/ 2147483647 h 412"/>
                <a:gd name="T18" fmla="*/ 2147483647 w 432"/>
                <a:gd name="T19" fmla="*/ 2147483647 h 412"/>
                <a:gd name="T20" fmla="*/ 2147483647 w 432"/>
                <a:gd name="T21" fmla="*/ 2147483647 h 412"/>
                <a:gd name="T22" fmla="*/ 2147483647 w 432"/>
                <a:gd name="T23" fmla="*/ 2147483647 h 412"/>
                <a:gd name="T24" fmla="*/ 2147483647 w 432"/>
                <a:gd name="T25" fmla="*/ 2147483647 h 412"/>
                <a:gd name="T26" fmla="*/ 2147483647 w 432"/>
                <a:gd name="T27" fmla="*/ 2147483647 h 412"/>
                <a:gd name="T28" fmla="*/ 2147483647 w 432"/>
                <a:gd name="T29" fmla="*/ 2147483647 h 412"/>
                <a:gd name="T30" fmla="*/ 2147483647 w 432"/>
                <a:gd name="T31" fmla="*/ 2147483647 h 412"/>
                <a:gd name="T32" fmla="*/ 2147483647 w 432"/>
                <a:gd name="T33" fmla="*/ 2147483647 h 412"/>
                <a:gd name="T34" fmla="*/ 2147483647 w 432"/>
                <a:gd name="T35" fmla="*/ 2147483647 h 412"/>
                <a:gd name="T36" fmla="*/ 2147483647 w 432"/>
                <a:gd name="T37" fmla="*/ 2147483647 h 412"/>
                <a:gd name="T38" fmla="*/ 2147483647 w 432"/>
                <a:gd name="T39" fmla="*/ 2147483647 h 412"/>
                <a:gd name="T40" fmla="*/ 2147483647 w 432"/>
                <a:gd name="T41" fmla="*/ 2147483647 h 412"/>
                <a:gd name="T42" fmla="*/ 2147483647 w 432"/>
                <a:gd name="T43" fmla="*/ 2147483647 h 412"/>
                <a:gd name="T44" fmla="*/ 2147483647 w 432"/>
                <a:gd name="T45" fmla="*/ 2147483647 h 412"/>
                <a:gd name="T46" fmla="*/ 2147483647 w 432"/>
                <a:gd name="T47" fmla="*/ 2147483647 h 412"/>
                <a:gd name="T48" fmla="*/ 2147483647 w 432"/>
                <a:gd name="T49" fmla="*/ 2147483647 h 412"/>
                <a:gd name="T50" fmla="*/ 2147483647 w 432"/>
                <a:gd name="T51" fmla="*/ 2147483647 h 412"/>
                <a:gd name="T52" fmla="*/ 2147483647 w 432"/>
                <a:gd name="T53" fmla="*/ 2147483647 h 412"/>
                <a:gd name="T54" fmla="*/ 2147483647 w 432"/>
                <a:gd name="T55" fmla="*/ 2147483647 h 412"/>
                <a:gd name="T56" fmla="*/ 2147483647 w 432"/>
                <a:gd name="T57" fmla="*/ 2147483647 h 412"/>
                <a:gd name="T58" fmla="*/ 2147483647 w 432"/>
                <a:gd name="T59" fmla="*/ 2147483647 h 412"/>
                <a:gd name="T60" fmla="*/ 2147483647 w 432"/>
                <a:gd name="T61" fmla="*/ 2147483647 h 412"/>
                <a:gd name="T62" fmla="*/ 2147483647 w 432"/>
                <a:gd name="T63" fmla="*/ 2147483647 h 412"/>
                <a:gd name="T64" fmla="*/ 2147483647 w 432"/>
                <a:gd name="T65" fmla="*/ 2147483647 h 412"/>
                <a:gd name="T66" fmla="*/ 2147483647 w 432"/>
                <a:gd name="T67" fmla="*/ 2147483647 h 412"/>
                <a:gd name="T68" fmla="*/ 2147483647 w 432"/>
                <a:gd name="T69" fmla="*/ 2147483647 h 412"/>
                <a:gd name="T70" fmla="*/ 2147483647 w 432"/>
                <a:gd name="T71" fmla="*/ 2147483647 h 412"/>
                <a:gd name="T72" fmla="*/ 2147483647 w 432"/>
                <a:gd name="T73" fmla="*/ 2147483647 h 412"/>
                <a:gd name="T74" fmla="*/ 2147483647 w 432"/>
                <a:gd name="T75" fmla="*/ 2147483647 h 412"/>
                <a:gd name="T76" fmla="*/ 2147483647 w 432"/>
                <a:gd name="T77" fmla="*/ 2147483647 h 412"/>
                <a:gd name="T78" fmla="*/ 2147483647 w 432"/>
                <a:gd name="T79" fmla="*/ 2147483647 h 412"/>
                <a:gd name="T80" fmla="*/ 2147483647 w 432"/>
                <a:gd name="T81" fmla="*/ 2147483647 h 412"/>
                <a:gd name="T82" fmla="*/ 2147483647 w 432"/>
                <a:gd name="T83" fmla="*/ 2147483647 h 412"/>
                <a:gd name="T84" fmla="*/ 2147483647 w 432"/>
                <a:gd name="T85" fmla="*/ 2147483647 h 412"/>
                <a:gd name="T86" fmla="*/ 2147483647 w 432"/>
                <a:gd name="T87" fmla="*/ 2147483647 h 412"/>
                <a:gd name="T88" fmla="*/ 2147483647 w 432"/>
                <a:gd name="T89" fmla="*/ 2147483647 h 412"/>
                <a:gd name="T90" fmla="*/ 0 w 432"/>
                <a:gd name="T91" fmla="*/ 2147483647 h 412"/>
                <a:gd name="T92" fmla="*/ 2147483647 w 432"/>
                <a:gd name="T93" fmla="*/ 2147483647 h 412"/>
                <a:gd name="T94" fmla="*/ 2147483647 w 432"/>
                <a:gd name="T95" fmla="*/ 2147483647 h 412"/>
                <a:gd name="T96" fmla="*/ 2147483647 w 432"/>
                <a:gd name="T97" fmla="*/ 2147483647 h 412"/>
                <a:gd name="T98" fmla="*/ 2147483647 w 432"/>
                <a:gd name="T99" fmla="*/ 2147483647 h 412"/>
                <a:gd name="T100" fmla="*/ 2147483647 w 432"/>
                <a:gd name="T101" fmla="*/ 2147483647 h 4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412"/>
                <a:gd name="T155" fmla="*/ 432 w 432"/>
                <a:gd name="T156" fmla="*/ 412 h 4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412">
                  <a:moveTo>
                    <a:pt x="76" y="9"/>
                  </a:moveTo>
                  <a:lnTo>
                    <a:pt x="89" y="14"/>
                  </a:lnTo>
                  <a:lnTo>
                    <a:pt x="89" y="22"/>
                  </a:lnTo>
                  <a:lnTo>
                    <a:pt x="78" y="35"/>
                  </a:lnTo>
                  <a:lnTo>
                    <a:pt x="86" y="51"/>
                  </a:lnTo>
                  <a:lnTo>
                    <a:pt x="96" y="46"/>
                  </a:lnTo>
                  <a:lnTo>
                    <a:pt x="113" y="46"/>
                  </a:lnTo>
                  <a:lnTo>
                    <a:pt x="118" y="46"/>
                  </a:lnTo>
                  <a:lnTo>
                    <a:pt x="127" y="55"/>
                  </a:lnTo>
                  <a:lnTo>
                    <a:pt x="132" y="68"/>
                  </a:lnTo>
                  <a:lnTo>
                    <a:pt x="132" y="77"/>
                  </a:lnTo>
                  <a:lnTo>
                    <a:pt x="137" y="82"/>
                  </a:lnTo>
                  <a:lnTo>
                    <a:pt x="142" y="82"/>
                  </a:lnTo>
                  <a:lnTo>
                    <a:pt x="151" y="95"/>
                  </a:lnTo>
                  <a:lnTo>
                    <a:pt x="156" y="103"/>
                  </a:lnTo>
                  <a:lnTo>
                    <a:pt x="161" y="105"/>
                  </a:lnTo>
                  <a:lnTo>
                    <a:pt x="178" y="103"/>
                  </a:lnTo>
                  <a:lnTo>
                    <a:pt x="183" y="105"/>
                  </a:lnTo>
                  <a:lnTo>
                    <a:pt x="193" y="105"/>
                  </a:lnTo>
                  <a:lnTo>
                    <a:pt x="207" y="95"/>
                  </a:lnTo>
                  <a:lnTo>
                    <a:pt x="219" y="83"/>
                  </a:lnTo>
                  <a:lnTo>
                    <a:pt x="226" y="83"/>
                  </a:lnTo>
                  <a:lnTo>
                    <a:pt x="240" y="83"/>
                  </a:lnTo>
                  <a:lnTo>
                    <a:pt x="247" y="78"/>
                  </a:lnTo>
                  <a:lnTo>
                    <a:pt x="262" y="56"/>
                  </a:lnTo>
                  <a:lnTo>
                    <a:pt x="267" y="56"/>
                  </a:lnTo>
                  <a:lnTo>
                    <a:pt x="272" y="60"/>
                  </a:lnTo>
                  <a:lnTo>
                    <a:pt x="282" y="56"/>
                  </a:lnTo>
                  <a:lnTo>
                    <a:pt x="295" y="55"/>
                  </a:lnTo>
                  <a:lnTo>
                    <a:pt x="301" y="51"/>
                  </a:lnTo>
                  <a:lnTo>
                    <a:pt x="317" y="44"/>
                  </a:lnTo>
                  <a:lnTo>
                    <a:pt x="323" y="51"/>
                  </a:lnTo>
                  <a:lnTo>
                    <a:pt x="320" y="56"/>
                  </a:lnTo>
                  <a:lnTo>
                    <a:pt x="311" y="61"/>
                  </a:lnTo>
                  <a:lnTo>
                    <a:pt x="306" y="70"/>
                  </a:lnTo>
                  <a:lnTo>
                    <a:pt x="294" y="70"/>
                  </a:lnTo>
                  <a:lnTo>
                    <a:pt x="280" y="78"/>
                  </a:lnTo>
                  <a:lnTo>
                    <a:pt x="275" y="89"/>
                  </a:lnTo>
                  <a:lnTo>
                    <a:pt x="275" y="97"/>
                  </a:lnTo>
                  <a:lnTo>
                    <a:pt x="277" y="105"/>
                  </a:lnTo>
                  <a:lnTo>
                    <a:pt x="268" y="109"/>
                  </a:lnTo>
                  <a:lnTo>
                    <a:pt x="267" y="116"/>
                  </a:lnTo>
                  <a:lnTo>
                    <a:pt x="263" y="126"/>
                  </a:lnTo>
                  <a:lnTo>
                    <a:pt x="275" y="145"/>
                  </a:lnTo>
                  <a:lnTo>
                    <a:pt x="275" y="153"/>
                  </a:lnTo>
                  <a:lnTo>
                    <a:pt x="275" y="165"/>
                  </a:lnTo>
                  <a:lnTo>
                    <a:pt x="268" y="186"/>
                  </a:lnTo>
                  <a:lnTo>
                    <a:pt x="268" y="203"/>
                  </a:lnTo>
                  <a:lnTo>
                    <a:pt x="277" y="210"/>
                  </a:lnTo>
                  <a:lnTo>
                    <a:pt x="294" y="208"/>
                  </a:lnTo>
                  <a:lnTo>
                    <a:pt x="317" y="215"/>
                  </a:lnTo>
                  <a:lnTo>
                    <a:pt x="331" y="224"/>
                  </a:lnTo>
                  <a:lnTo>
                    <a:pt x="350" y="242"/>
                  </a:lnTo>
                  <a:lnTo>
                    <a:pt x="382" y="266"/>
                  </a:lnTo>
                  <a:lnTo>
                    <a:pt x="393" y="266"/>
                  </a:lnTo>
                  <a:lnTo>
                    <a:pt x="410" y="273"/>
                  </a:lnTo>
                  <a:lnTo>
                    <a:pt x="425" y="288"/>
                  </a:lnTo>
                  <a:lnTo>
                    <a:pt x="430" y="307"/>
                  </a:lnTo>
                  <a:lnTo>
                    <a:pt x="432" y="320"/>
                  </a:lnTo>
                  <a:lnTo>
                    <a:pt x="430" y="329"/>
                  </a:lnTo>
                  <a:lnTo>
                    <a:pt x="430" y="336"/>
                  </a:lnTo>
                  <a:lnTo>
                    <a:pt x="422" y="341"/>
                  </a:lnTo>
                  <a:lnTo>
                    <a:pt x="416" y="344"/>
                  </a:lnTo>
                  <a:lnTo>
                    <a:pt x="411" y="344"/>
                  </a:lnTo>
                  <a:lnTo>
                    <a:pt x="410" y="355"/>
                  </a:lnTo>
                  <a:lnTo>
                    <a:pt x="410" y="368"/>
                  </a:lnTo>
                  <a:lnTo>
                    <a:pt x="403" y="380"/>
                  </a:lnTo>
                  <a:lnTo>
                    <a:pt x="396" y="387"/>
                  </a:lnTo>
                  <a:lnTo>
                    <a:pt x="390" y="395"/>
                  </a:lnTo>
                  <a:lnTo>
                    <a:pt x="390" y="404"/>
                  </a:lnTo>
                  <a:lnTo>
                    <a:pt x="379" y="406"/>
                  </a:lnTo>
                  <a:lnTo>
                    <a:pt x="360" y="412"/>
                  </a:lnTo>
                  <a:lnTo>
                    <a:pt x="352" y="406"/>
                  </a:lnTo>
                  <a:lnTo>
                    <a:pt x="338" y="395"/>
                  </a:lnTo>
                  <a:lnTo>
                    <a:pt x="320" y="385"/>
                  </a:lnTo>
                  <a:lnTo>
                    <a:pt x="304" y="382"/>
                  </a:lnTo>
                  <a:lnTo>
                    <a:pt x="280" y="385"/>
                  </a:lnTo>
                  <a:lnTo>
                    <a:pt x="258" y="387"/>
                  </a:lnTo>
                  <a:lnTo>
                    <a:pt x="240" y="366"/>
                  </a:lnTo>
                  <a:lnTo>
                    <a:pt x="241" y="355"/>
                  </a:lnTo>
                  <a:lnTo>
                    <a:pt x="226" y="339"/>
                  </a:lnTo>
                  <a:lnTo>
                    <a:pt x="202" y="331"/>
                  </a:lnTo>
                  <a:lnTo>
                    <a:pt x="180" y="315"/>
                  </a:lnTo>
                  <a:lnTo>
                    <a:pt x="154" y="291"/>
                  </a:lnTo>
                  <a:lnTo>
                    <a:pt x="121" y="256"/>
                  </a:lnTo>
                  <a:lnTo>
                    <a:pt x="110" y="235"/>
                  </a:lnTo>
                  <a:lnTo>
                    <a:pt x="94" y="221"/>
                  </a:lnTo>
                  <a:lnTo>
                    <a:pt x="81" y="199"/>
                  </a:lnTo>
                  <a:lnTo>
                    <a:pt x="67" y="177"/>
                  </a:lnTo>
                  <a:lnTo>
                    <a:pt x="45" y="153"/>
                  </a:lnTo>
                  <a:lnTo>
                    <a:pt x="28" y="130"/>
                  </a:lnTo>
                  <a:lnTo>
                    <a:pt x="0" y="105"/>
                  </a:lnTo>
                  <a:lnTo>
                    <a:pt x="16" y="89"/>
                  </a:lnTo>
                  <a:lnTo>
                    <a:pt x="28" y="77"/>
                  </a:lnTo>
                  <a:lnTo>
                    <a:pt x="33" y="60"/>
                  </a:lnTo>
                  <a:lnTo>
                    <a:pt x="33" y="46"/>
                  </a:lnTo>
                  <a:lnTo>
                    <a:pt x="45" y="41"/>
                  </a:lnTo>
                  <a:lnTo>
                    <a:pt x="54" y="30"/>
                  </a:lnTo>
                  <a:lnTo>
                    <a:pt x="59" y="24"/>
                  </a:lnTo>
                  <a:lnTo>
                    <a:pt x="54" y="9"/>
                  </a:lnTo>
                  <a:lnTo>
                    <a:pt x="62" y="0"/>
                  </a:lnTo>
                  <a:lnTo>
                    <a:pt x="76" y="9"/>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grpSp>
      <p:sp>
        <p:nvSpPr>
          <p:cNvPr id="41" name="Rettangolo 40">
            <a:extLst>
              <a:ext uri="{FF2B5EF4-FFF2-40B4-BE49-F238E27FC236}">
                <a16:creationId xmlns:a16="http://schemas.microsoft.com/office/drawing/2014/main" id="{CF19126D-5162-4352-8ED1-336FC2463FA5}"/>
              </a:ext>
            </a:extLst>
          </p:cNvPr>
          <p:cNvSpPr/>
          <p:nvPr>
            <p:custDataLst>
              <p:tags r:id="rId1"/>
            </p:custDataLst>
          </p:nvPr>
        </p:nvSpPr>
        <p:spPr bwMode="auto">
          <a:xfrm>
            <a:off x="4140555" y="2168506"/>
            <a:ext cx="250825" cy="187325"/>
          </a:xfrm>
          <a:prstGeom prst="rect">
            <a:avLst/>
          </a:prstGeom>
          <a:solidFill>
            <a:srgbClr val="C00000"/>
          </a:solidFill>
          <a:ln w="127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rgbClr val="FFFFFF"/>
              </a:solidFill>
              <a:highlight>
                <a:srgbClr val="FF0000"/>
              </a:highlight>
            </a:endParaRPr>
          </a:p>
        </p:txBody>
      </p:sp>
      <p:sp>
        <p:nvSpPr>
          <p:cNvPr id="42" name="Rectangle 3">
            <a:extLst>
              <a:ext uri="{FF2B5EF4-FFF2-40B4-BE49-F238E27FC236}">
                <a16:creationId xmlns:a16="http://schemas.microsoft.com/office/drawing/2014/main" id="{1D25DFA6-639D-410A-BAAF-C8D9194DA3E6}"/>
              </a:ext>
            </a:extLst>
          </p:cNvPr>
          <p:cNvSpPr>
            <a:spLocks noGrp="1" noChangeArrowheads="1"/>
          </p:cNvSpPr>
          <p:nvPr>
            <p:custDataLst>
              <p:tags r:id="rId2"/>
            </p:custDataLst>
          </p:nvPr>
        </p:nvSpPr>
        <p:spPr bwMode="auto">
          <a:xfrm>
            <a:off x="4601223" y="2163743"/>
            <a:ext cx="1792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defRPr/>
            </a:pPr>
            <a:r>
              <a:rPr lang="it-IT" sz="1400" dirty="0">
                <a:solidFill>
                  <a:srgbClr val="000000"/>
                </a:solidFill>
                <a:sym typeface="+mn-lt"/>
              </a:rPr>
              <a:t>Nuove Opere</a:t>
            </a:r>
          </a:p>
        </p:txBody>
      </p:sp>
      <p:sp>
        <p:nvSpPr>
          <p:cNvPr id="43" name="Rettangolo 42">
            <a:extLst>
              <a:ext uri="{FF2B5EF4-FFF2-40B4-BE49-F238E27FC236}">
                <a16:creationId xmlns:a16="http://schemas.microsoft.com/office/drawing/2014/main" id="{C19EE2F2-85A4-4A00-9A97-B677F8E87120}"/>
              </a:ext>
            </a:extLst>
          </p:cNvPr>
          <p:cNvSpPr/>
          <p:nvPr>
            <p:custDataLst>
              <p:tags r:id="rId3"/>
            </p:custDataLst>
          </p:nvPr>
        </p:nvSpPr>
        <p:spPr bwMode="auto">
          <a:xfrm>
            <a:off x="4127131" y="2547392"/>
            <a:ext cx="250825" cy="187325"/>
          </a:xfrm>
          <a:prstGeom prst="rect">
            <a:avLst/>
          </a:prstGeom>
          <a:solidFill>
            <a:srgbClr val="0E6B69"/>
          </a:solidFill>
          <a:ln w="127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sp>
        <p:nvSpPr>
          <p:cNvPr id="44" name="Rectangle 3">
            <a:extLst>
              <a:ext uri="{FF2B5EF4-FFF2-40B4-BE49-F238E27FC236}">
                <a16:creationId xmlns:a16="http://schemas.microsoft.com/office/drawing/2014/main" id="{821D8AAB-B3DA-4BB4-B038-1204827C6E53}"/>
              </a:ext>
            </a:extLst>
          </p:cNvPr>
          <p:cNvSpPr>
            <a:spLocks noGrp="1" noChangeArrowheads="1"/>
          </p:cNvSpPr>
          <p:nvPr>
            <p:custDataLst>
              <p:tags r:id="rId4"/>
            </p:custDataLst>
          </p:nvPr>
        </p:nvSpPr>
        <p:spPr bwMode="auto">
          <a:xfrm>
            <a:off x="4601223" y="2542629"/>
            <a:ext cx="1609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defRPr/>
            </a:pPr>
            <a:r>
              <a:rPr lang="it-IT" altLang="en-US" sz="1400" dirty="0">
                <a:solidFill>
                  <a:srgbClr val="000000"/>
                </a:solidFill>
              </a:rPr>
              <a:t>Manutenzione Programmata</a:t>
            </a:r>
            <a:endParaRPr lang="it-IT" sz="1400" dirty="0">
              <a:solidFill>
                <a:srgbClr val="000000"/>
              </a:solidFill>
              <a:sym typeface="+mn-lt"/>
            </a:endParaRPr>
          </a:p>
        </p:txBody>
      </p:sp>
      <p:graphicFrame>
        <p:nvGraphicFramePr>
          <p:cNvPr id="45" name="Grafico 44">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245242373"/>
              </p:ext>
            </p:extLst>
          </p:nvPr>
        </p:nvGraphicFramePr>
        <p:xfrm>
          <a:off x="5727030" y="1005694"/>
          <a:ext cx="6996960" cy="451033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5895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78697" y="311490"/>
            <a:ext cx="7064946" cy="920205"/>
          </a:xfrm>
        </p:spPr>
        <p:txBody>
          <a:bodyPr/>
          <a:lstStyle/>
          <a:p>
            <a:pPr algn="l"/>
            <a:br>
              <a:rPr lang="it-IT" dirty="0"/>
            </a:br>
            <a:r>
              <a:rPr lang="it-IT" dirty="0"/>
              <a:t> </a:t>
            </a:r>
            <a:r>
              <a:rPr lang="it-IT" sz="3600" dirty="0">
                <a:solidFill>
                  <a:schemeClr val="bg1"/>
                </a:solidFill>
              </a:rPr>
              <a:t>MANUTENZIONE PROGRAMMATA</a:t>
            </a:r>
          </a:p>
        </p:txBody>
      </p:sp>
      <p:sp>
        <p:nvSpPr>
          <p:cNvPr id="8" name="Rettangolo 7"/>
          <p:cNvSpPr/>
          <p:nvPr>
            <p:custDataLst>
              <p:tags r:id="rId1"/>
            </p:custDataLst>
          </p:nvPr>
        </p:nvSpPr>
        <p:spPr bwMode="auto">
          <a:xfrm>
            <a:off x="2727872" y="677929"/>
            <a:ext cx="250825" cy="187325"/>
          </a:xfrm>
          <a:prstGeom prst="rect">
            <a:avLst/>
          </a:prstGeom>
          <a:solidFill>
            <a:srgbClr val="0E6B69"/>
          </a:solidFill>
          <a:ln w="127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rgbClr val="FFFFFF"/>
              </a:solidFill>
            </a:endParaRPr>
          </a:p>
        </p:txBody>
      </p:sp>
      <p:grpSp>
        <p:nvGrpSpPr>
          <p:cNvPr id="11" name="Gruppo 10">
            <a:extLst>
              <a:ext uri="{FF2B5EF4-FFF2-40B4-BE49-F238E27FC236}">
                <a16:creationId xmlns:a16="http://schemas.microsoft.com/office/drawing/2014/main" id="{762560AF-021B-4BE7-BA0F-7CD16BD482AD}"/>
              </a:ext>
            </a:extLst>
          </p:cNvPr>
          <p:cNvGrpSpPr/>
          <p:nvPr/>
        </p:nvGrpSpPr>
        <p:grpSpPr>
          <a:xfrm>
            <a:off x="254401" y="301077"/>
            <a:ext cx="1867567" cy="2225848"/>
            <a:chOff x="1033986" y="3804193"/>
            <a:chExt cx="4274536" cy="4990145"/>
          </a:xfrm>
        </p:grpSpPr>
        <p:sp>
          <p:nvSpPr>
            <p:cNvPr id="12" name="Freeform 64">
              <a:extLst>
                <a:ext uri="{FF2B5EF4-FFF2-40B4-BE49-F238E27FC236}">
                  <a16:creationId xmlns:a16="http://schemas.microsoft.com/office/drawing/2014/main" id="{44FAF8F2-AF6F-4B16-8431-6CD4894CD732}"/>
                </a:ext>
              </a:extLst>
            </p:cNvPr>
            <p:cNvSpPr>
              <a:spLocks noChangeAspect="1"/>
            </p:cNvSpPr>
            <p:nvPr/>
          </p:nvSpPr>
          <p:spPr bwMode="auto">
            <a:xfrm rot="21333503">
              <a:off x="1033986" y="4086308"/>
              <a:ext cx="876428" cy="1062209"/>
            </a:xfrm>
            <a:custGeom>
              <a:avLst/>
              <a:gdLst>
                <a:gd name="T0" fmla="*/ 2147483647 w 416"/>
                <a:gd name="T1" fmla="*/ 2147483647 h 545"/>
                <a:gd name="T2" fmla="*/ 2147483647 w 416"/>
                <a:gd name="T3" fmla="*/ 2147483647 h 545"/>
                <a:gd name="T4" fmla="*/ 2147483647 w 416"/>
                <a:gd name="T5" fmla="*/ 2147483647 h 545"/>
                <a:gd name="T6" fmla="*/ 2147483647 w 416"/>
                <a:gd name="T7" fmla="*/ 2147483647 h 545"/>
                <a:gd name="T8" fmla="*/ 2147483647 w 416"/>
                <a:gd name="T9" fmla="*/ 0 h 545"/>
                <a:gd name="T10" fmla="*/ 2147483647 w 416"/>
                <a:gd name="T11" fmla="*/ 2147483647 h 545"/>
                <a:gd name="T12" fmla="*/ 2147483647 w 416"/>
                <a:gd name="T13" fmla="*/ 2147483647 h 545"/>
                <a:gd name="T14" fmla="*/ 2147483647 w 416"/>
                <a:gd name="T15" fmla="*/ 2147483647 h 545"/>
                <a:gd name="T16" fmla="*/ 2147483647 w 416"/>
                <a:gd name="T17" fmla="*/ 2147483647 h 545"/>
                <a:gd name="T18" fmla="*/ 2147483647 w 416"/>
                <a:gd name="T19" fmla="*/ 2147483647 h 545"/>
                <a:gd name="T20" fmla="*/ 2147483647 w 416"/>
                <a:gd name="T21" fmla="*/ 2147483647 h 545"/>
                <a:gd name="T22" fmla="*/ 2147483647 w 416"/>
                <a:gd name="T23" fmla="*/ 2147483647 h 545"/>
                <a:gd name="T24" fmla="*/ 2147483647 w 416"/>
                <a:gd name="T25" fmla="*/ 2147483647 h 545"/>
                <a:gd name="T26" fmla="*/ 2147483647 w 416"/>
                <a:gd name="T27" fmla="*/ 2147483647 h 545"/>
                <a:gd name="T28" fmla="*/ 2147483647 w 416"/>
                <a:gd name="T29" fmla="*/ 2147483647 h 545"/>
                <a:gd name="T30" fmla="*/ 2147483647 w 416"/>
                <a:gd name="T31" fmla="*/ 2147483647 h 545"/>
                <a:gd name="T32" fmla="*/ 2147483647 w 416"/>
                <a:gd name="T33" fmla="*/ 2147483647 h 545"/>
                <a:gd name="T34" fmla="*/ 2147483647 w 416"/>
                <a:gd name="T35" fmla="*/ 2147483647 h 545"/>
                <a:gd name="T36" fmla="*/ 2147483647 w 416"/>
                <a:gd name="T37" fmla="*/ 2147483647 h 545"/>
                <a:gd name="T38" fmla="*/ 2147483647 w 416"/>
                <a:gd name="T39" fmla="*/ 2147483647 h 545"/>
                <a:gd name="T40" fmla="*/ 2147483647 w 416"/>
                <a:gd name="T41" fmla="*/ 2147483647 h 545"/>
                <a:gd name="T42" fmla="*/ 2147483647 w 416"/>
                <a:gd name="T43" fmla="*/ 2147483647 h 545"/>
                <a:gd name="T44" fmla="*/ 2147483647 w 416"/>
                <a:gd name="T45" fmla="*/ 2147483647 h 545"/>
                <a:gd name="T46" fmla="*/ 2147483647 w 416"/>
                <a:gd name="T47" fmla="*/ 2147483647 h 545"/>
                <a:gd name="T48" fmla="*/ 2147483647 w 416"/>
                <a:gd name="T49" fmla="*/ 2147483647 h 545"/>
                <a:gd name="T50" fmla="*/ 2147483647 w 416"/>
                <a:gd name="T51" fmla="*/ 2147483647 h 545"/>
                <a:gd name="T52" fmla="*/ 2147483647 w 416"/>
                <a:gd name="T53" fmla="*/ 2147483647 h 545"/>
                <a:gd name="T54" fmla="*/ 2147483647 w 416"/>
                <a:gd name="T55" fmla="*/ 2147483647 h 545"/>
                <a:gd name="T56" fmla="*/ 2147483647 w 416"/>
                <a:gd name="T57" fmla="*/ 2147483647 h 545"/>
                <a:gd name="T58" fmla="*/ 2147483647 w 416"/>
                <a:gd name="T59" fmla="*/ 2147483647 h 545"/>
                <a:gd name="T60" fmla="*/ 2147483647 w 416"/>
                <a:gd name="T61" fmla="*/ 2147483647 h 545"/>
                <a:gd name="T62" fmla="*/ 2147483647 w 416"/>
                <a:gd name="T63" fmla="*/ 2147483647 h 545"/>
                <a:gd name="T64" fmla="*/ 2147483647 w 416"/>
                <a:gd name="T65" fmla="*/ 2147483647 h 545"/>
                <a:gd name="T66" fmla="*/ 2147483647 w 416"/>
                <a:gd name="T67" fmla="*/ 2147483647 h 545"/>
                <a:gd name="T68" fmla="*/ 2147483647 w 416"/>
                <a:gd name="T69" fmla="*/ 2147483647 h 545"/>
                <a:gd name="T70" fmla="*/ 2147483647 w 416"/>
                <a:gd name="T71" fmla="*/ 2147483647 h 545"/>
                <a:gd name="T72" fmla="*/ 2147483647 w 416"/>
                <a:gd name="T73" fmla="*/ 2147483647 h 545"/>
                <a:gd name="T74" fmla="*/ 2147483647 w 416"/>
                <a:gd name="T75" fmla="*/ 2147483647 h 545"/>
                <a:gd name="T76" fmla="*/ 2147483647 w 416"/>
                <a:gd name="T77" fmla="*/ 2147483647 h 545"/>
                <a:gd name="T78" fmla="*/ 2147483647 w 416"/>
                <a:gd name="T79" fmla="*/ 2147483647 h 545"/>
                <a:gd name="T80" fmla="*/ 2147483647 w 416"/>
                <a:gd name="T81" fmla="*/ 2147483647 h 545"/>
                <a:gd name="T82" fmla="*/ 2147483647 w 416"/>
                <a:gd name="T83" fmla="*/ 2147483647 h 545"/>
                <a:gd name="T84" fmla="*/ 2147483647 w 416"/>
                <a:gd name="T85" fmla="*/ 2147483647 h 545"/>
                <a:gd name="T86" fmla="*/ 2147483647 w 416"/>
                <a:gd name="T87" fmla="*/ 2147483647 h 545"/>
                <a:gd name="T88" fmla="*/ 2147483647 w 416"/>
                <a:gd name="T89" fmla="*/ 2147483647 h 545"/>
                <a:gd name="T90" fmla="*/ 2147483647 w 416"/>
                <a:gd name="T91" fmla="*/ 2147483647 h 545"/>
                <a:gd name="T92" fmla="*/ 2147483647 w 416"/>
                <a:gd name="T93" fmla="*/ 2147483647 h 545"/>
                <a:gd name="T94" fmla="*/ 2147483647 w 416"/>
                <a:gd name="T95" fmla="*/ 2147483647 h 545"/>
                <a:gd name="T96" fmla="*/ 0 w 416"/>
                <a:gd name="T97" fmla="*/ 2147483647 h 545"/>
                <a:gd name="T98" fmla="*/ 2147483647 w 416"/>
                <a:gd name="T99" fmla="*/ 2147483647 h 545"/>
                <a:gd name="T100" fmla="*/ 2147483647 w 416"/>
                <a:gd name="T101" fmla="*/ 2147483647 h 545"/>
                <a:gd name="T102" fmla="*/ 2147483647 w 416"/>
                <a:gd name="T103" fmla="*/ 2147483647 h 545"/>
                <a:gd name="T104" fmla="*/ 2147483647 w 416"/>
                <a:gd name="T105" fmla="*/ 2147483647 h 545"/>
                <a:gd name="T106" fmla="*/ 2147483647 w 416"/>
                <a:gd name="T107" fmla="*/ 2147483647 h 545"/>
                <a:gd name="T108" fmla="*/ 2147483647 w 416"/>
                <a:gd name="T109" fmla="*/ 2147483647 h 545"/>
                <a:gd name="T110" fmla="*/ 2147483647 w 416"/>
                <a:gd name="T111" fmla="*/ 2147483647 h 545"/>
                <a:gd name="T112" fmla="*/ 2147483647 w 416"/>
                <a:gd name="T113" fmla="*/ 2147483647 h 545"/>
                <a:gd name="T114" fmla="*/ 2147483647 w 416"/>
                <a:gd name="T115" fmla="*/ 2147483647 h 545"/>
                <a:gd name="T116" fmla="*/ 2147483647 w 416"/>
                <a:gd name="T117" fmla="*/ 2147483647 h 545"/>
                <a:gd name="T118" fmla="*/ 2147483647 w 416"/>
                <a:gd name="T119" fmla="*/ 2147483647 h 545"/>
                <a:gd name="T120" fmla="*/ 2147483647 w 416"/>
                <a:gd name="T121" fmla="*/ 2147483647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545"/>
                <a:gd name="T185" fmla="*/ 416 w 416"/>
                <a:gd name="T186" fmla="*/ 545 h 5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545">
                  <a:moveTo>
                    <a:pt x="215" y="107"/>
                  </a:moveTo>
                  <a:lnTo>
                    <a:pt x="230" y="96"/>
                  </a:lnTo>
                  <a:lnTo>
                    <a:pt x="250" y="77"/>
                  </a:lnTo>
                  <a:lnTo>
                    <a:pt x="255" y="70"/>
                  </a:lnTo>
                  <a:lnTo>
                    <a:pt x="250" y="43"/>
                  </a:lnTo>
                  <a:lnTo>
                    <a:pt x="252" y="34"/>
                  </a:lnTo>
                  <a:lnTo>
                    <a:pt x="281" y="21"/>
                  </a:lnTo>
                  <a:lnTo>
                    <a:pt x="295" y="17"/>
                  </a:lnTo>
                  <a:lnTo>
                    <a:pt x="312" y="0"/>
                  </a:lnTo>
                  <a:lnTo>
                    <a:pt x="322" y="0"/>
                  </a:lnTo>
                  <a:lnTo>
                    <a:pt x="325" y="12"/>
                  </a:lnTo>
                  <a:lnTo>
                    <a:pt x="327" y="34"/>
                  </a:lnTo>
                  <a:lnTo>
                    <a:pt x="344" y="58"/>
                  </a:lnTo>
                  <a:lnTo>
                    <a:pt x="354" y="77"/>
                  </a:lnTo>
                  <a:lnTo>
                    <a:pt x="354" y="96"/>
                  </a:lnTo>
                  <a:lnTo>
                    <a:pt x="349" y="112"/>
                  </a:lnTo>
                  <a:lnTo>
                    <a:pt x="336" y="126"/>
                  </a:lnTo>
                  <a:lnTo>
                    <a:pt x="327" y="126"/>
                  </a:lnTo>
                  <a:lnTo>
                    <a:pt x="320" y="126"/>
                  </a:lnTo>
                  <a:lnTo>
                    <a:pt x="314" y="133"/>
                  </a:lnTo>
                  <a:lnTo>
                    <a:pt x="320" y="150"/>
                  </a:lnTo>
                  <a:lnTo>
                    <a:pt x="317" y="179"/>
                  </a:lnTo>
                  <a:lnTo>
                    <a:pt x="330" y="193"/>
                  </a:lnTo>
                  <a:lnTo>
                    <a:pt x="332" y="211"/>
                  </a:lnTo>
                  <a:lnTo>
                    <a:pt x="341" y="236"/>
                  </a:lnTo>
                  <a:lnTo>
                    <a:pt x="349" y="249"/>
                  </a:lnTo>
                  <a:lnTo>
                    <a:pt x="358" y="258"/>
                  </a:lnTo>
                  <a:lnTo>
                    <a:pt x="354" y="268"/>
                  </a:lnTo>
                  <a:lnTo>
                    <a:pt x="349" y="276"/>
                  </a:lnTo>
                  <a:lnTo>
                    <a:pt x="344" y="280"/>
                  </a:lnTo>
                  <a:lnTo>
                    <a:pt x="330" y="268"/>
                  </a:lnTo>
                  <a:lnTo>
                    <a:pt x="314" y="268"/>
                  </a:lnTo>
                  <a:lnTo>
                    <a:pt x="303" y="276"/>
                  </a:lnTo>
                  <a:lnTo>
                    <a:pt x="298" y="286"/>
                  </a:lnTo>
                  <a:lnTo>
                    <a:pt x="308" y="300"/>
                  </a:lnTo>
                  <a:lnTo>
                    <a:pt x="308" y="333"/>
                  </a:lnTo>
                  <a:lnTo>
                    <a:pt x="317" y="343"/>
                  </a:lnTo>
                  <a:lnTo>
                    <a:pt x="325" y="346"/>
                  </a:lnTo>
                  <a:lnTo>
                    <a:pt x="341" y="343"/>
                  </a:lnTo>
                  <a:lnTo>
                    <a:pt x="359" y="341"/>
                  </a:lnTo>
                  <a:lnTo>
                    <a:pt x="373" y="370"/>
                  </a:lnTo>
                  <a:lnTo>
                    <a:pt x="390" y="389"/>
                  </a:lnTo>
                  <a:lnTo>
                    <a:pt x="400" y="402"/>
                  </a:lnTo>
                  <a:lnTo>
                    <a:pt x="407" y="413"/>
                  </a:lnTo>
                  <a:lnTo>
                    <a:pt x="407" y="435"/>
                  </a:lnTo>
                  <a:lnTo>
                    <a:pt x="416" y="445"/>
                  </a:lnTo>
                  <a:lnTo>
                    <a:pt x="416" y="450"/>
                  </a:lnTo>
                  <a:lnTo>
                    <a:pt x="406" y="464"/>
                  </a:lnTo>
                  <a:lnTo>
                    <a:pt x="363" y="459"/>
                  </a:lnTo>
                  <a:lnTo>
                    <a:pt x="358" y="462"/>
                  </a:lnTo>
                  <a:lnTo>
                    <a:pt x="349" y="477"/>
                  </a:lnTo>
                  <a:lnTo>
                    <a:pt x="336" y="481"/>
                  </a:lnTo>
                  <a:lnTo>
                    <a:pt x="320" y="467"/>
                  </a:lnTo>
                  <a:lnTo>
                    <a:pt x="317" y="472"/>
                  </a:lnTo>
                  <a:lnTo>
                    <a:pt x="306" y="472"/>
                  </a:lnTo>
                  <a:lnTo>
                    <a:pt x="298" y="477"/>
                  </a:lnTo>
                  <a:lnTo>
                    <a:pt x="281" y="477"/>
                  </a:lnTo>
                  <a:lnTo>
                    <a:pt x="271" y="469"/>
                  </a:lnTo>
                  <a:lnTo>
                    <a:pt x="255" y="464"/>
                  </a:lnTo>
                  <a:lnTo>
                    <a:pt x="247" y="459"/>
                  </a:lnTo>
                  <a:lnTo>
                    <a:pt x="237" y="464"/>
                  </a:lnTo>
                  <a:lnTo>
                    <a:pt x="228" y="469"/>
                  </a:lnTo>
                  <a:lnTo>
                    <a:pt x="230" y="476"/>
                  </a:lnTo>
                  <a:lnTo>
                    <a:pt x="233" y="481"/>
                  </a:lnTo>
                  <a:lnTo>
                    <a:pt x="230" y="489"/>
                  </a:lnTo>
                  <a:lnTo>
                    <a:pt x="216" y="497"/>
                  </a:lnTo>
                  <a:lnTo>
                    <a:pt x="211" y="505"/>
                  </a:lnTo>
                  <a:lnTo>
                    <a:pt x="211" y="518"/>
                  </a:lnTo>
                  <a:lnTo>
                    <a:pt x="211" y="527"/>
                  </a:lnTo>
                  <a:lnTo>
                    <a:pt x="206" y="534"/>
                  </a:lnTo>
                  <a:lnTo>
                    <a:pt x="194" y="539"/>
                  </a:lnTo>
                  <a:lnTo>
                    <a:pt x="163" y="542"/>
                  </a:lnTo>
                  <a:lnTo>
                    <a:pt x="143" y="545"/>
                  </a:lnTo>
                  <a:lnTo>
                    <a:pt x="134" y="532"/>
                  </a:lnTo>
                  <a:lnTo>
                    <a:pt x="121" y="522"/>
                  </a:lnTo>
                  <a:lnTo>
                    <a:pt x="107" y="513"/>
                  </a:lnTo>
                  <a:lnTo>
                    <a:pt x="102" y="518"/>
                  </a:lnTo>
                  <a:lnTo>
                    <a:pt x="90" y="523"/>
                  </a:lnTo>
                  <a:lnTo>
                    <a:pt x="84" y="532"/>
                  </a:lnTo>
                  <a:lnTo>
                    <a:pt x="78" y="537"/>
                  </a:lnTo>
                  <a:lnTo>
                    <a:pt x="70" y="527"/>
                  </a:lnTo>
                  <a:lnTo>
                    <a:pt x="56" y="518"/>
                  </a:lnTo>
                  <a:lnTo>
                    <a:pt x="41" y="513"/>
                  </a:lnTo>
                  <a:lnTo>
                    <a:pt x="32" y="494"/>
                  </a:lnTo>
                  <a:lnTo>
                    <a:pt x="27" y="472"/>
                  </a:lnTo>
                  <a:lnTo>
                    <a:pt x="22" y="459"/>
                  </a:lnTo>
                  <a:lnTo>
                    <a:pt x="17" y="450"/>
                  </a:lnTo>
                  <a:lnTo>
                    <a:pt x="17" y="440"/>
                  </a:lnTo>
                  <a:lnTo>
                    <a:pt x="22" y="427"/>
                  </a:lnTo>
                  <a:lnTo>
                    <a:pt x="37" y="416"/>
                  </a:lnTo>
                  <a:lnTo>
                    <a:pt x="46" y="399"/>
                  </a:lnTo>
                  <a:lnTo>
                    <a:pt x="48" y="387"/>
                  </a:lnTo>
                  <a:lnTo>
                    <a:pt x="53" y="373"/>
                  </a:lnTo>
                  <a:lnTo>
                    <a:pt x="51" y="362"/>
                  </a:lnTo>
                  <a:lnTo>
                    <a:pt x="37" y="348"/>
                  </a:lnTo>
                  <a:lnTo>
                    <a:pt x="19" y="329"/>
                  </a:lnTo>
                  <a:lnTo>
                    <a:pt x="5" y="319"/>
                  </a:lnTo>
                  <a:lnTo>
                    <a:pt x="0" y="308"/>
                  </a:lnTo>
                  <a:lnTo>
                    <a:pt x="3" y="300"/>
                  </a:lnTo>
                  <a:lnTo>
                    <a:pt x="27" y="292"/>
                  </a:lnTo>
                  <a:lnTo>
                    <a:pt x="41" y="292"/>
                  </a:lnTo>
                  <a:lnTo>
                    <a:pt x="41" y="276"/>
                  </a:lnTo>
                  <a:lnTo>
                    <a:pt x="48" y="268"/>
                  </a:lnTo>
                  <a:lnTo>
                    <a:pt x="64" y="259"/>
                  </a:lnTo>
                  <a:lnTo>
                    <a:pt x="67" y="252"/>
                  </a:lnTo>
                  <a:lnTo>
                    <a:pt x="73" y="242"/>
                  </a:lnTo>
                  <a:lnTo>
                    <a:pt x="84" y="228"/>
                  </a:lnTo>
                  <a:lnTo>
                    <a:pt x="102" y="225"/>
                  </a:lnTo>
                  <a:lnTo>
                    <a:pt x="107" y="220"/>
                  </a:lnTo>
                  <a:lnTo>
                    <a:pt x="126" y="220"/>
                  </a:lnTo>
                  <a:lnTo>
                    <a:pt x="139" y="220"/>
                  </a:lnTo>
                  <a:lnTo>
                    <a:pt x="163" y="225"/>
                  </a:lnTo>
                  <a:lnTo>
                    <a:pt x="180" y="217"/>
                  </a:lnTo>
                  <a:lnTo>
                    <a:pt x="196" y="211"/>
                  </a:lnTo>
                  <a:lnTo>
                    <a:pt x="201" y="211"/>
                  </a:lnTo>
                  <a:lnTo>
                    <a:pt x="199" y="201"/>
                  </a:lnTo>
                  <a:lnTo>
                    <a:pt x="206" y="191"/>
                  </a:lnTo>
                  <a:lnTo>
                    <a:pt x="215" y="196"/>
                  </a:lnTo>
                  <a:lnTo>
                    <a:pt x="225" y="191"/>
                  </a:lnTo>
                  <a:lnTo>
                    <a:pt x="220" y="155"/>
                  </a:lnTo>
                  <a:lnTo>
                    <a:pt x="215" y="152"/>
                  </a:lnTo>
                  <a:lnTo>
                    <a:pt x="215" y="128"/>
                  </a:lnTo>
                  <a:lnTo>
                    <a:pt x="215" y="107"/>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3" name="Freeform 51">
              <a:extLst>
                <a:ext uri="{FF2B5EF4-FFF2-40B4-BE49-F238E27FC236}">
                  <a16:creationId xmlns:a16="http://schemas.microsoft.com/office/drawing/2014/main" id="{04C398C4-12E4-4EF1-8ADC-49E66A522CF0}"/>
                </a:ext>
              </a:extLst>
            </p:cNvPr>
            <p:cNvSpPr>
              <a:spLocks noChangeAspect="1"/>
            </p:cNvSpPr>
            <p:nvPr/>
          </p:nvSpPr>
          <p:spPr bwMode="auto">
            <a:xfrm rot="21333503">
              <a:off x="4301095" y="6940301"/>
              <a:ext cx="567652" cy="1038439"/>
            </a:xfrm>
            <a:custGeom>
              <a:avLst/>
              <a:gdLst>
                <a:gd name="T0" fmla="*/ 0 w 270"/>
                <a:gd name="T1" fmla="*/ 2147483647 h 533"/>
                <a:gd name="T2" fmla="*/ 2147483647 w 270"/>
                <a:gd name="T3" fmla="*/ 2147483647 h 533"/>
                <a:gd name="T4" fmla="*/ 2147483647 w 270"/>
                <a:gd name="T5" fmla="*/ 2147483647 h 533"/>
                <a:gd name="T6" fmla="*/ 2147483647 w 270"/>
                <a:gd name="T7" fmla="*/ 2147483647 h 533"/>
                <a:gd name="T8" fmla="*/ 2147483647 w 270"/>
                <a:gd name="T9" fmla="*/ 2147483647 h 533"/>
                <a:gd name="T10" fmla="*/ 2147483647 w 270"/>
                <a:gd name="T11" fmla="*/ 2147483647 h 533"/>
                <a:gd name="T12" fmla="*/ 2147483647 w 270"/>
                <a:gd name="T13" fmla="*/ 2147483647 h 533"/>
                <a:gd name="T14" fmla="*/ 2147483647 w 270"/>
                <a:gd name="T15" fmla="*/ 2147483647 h 533"/>
                <a:gd name="T16" fmla="*/ 2147483647 w 270"/>
                <a:gd name="T17" fmla="*/ 2147483647 h 533"/>
                <a:gd name="T18" fmla="*/ 2147483647 w 270"/>
                <a:gd name="T19" fmla="*/ 2147483647 h 533"/>
                <a:gd name="T20" fmla="*/ 2147483647 w 270"/>
                <a:gd name="T21" fmla="*/ 2147483647 h 533"/>
                <a:gd name="T22" fmla="*/ 2147483647 w 270"/>
                <a:gd name="T23" fmla="*/ 2147483647 h 533"/>
                <a:gd name="T24" fmla="*/ 2147483647 w 270"/>
                <a:gd name="T25" fmla="*/ 2147483647 h 533"/>
                <a:gd name="T26" fmla="*/ 2147483647 w 270"/>
                <a:gd name="T27" fmla="*/ 2147483647 h 533"/>
                <a:gd name="T28" fmla="*/ 2147483647 w 270"/>
                <a:gd name="T29" fmla="*/ 2147483647 h 533"/>
                <a:gd name="T30" fmla="*/ 2147483647 w 270"/>
                <a:gd name="T31" fmla="*/ 2147483647 h 533"/>
                <a:gd name="T32" fmla="*/ 2147483647 w 270"/>
                <a:gd name="T33" fmla="*/ 2147483647 h 533"/>
                <a:gd name="T34" fmla="*/ 2147483647 w 270"/>
                <a:gd name="T35" fmla="*/ 2147483647 h 533"/>
                <a:gd name="T36" fmla="*/ 2147483647 w 270"/>
                <a:gd name="T37" fmla="*/ 2147483647 h 533"/>
                <a:gd name="T38" fmla="*/ 2147483647 w 270"/>
                <a:gd name="T39" fmla="*/ 2147483647 h 533"/>
                <a:gd name="T40" fmla="*/ 2147483647 w 270"/>
                <a:gd name="T41" fmla="*/ 2147483647 h 533"/>
                <a:gd name="T42" fmla="*/ 2147483647 w 270"/>
                <a:gd name="T43" fmla="*/ 2147483647 h 533"/>
                <a:gd name="T44" fmla="*/ 2147483647 w 270"/>
                <a:gd name="T45" fmla="*/ 2147483647 h 533"/>
                <a:gd name="T46" fmla="*/ 0 w 270"/>
                <a:gd name="T47" fmla="*/ 2147483647 h 533"/>
                <a:gd name="T48" fmla="*/ 2147483647 w 270"/>
                <a:gd name="T49" fmla="*/ 2147483647 h 533"/>
                <a:gd name="T50" fmla="*/ 0 w 270"/>
                <a:gd name="T51" fmla="*/ 2147483647 h 533"/>
                <a:gd name="T52" fmla="*/ 2147483647 w 270"/>
                <a:gd name="T53" fmla="*/ 2147483647 h 533"/>
                <a:gd name="T54" fmla="*/ 2147483647 w 270"/>
                <a:gd name="T55" fmla="*/ 2147483647 h 533"/>
                <a:gd name="T56" fmla="*/ 2147483647 w 270"/>
                <a:gd name="T57" fmla="*/ 2147483647 h 533"/>
                <a:gd name="T58" fmla="*/ 2147483647 w 270"/>
                <a:gd name="T59" fmla="*/ 2147483647 h 533"/>
                <a:gd name="T60" fmla="*/ 2147483647 w 270"/>
                <a:gd name="T61" fmla="*/ 2147483647 h 533"/>
                <a:gd name="T62" fmla="*/ 2147483647 w 270"/>
                <a:gd name="T63" fmla="*/ 2147483647 h 533"/>
                <a:gd name="T64" fmla="*/ 2147483647 w 270"/>
                <a:gd name="T65" fmla="*/ 2147483647 h 533"/>
                <a:gd name="T66" fmla="*/ 2147483647 w 270"/>
                <a:gd name="T67" fmla="*/ 2147483647 h 533"/>
                <a:gd name="T68" fmla="*/ 2147483647 w 270"/>
                <a:gd name="T69" fmla="*/ 2147483647 h 533"/>
                <a:gd name="T70" fmla="*/ 2147483647 w 270"/>
                <a:gd name="T71" fmla="*/ 2147483647 h 533"/>
                <a:gd name="T72" fmla="*/ 2147483647 w 270"/>
                <a:gd name="T73" fmla="*/ 2147483647 h 533"/>
                <a:gd name="T74" fmla="*/ 2147483647 w 270"/>
                <a:gd name="T75" fmla="*/ 2147483647 h 533"/>
                <a:gd name="T76" fmla="*/ 2147483647 w 270"/>
                <a:gd name="T77" fmla="*/ 2147483647 h 533"/>
                <a:gd name="T78" fmla="*/ 2147483647 w 270"/>
                <a:gd name="T79" fmla="*/ 2147483647 h 533"/>
                <a:gd name="T80" fmla="*/ 2147483647 w 270"/>
                <a:gd name="T81" fmla="*/ 2147483647 h 533"/>
                <a:gd name="T82" fmla="*/ 2147483647 w 270"/>
                <a:gd name="T83" fmla="*/ 2147483647 h 533"/>
                <a:gd name="T84" fmla="*/ 2147483647 w 270"/>
                <a:gd name="T85" fmla="*/ 2147483647 h 533"/>
                <a:gd name="T86" fmla="*/ 2147483647 w 270"/>
                <a:gd name="T87" fmla="*/ 2147483647 h 533"/>
                <a:gd name="T88" fmla="*/ 2147483647 w 270"/>
                <a:gd name="T89" fmla="*/ 2147483647 h 533"/>
                <a:gd name="T90" fmla="*/ 2147483647 w 270"/>
                <a:gd name="T91" fmla="*/ 2147483647 h 533"/>
                <a:gd name="T92" fmla="*/ 2147483647 w 270"/>
                <a:gd name="T93" fmla="*/ 2147483647 h 533"/>
                <a:gd name="T94" fmla="*/ 2147483647 w 270"/>
                <a:gd name="T95" fmla="*/ 2147483647 h 533"/>
                <a:gd name="T96" fmla="*/ 2147483647 w 270"/>
                <a:gd name="T97" fmla="*/ 2147483647 h 533"/>
                <a:gd name="T98" fmla="*/ 2147483647 w 270"/>
                <a:gd name="T99" fmla="*/ 2147483647 h 533"/>
                <a:gd name="T100" fmla="*/ 2147483647 w 270"/>
                <a:gd name="T101" fmla="*/ 2147483647 h 533"/>
                <a:gd name="T102" fmla="*/ 2147483647 w 270"/>
                <a:gd name="T103" fmla="*/ 0 h 533"/>
                <a:gd name="T104" fmla="*/ 2147483647 w 270"/>
                <a:gd name="T105" fmla="*/ 2147483647 h 533"/>
                <a:gd name="T106" fmla="*/ 2147483647 w 270"/>
                <a:gd name="T107" fmla="*/ 2147483647 h 533"/>
                <a:gd name="T108" fmla="*/ 2147483647 w 270"/>
                <a:gd name="T109" fmla="*/ 2147483647 h 533"/>
                <a:gd name="T110" fmla="*/ 2147483647 w 270"/>
                <a:gd name="T111" fmla="*/ 2147483647 h 533"/>
                <a:gd name="T112" fmla="*/ 2147483647 w 270"/>
                <a:gd name="T113" fmla="*/ 2147483647 h 533"/>
                <a:gd name="T114" fmla="*/ 2147483647 w 270"/>
                <a:gd name="T115" fmla="*/ 2147483647 h 533"/>
                <a:gd name="T116" fmla="*/ 2147483647 w 270"/>
                <a:gd name="T117" fmla="*/ 2147483647 h 533"/>
                <a:gd name="T118" fmla="*/ 2147483647 w 270"/>
                <a:gd name="T119" fmla="*/ 2147483647 h 533"/>
                <a:gd name="T120" fmla="*/ 0 w 270"/>
                <a:gd name="T121" fmla="*/ 2147483647 h 5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0"/>
                <a:gd name="T184" fmla="*/ 0 h 533"/>
                <a:gd name="T185" fmla="*/ 270 w 270"/>
                <a:gd name="T186" fmla="*/ 533 h 5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0" h="533">
                  <a:moveTo>
                    <a:pt x="0" y="14"/>
                  </a:moveTo>
                  <a:lnTo>
                    <a:pt x="13" y="38"/>
                  </a:lnTo>
                  <a:lnTo>
                    <a:pt x="11" y="57"/>
                  </a:lnTo>
                  <a:lnTo>
                    <a:pt x="16" y="75"/>
                  </a:lnTo>
                  <a:lnTo>
                    <a:pt x="37" y="116"/>
                  </a:lnTo>
                  <a:lnTo>
                    <a:pt x="59" y="154"/>
                  </a:lnTo>
                  <a:lnTo>
                    <a:pt x="64" y="169"/>
                  </a:lnTo>
                  <a:lnTo>
                    <a:pt x="64" y="207"/>
                  </a:lnTo>
                  <a:lnTo>
                    <a:pt x="69" y="226"/>
                  </a:lnTo>
                  <a:lnTo>
                    <a:pt x="88" y="258"/>
                  </a:lnTo>
                  <a:lnTo>
                    <a:pt x="95" y="268"/>
                  </a:lnTo>
                  <a:lnTo>
                    <a:pt x="96" y="295"/>
                  </a:lnTo>
                  <a:lnTo>
                    <a:pt x="95" y="312"/>
                  </a:lnTo>
                  <a:lnTo>
                    <a:pt x="69" y="323"/>
                  </a:lnTo>
                  <a:lnTo>
                    <a:pt x="61" y="328"/>
                  </a:lnTo>
                  <a:lnTo>
                    <a:pt x="61" y="338"/>
                  </a:lnTo>
                  <a:lnTo>
                    <a:pt x="56" y="338"/>
                  </a:lnTo>
                  <a:lnTo>
                    <a:pt x="35" y="342"/>
                  </a:lnTo>
                  <a:lnTo>
                    <a:pt x="30" y="358"/>
                  </a:lnTo>
                  <a:lnTo>
                    <a:pt x="35" y="382"/>
                  </a:lnTo>
                  <a:lnTo>
                    <a:pt x="26" y="409"/>
                  </a:lnTo>
                  <a:lnTo>
                    <a:pt x="18" y="430"/>
                  </a:lnTo>
                  <a:lnTo>
                    <a:pt x="3" y="444"/>
                  </a:lnTo>
                  <a:lnTo>
                    <a:pt x="0" y="461"/>
                  </a:lnTo>
                  <a:lnTo>
                    <a:pt x="5" y="485"/>
                  </a:lnTo>
                  <a:lnTo>
                    <a:pt x="0" y="509"/>
                  </a:lnTo>
                  <a:lnTo>
                    <a:pt x="18" y="533"/>
                  </a:lnTo>
                  <a:lnTo>
                    <a:pt x="42" y="522"/>
                  </a:lnTo>
                  <a:lnTo>
                    <a:pt x="67" y="522"/>
                  </a:lnTo>
                  <a:lnTo>
                    <a:pt x="86" y="500"/>
                  </a:lnTo>
                  <a:lnTo>
                    <a:pt x="88" y="463"/>
                  </a:lnTo>
                  <a:lnTo>
                    <a:pt x="117" y="439"/>
                  </a:lnTo>
                  <a:lnTo>
                    <a:pt x="147" y="412"/>
                  </a:lnTo>
                  <a:lnTo>
                    <a:pt x="166" y="379"/>
                  </a:lnTo>
                  <a:lnTo>
                    <a:pt x="166" y="338"/>
                  </a:lnTo>
                  <a:lnTo>
                    <a:pt x="226" y="295"/>
                  </a:lnTo>
                  <a:lnTo>
                    <a:pt x="249" y="290"/>
                  </a:lnTo>
                  <a:lnTo>
                    <a:pt x="265" y="275"/>
                  </a:lnTo>
                  <a:lnTo>
                    <a:pt x="268" y="237"/>
                  </a:lnTo>
                  <a:lnTo>
                    <a:pt x="260" y="218"/>
                  </a:lnTo>
                  <a:lnTo>
                    <a:pt x="270" y="183"/>
                  </a:lnTo>
                  <a:lnTo>
                    <a:pt x="270" y="162"/>
                  </a:lnTo>
                  <a:lnTo>
                    <a:pt x="263" y="150"/>
                  </a:lnTo>
                  <a:lnTo>
                    <a:pt x="238" y="142"/>
                  </a:lnTo>
                  <a:lnTo>
                    <a:pt x="198" y="107"/>
                  </a:lnTo>
                  <a:lnTo>
                    <a:pt x="168" y="107"/>
                  </a:lnTo>
                  <a:lnTo>
                    <a:pt x="158" y="79"/>
                  </a:lnTo>
                  <a:lnTo>
                    <a:pt x="168" y="67"/>
                  </a:lnTo>
                  <a:lnTo>
                    <a:pt x="180" y="53"/>
                  </a:lnTo>
                  <a:lnTo>
                    <a:pt x="180" y="29"/>
                  </a:lnTo>
                  <a:lnTo>
                    <a:pt x="174" y="2"/>
                  </a:lnTo>
                  <a:lnTo>
                    <a:pt x="147" y="0"/>
                  </a:lnTo>
                  <a:lnTo>
                    <a:pt x="137" y="38"/>
                  </a:lnTo>
                  <a:lnTo>
                    <a:pt x="115" y="43"/>
                  </a:lnTo>
                  <a:lnTo>
                    <a:pt x="100" y="43"/>
                  </a:lnTo>
                  <a:lnTo>
                    <a:pt x="91" y="51"/>
                  </a:lnTo>
                  <a:lnTo>
                    <a:pt x="59" y="27"/>
                  </a:lnTo>
                  <a:lnTo>
                    <a:pt x="42" y="35"/>
                  </a:lnTo>
                  <a:lnTo>
                    <a:pt x="27" y="35"/>
                  </a:lnTo>
                  <a:lnTo>
                    <a:pt x="13" y="16"/>
                  </a:lnTo>
                  <a:lnTo>
                    <a:pt x="0" y="14"/>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4" name="Freeform 52">
              <a:extLst>
                <a:ext uri="{FF2B5EF4-FFF2-40B4-BE49-F238E27FC236}">
                  <a16:creationId xmlns:a16="http://schemas.microsoft.com/office/drawing/2014/main" id="{840F200B-7135-4EAE-AF6D-D723D7E8CF03}"/>
                </a:ext>
              </a:extLst>
            </p:cNvPr>
            <p:cNvSpPr>
              <a:spLocks noChangeAspect="1"/>
            </p:cNvSpPr>
            <p:nvPr/>
          </p:nvSpPr>
          <p:spPr bwMode="auto">
            <a:xfrm rot="21333503">
              <a:off x="4171662" y="6482735"/>
              <a:ext cx="556735" cy="564530"/>
            </a:xfrm>
            <a:custGeom>
              <a:avLst/>
              <a:gdLst>
                <a:gd name="T0" fmla="*/ 2147483647 w 264"/>
                <a:gd name="T1" fmla="*/ 2147483647 h 290"/>
                <a:gd name="T2" fmla="*/ 2147483647 w 264"/>
                <a:gd name="T3" fmla="*/ 2147483647 h 290"/>
                <a:gd name="T4" fmla="*/ 2147483647 w 264"/>
                <a:gd name="T5" fmla="*/ 2147483647 h 290"/>
                <a:gd name="T6" fmla="*/ 2147483647 w 264"/>
                <a:gd name="T7" fmla="*/ 2147483647 h 290"/>
                <a:gd name="T8" fmla="*/ 2147483647 w 264"/>
                <a:gd name="T9" fmla="*/ 2147483647 h 290"/>
                <a:gd name="T10" fmla="*/ 2147483647 w 264"/>
                <a:gd name="T11" fmla="*/ 2147483647 h 290"/>
                <a:gd name="T12" fmla="*/ 2147483647 w 264"/>
                <a:gd name="T13" fmla="*/ 2147483647 h 290"/>
                <a:gd name="T14" fmla="*/ 2147483647 w 264"/>
                <a:gd name="T15" fmla="*/ 2147483647 h 290"/>
                <a:gd name="T16" fmla="*/ 2147483647 w 264"/>
                <a:gd name="T17" fmla="*/ 2147483647 h 290"/>
                <a:gd name="T18" fmla="*/ 2147483647 w 264"/>
                <a:gd name="T19" fmla="*/ 2147483647 h 290"/>
                <a:gd name="T20" fmla="*/ 2147483647 w 264"/>
                <a:gd name="T21" fmla="*/ 2147483647 h 290"/>
                <a:gd name="T22" fmla="*/ 2147483647 w 264"/>
                <a:gd name="T23" fmla="*/ 2147483647 h 290"/>
                <a:gd name="T24" fmla="*/ 2147483647 w 264"/>
                <a:gd name="T25" fmla="*/ 2147483647 h 290"/>
                <a:gd name="T26" fmla="*/ 2147483647 w 264"/>
                <a:gd name="T27" fmla="*/ 2147483647 h 290"/>
                <a:gd name="T28" fmla="*/ 2147483647 w 264"/>
                <a:gd name="T29" fmla="*/ 2147483647 h 290"/>
                <a:gd name="T30" fmla="*/ 2147483647 w 264"/>
                <a:gd name="T31" fmla="*/ 2147483647 h 290"/>
                <a:gd name="T32" fmla="*/ 2147483647 w 264"/>
                <a:gd name="T33" fmla="*/ 2147483647 h 290"/>
                <a:gd name="T34" fmla="*/ 2147483647 w 264"/>
                <a:gd name="T35" fmla="*/ 2147483647 h 290"/>
                <a:gd name="T36" fmla="*/ 2147483647 w 264"/>
                <a:gd name="T37" fmla="*/ 0 h 290"/>
                <a:gd name="T38" fmla="*/ 2147483647 w 264"/>
                <a:gd name="T39" fmla="*/ 2147483647 h 290"/>
                <a:gd name="T40" fmla="*/ 2147483647 w 264"/>
                <a:gd name="T41" fmla="*/ 2147483647 h 290"/>
                <a:gd name="T42" fmla="*/ 2147483647 w 264"/>
                <a:gd name="T43" fmla="*/ 2147483647 h 290"/>
                <a:gd name="T44" fmla="*/ 2147483647 w 264"/>
                <a:gd name="T45" fmla="*/ 2147483647 h 290"/>
                <a:gd name="T46" fmla="*/ 2147483647 w 264"/>
                <a:gd name="T47" fmla="*/ 2147483647 h 290"/>
                <a:gd name="T48" fmla="*/ 0 w 264"/>
                <a:gd name="T49" fmla="*/ 2147483647 h 290"/>
                <a:gd name="T50" fmla="*/ 2147483647 w 264"/>
                <a:gd name="T51" fmla="*/ 2147483647 h 290"/>
                <a:gd name="T52" fmla="*/ 2147483647 w 264"/>
                <a:gd name="T53" fmla="*/ 2147483647 h 290"/>
                <a:gd name="T54" fmla="*/ 2147483647 w 264"/>
                <a:gd name="T55" fmla="*/ 2147483647 h 290"/>
                <a:gd name="T56" fmla="*/ 2147483647 w 264"/>
                <a:gd name="T57" fmla="*/ 2147483647 h 290"/>
                <a:gd name="T58" fmla="*/ 2147483647 w 264"/>
                <a:gd name="T59" fmla="*/ 2147483647 h 290"/>
                <a:gd name="T60" fmla="*/ 2147483647 w 264"/>
                <a:gd name="T61" fmla="*/ 2147483647 h 290"/>
                <a:gd name="T62" fmla="*/ 2147483647 w 264"/>
                <a:gd name="T63" fmla="*/ 2147483647 h 290"/>
                <a:gd name="T64" fmla="*/ 2147483647 w 264"/>
                <a:gd name="T65" fmla="*/ 2147483647 h 290"/>
                <a:gd name="T66" fmla="*/ 2147483647 w 264"/>
                <a:gd name="T67" fmla="*/ 2147483647 h 290"/>
                <a:gd name="T68" fmla="*/ 2147483647 w 264"/>
                <a:gd name="T69" fmla="*/ 2147483647 h 290"/>
                <a:gd name="T70" fmla="*/ 2147483647 w 264"/>
                <a:gd name="T71" fmla="*/ 2147483647 h 290"/>
                <a:gd name="T72" fmla="*/ 2147483647 w 264"/>
                <a:gd name="T73" fmla="*/ 2147483647 h 290"/>
                <a:gd name="T74" fmla="*/ 2147483647 w 264"/>
                <a:gd name="T75" fmla="*/ 2147483647 h 290"/>
                <a:gd name="T76" fmla="*/ 2147483647 w 264"/>
                <a:gd name="T77" fmla="*/ 2147483647 h 290"/>
                <a:gd name="T78" fmla="*/ 2147483647 w 264"/>
                <a:gd name="T79" fmla="*/ 2147483647 h 290"/>
                <a:gd name="T80" fmla="*/ 2147483647 w 264"/>
                <a:gd name="T81" fmla="*/ 2147483647 h 290"/>
                <a:gd name="T82" fmla="*/ 2147483647 w 264"/>
                <a:gd name="T83" fmla="*/ 2147483647 h 290"/>
                <a:gd name="T84" fmla="*/ 2147483647 w 264"/>
                <a:gd name="T85" fmla="*/ 2147483647 h 290"/>
                <a:gd name="T86" fmla="*/ 2147483647 w 264"/>
                <a:gd name="T87" fmla="*/ 2147483647 h 290"/>
                <a:gd name="T88" fmla="*/ 2147483647 w 264"/>
                <a:gd name="T89" fmla="*/ 2147483647 h 290"/>
                <a:gd name="T90" fmla="*/ 2147483647 w 264"/>
                <a:gd name="T91" fmla="*/ 2147483647 h 2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290"/>
                <a:gd name="T140" fmla="*/ 264 w 264"/>
                <a:gd name="T141" fmla="*/ 290 h 2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290">
                  <a:moveTo>
                    <a:pt x="207" y="244"/>
                  </a:moveTo>
                  <a:lnTo>
                    <a:pt x="233" y="210"/>
                  </a:lnTo>
                  <a:lnTo>
                    <a:pt x="231" y="198"/>
                  </a:lnTo>
                  <a:lnTo>
                    <a:pt x="250" y="176"/>
                  </a:lnTo>
                  <a:lnTo>
                    <a:pt x="264" y="171"/>
                  </a:lnTo>
                  <a:lnTo>
                    <a:pt x="247" y="147"/>
                  </a:lnTo>
                  <a:lnTo>
                    <a:pt x="233" y="118"/>
                  </a:lnTo>
                  <a:lnTo>
                    <a:pt x="228" y="94"/>
                  </a:lnTo>
                  <a:lnTo>
                    <a:pt x="215" y="90"/>
                  </a:lnTo>
                  <a:lnTo>
                    <a:pt x="177" y="96"/>
                  </a:lnTo>
                  <a:lnTo>
                    <a:pt x="167" y="90"/>
                  </a:lnTo>
                  <a:lnTo>
                    <a:pt x="167" y="77"/>
                  </a:lnTo>
                  <a:lnTo>
                    <a:pt x="167" y="62"/>
                  </a:lnTo>
                  <a:lnTo>
                    <a:pt x="158" y="53"/>
                  </a:lnTo>
                  <a:lnTo>
                    <a:pt x="143" y="53"/>
                  </a:lnTo>
                  <a:lnTo>
                    <a:pt x="124" y="42"/>
                  </a:lnTo>
                  <a:lnTo>
                    <a:pt x="110" y="20"/>
                  </a:lnTo>
                  <a:lnTo>
                    <a:pt x="105" y="5"/>
                  </a:lnTo>
                  <a:lnTo>
                    <a:pt x="94" y="0"/>
                  </a:lnTo>
                  <a:lnTo>
                    <a:pt x="78" y="10"/>
                  </a:lnTo>
                  <a:lnTo>
                    <a:pt x="46" y="7"/>
                  </a:lnTo>
                  <a:lnTo>
                    <a:pt x="30" y="40"/>
                  </a:lnTo>
                  <a:lnTo>
                    <a:pt x="24" y="45"/>
                  </a:lnTo>
                  <a:lnTo>
                    <a:pt x="5" y="48"/>
                  </a:lnTo>
                  <a:lnTo>
                    <a:pt x="0" y="58"/>
                  </a:lnTo>
                  <a:lnTo>
                    <a:pt x="18" y="75"/>
                  </a:lnTo>
                  <a:lnTo>
                    <a:pt x="17" y="90"/>
                  </a:lnTo>
                  <a:lnTo>
                    <a:pt x="5" y="115"/>
                  </a:lnTo>
                  <a:lnTo>
                    <a:pt x="35" y="142"/>
                  </a:lnTo>
                  <a:lnTo>
                    <a:pt x="44" y="164"/>
                  </a:lnTo>
                  <a:lnTo>
                    <a:pt x="54" y="193"/>
                  </a:lnTo>
                  <a:lnTo>
                    <a:pt x="56" y="215"/>
                  </a:lnTo>
                  <a:lnTo>
                    <a:pt x="49" y="227"/>
                  </a:lnTo>
                  <a:lnTo>
                    <a:pt x="44" y="241"/>
                  </a:lnTo>
                  <a:lnTo>
                    <a:pt x="32" y="246"/>
                  </a:lnTo>
                  <a:lnTo>
                    <a:pt x="44" y="253"/>
                  </a:lnTo>
                  <a:lnTo>
                    <a:pt x="60" y="271"/>
                  </a:lnTo>
                  <a:lnTo>
                    <a:pt x="78" y="273"/>
                  </a:lnTo>
                  <a:lnTo>
                    <a:pt x="89" y="266"/>
                  </a:lnTo>
                  <a:lnTo>
                    <a:pt x="121" y="290"/>
                  </a:lnTo>
                  <a:lnTo>
                    <a:pt x="131" y="281"/>
                  </a:lnTo>
                  <a:lnTo>
                    <a:pt x="156" y="280"/>
                  </a:lnTo>
                  <a:lnTo>
                    <a:pt x="164" y="273"/>
                  </a:lnTo>
                  <a:lnTo>
                    <a:pt x="172" y="254"/>
                  </a:lnTo>
                  <a:lnTo>
                    <a:pt x="180" y="236"/>
                  </a:lnTo>
                  <a:lnTo>
                    <a:pt x="207" y="244"/>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5" name="Freeform 53">
              <a:extLst>
                <a:ext uri="{FF2B5EF4-FFF2-40B4-BE49-F238E27FC236}">
                  <a16:creationId xmlns:a16="http://schemas.microsoft.com/office/drawing/2014/main" id="{3521F04B-F846-4AB1-B0F8-84FB9E0AD58A}"/>
                </a:ext>
              </a:extLst>
            </p:cNvPr>
            <p:cNvSpPr>
              <a:spLocks noChangeAspect="1"/>
            </p:cNvSpPr>
            <p:nvPr/>
          </p:nvSpPr>
          <p:spPr bwMode="auto">
            <a:xfrm rot="21333503">
              <a:off x="3990761" y="6089051"/>
              <a:ext cx="1317761" cy="1002783"/>
            </a:xfrm>
            <a:custGeom>
              <a:avLst/>
              <a:gdLst>
                <a:gd name="T0" fmla="*/ 12 w 628"/>
                <a:gd name="T1" fmla="*/ 11 h 514"/>
                <a:gd name="T2" fmla="*/ 12 w 628"/>
                <a:gd name="T3" fmla="*/ 11 h 514"/>
                <a:gd name="T4" fmla="*/ 5 w 628"/>
                <a:gd name="T5" fmla="*/ 11 h 514"/>
                <a:gd name="T6" fmla="*/ 5 w 628"/>
                <a:gd name="T7" fmla="*/ 11 h 514"/>
                <a:gd name="T8" fmla="*/ 12 w 628"/>
                <a:gd name="T9" fmla="*/ 11 h 514"/>
                <a:gd name="T10" fmla="*/ 12 w 628"/>
                <a:gd name="T11" fmla="*/ 11 h 514"/>
                <a:gd name="T12" fmla="*/ 12 w 628"/>
                <a:gd name="T13" fmla="*/ 11 h 514"/>
                <a:gd name="T14" fmla="*/ 12 w 628"/>
                <a:gd name="T15" fmla="*/ 11 h 514"/>
                <a:gd name="T16" fmla="*/ 12 w 628"/>
                <a:gd name="T17" fmla="*/ 11 h 514"/>
                <a:gd name="T18" fmla="*/ 12 w 628"/>
                <a:gd name="T19" fmla="*/ 11 h 514"/>
                <a:gd name="T20" fmla="*/ 12 w 628"/>
                <a:gd name="T21" fmla="*/ 11 h 514"/>
                <a:gd name="T22" fmla="*/ 12 w 628"/>
                <a:gd name="T23" fmla="*/ 11 h 514"/>
                <a:gd name="T24" fmla="*/ 12 w 628"/>
                <a:gd name="T25" fmla="*/ 11 h 514"/>
                <a:gd name="T26" fmla="*/ 12 w 628"/>
                <a:gd name="T27" fmla="*/ 11 h 514"/>
                <a:gd name="T28" fmla="*/ 12 w 628"/>
                <a:gd name="T29" fmla="*/ 11 h 514"/>
                <a:gd name="T30" fmla="*/ 12 w 628"/>
                <a:gd name="T31" fmla="*/ 11 h 514"/>
                <a:gd name="T32" fmla="*/ 12 w 628"/>
                <a:gd name="T33" fmla="*/ 11 h 514"/>
                <a:gd name="T34" fmla="*/ 12 w 628"/>
                <a:gd name="T35" fmla="*/ 11 h 514"/>
                <a:gd name="T36" fmla="*/ 12 w 628"/>
                <a:gd name="T37" fmla="*/ 11 h 514"/>
                <a:gd name="T38" fmla="*/ 12 w 628"/>
                <a:gd name="T39" fmla="*/ 11 h 514"/>
                <a:gd name="T40" fmla="*/ 12 w 628"/>
                <a:gd name="T41" fmla="*/ 11 h 514"/>
                <a:gd name="T42" fmla="*/ 12 w 628"/>
                <a:gd name="T43" fmla="*/ 11 h 514"/>
                <a:gd name="T44" fmla="*/ 12 w 628"/>
                <a:gd name="T45" fmla="*/ 11 h 514"/>
                <a:gd name="T46" fmla="*/ 12 w 628"/>
                <a:gd name="T47" fmla="*/ 11 h 514"/>
                <a:gd name="T48" fmla="*/ 12 w 628"/>
                <a:gd name="T49" fmla="*/ 11 h 514"/>
                <a:gd name="T50" fmla="*/ 12 w 628"/>
                <a:gd name="T51" fmla="*/ 11 h 514"/>
                <a:gd name="T52" fmla="*/ 12 w 628"/>
                <a:gd name="T53" fmla="*/ 11 h 514"/>
                <a:gd name="T54" fmla="*/ 12 w 628"/>
                <a:gd name="T55" fmla="*/ 11 h 514"/>
                <a:gd name="T56" fmla="*/ 12 w 628"/>
                <a:gd name="T57" fmla="*/ 11 h 514"/>
                <a:gd name="T58" fmla="*/ 12 w 628"/>
                <a:gd name="T59" fmla="*/ 11 h 514"/>
                <a:gd name="T60" fmla="*/ 12 w 628"/>
                <a:gd name="T61" fmla="*/ 11 h 514"/>
                <a:gd name="T62" fmla="*/ 12 w 628"/>
                <a:gd name="T63" fmla="*/ 11 h 514"/>
                <a:gd name="T64" fmla="*/ 12 w 628"/>
                <a:gd name="T65" fmla="*/ 11 h 514"/>
                <a:gd name="T66" fmla="*/ 12 w 628"/>
                <a:gd name="T67" fmla="*/ 11 h 514"/>
                <a:gd name="T68" fmla="*/ 12 w 628"/>
                <a:gd name="T69" fmla="*/ 11 h 514"/>
                <a:gd name="T70" fmla="*/ 12 w 628"/>
                <a:gd name="T71" fmla="*/ 11 h 514"/>
                <a:gd name="T72" fmla="*/ 12 w 628"/>
                <a:gd name="T73" fmla="*/ 11 h 514"/>
                <a:gd name="T74" fmla="*/ 12 w 628"/>
                <a:gd name="T75" fmla="*/ 11 h 514"/>
                <a:gd name="T76" fmla="*/ 12 w 628"/>
                <a:gd name="T77" fmla="*/ 11 h 514"/>
                <a:gd name="T78" fmla="*/ 12 w 628"/>
                <a:gd name="T79" fmla="*/ 11 h 514"/>
                <a:gd name="T80" fmla="*/ 12 w 628"/>
                <a:gd name="T81" fmla="*/ 11 h 514"/>
                <a:gd name="T82" fmla="*/ 12 w 628"/>
                <a:gd name="T83" fmla="*/ 11 h 514"/>
                <a:gd name="T84" fmla="*/ 12 w 628"/>
                <a:gd name="T85" fmla="*/ 11 h 514"/>
                <a:gd name="T86" fmla="*/ 12 w 628"/>
                <a:gd name="T87" fmla="*/ 11 h 514"/>
                <a:gd name="T88" fmla="*/ 12 w 628"/>
                <a:gd name="T89" fmla="*/ 10 h 514"/>
                <a:gd name="T90" fmla="*/ 12 w 628"/>
                <a:gd name="T91" fmla="*/ 0 h 514"/>
                <a:gd name="T92" fmla="*/ 12 w 628"/>
                <a:gd name="T93" fmla="*/ 10 h 514"/>
                <a:gd name="T94" fmla="*/ 12 w 628"/>
                <a:gd name="T95" fmla="*/ 5 h 514"/>
                <a:gd name="T96" fmla="*/ 12 w 628"/>
                <a:gd name="T97" fmla="*/ 0 h 514"/>
                <a:gd name="T98" fmla="*/ 12 w 628"/>
                <a:gd name="T99" fmla="*/ 11 h 5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8"/>
                <a:gd name="T151" fmla="*/ 0 h 514"/>
                <a:gd name="T152" fmla="*/ 628 w 628"/>
                <a:gd name="T153" fmla="*/ 514 h 5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8" h="514">
                  <a:moveTo>
                    <a:pt x="37" y="16"/>
                  </a:moveTo>
                  <a:lnTo>
                    <a:pt x="43" y="39"/>
                  </a:lnTo>
                  <a:lnTo>
                    <a:pt x="43" y="64"/>
                  </a:lnTo>
                  <a:lnTo>
                    <a:pt x="32" y="80"/>
                  </a:lnTo>
                  <a:lnTo>
                    <a:pt x="22" y="77"/>
                  </a:lnTo>
                  <a:lnTo>
                    <a:pt x="5" y="77"/>
                  </a:lnTo>
                  <a:lnTo>
                    <a:pt x="0" y="91"/>
                  </a:lnTo>
                  <a:lnTo>
                    <a:pt x="5" y="99"/>
                  </a:lnTo>
                  <a:lnTo>
                    <a:pt x="17" y="99"/>
                  </a:lnTo>
                  <a:lnTo>
                    <a:pt x="22" y="106"/>
                  </a:lnTo>
                  <a:lnTo>
                    <a:pt x="22" y="123"/>
                  </a:lnTo>
                  <a:lnTo>
                    <a:pt x="48" y="155"/>
                  </a:lnTo>
                  <a:lnTo>
                    <a:pt x="59" y="150"/>
                  </a:lnTo>
                  <a:lnTo>
                    <a:pt x="71" y="147"/>
                  </a:lnTo>
                  <a:lnTo>
                    <a:pt x="83" y="152"/>
                  </a:lnTo>
                  <a:lnTo>
                    <a:pt x="80" y="180"/>
                  </a:lnTo>
                  <a:lnTo>
                    <a:pt x="93" y="191"/>
                  </a:lnTo>
                  <a:lnTo>
                    <a:pt x="107" y="196"/>
                  </a:lnTo>
                  <a:lnTo>
                    <a:pt x="115" y="191"/>
                  </a:lnTo>
                  <a:lnTo>
                    <a:pt x="126" y="202"/>
                  </a:lnTo>
                  <a:lnTo>
                    <a:pt x="139" y="198"/>
                  </a:lnTo>
                  <a:lnTo>
                    <a:pt x="148" y="202"/>
                  </a:lnTo>
                  <a:lnTo>
                    <a:pt x="158" y="202"/>
                  </a:lnTo>
                  <a:lnTo>
                    <a:pt x="174" y="191"/>
                  </a:lnTo>
                  <a:lnTo>
                    <a:pt x="185" y="196"/>
                  </a:lnTo>
                  <a:lnTo>
                    <a:pt x="191" y="215"/>
                  </a:lnTo>
                  <a:lnTo>
                    <a:pt x="206" y="239"/>
                  </a:lnTo>
                  <a:lnTo>
                    <a:pt x="218" y="241"/>
                  </a:lnTo>
                  <a:lnTo>
                    <a:pt x="236" y="244"/>
                  </a:lnTo>
                  <a:lnTo>
                    <a:pt x="241" y="249"/>
                  </a:lnTo>
                  <a:lnTo>
                    <a:pt x="247" y="268"/>
                  </a:lnTo>
                  <a:lnTo>
                    <a:pt x="247" y="280"/>
                  </a:lnTo>
                  <a:lnTo>
                    <a:pt x="252" y="287"/>
                  </a:lnTo>
                  <a:lnTo>
                    <a:pt x="266" y="285"/>
                  </a:lnTo>
                  <a:lnTo>
                    <a:pt x="281" y="282"/>
                  </a:lnTo>
                  <a:lnTo>
                    <a:pt x="295" y="280"/>
                  </a:lnTo>
                  <a:lnTo>
                    <a:pt x="308" y="285"/>
                  </a:lnTo>
                  <a:lnTo>
                    <a:pt x="311" y="303"/>
                  </a:lnTo>
                  <a:lnTo>
                    <a:pt x="320" y="323"/>
                  </a:lnTo>
                  <a:lnTo>
                    <a:pt x="327" y="338"/>
                  </a:lnTo>
                  <a:lnTo>
                    <a:pt x="332" y="346"/>
                  </a:lnTo>
                  <a:lnTo>
                    <a:pt x="339" y="357"/>
                  </a:lnTo>
                  <a:lnTo>
                    <a:pt x="344" y="362"/>
                  </a:lnTo>
                  <a:lnTo>
                    <a:pt x="357" y="367"/>
                  </a:lnTo>
                  <a:lnTo>
                    <a:pt x="395" y="365"/>
                  </a:lnTo>
                  <a:lnTo>
                    <a:pt x="419" y="379"/>
                  </a:lnTo>
                  <a:lnTo>
                    <a:pt x="448" y="398"/>
                  </a:lnTo>
                  <a:lnTo>
                    <a:pt x="463" y="401"/>
                  </a:lnTo>
                  <a:lnTo>
                    <a:pt x="494" y="398"/>
                  </a:lnTo>
                  <a:lnTo>
                    <a:pt x="516" y="403"/>
                  </a:lnTo>
                  <a:lnTo>
                    <a:pt x="526" y="417"/>
                  </a:lnTo>
                  <a:lnTo>
                    <a:pt x="531" y="430"/>
                  </a:lnTo>
                  <a:lnTo>
                    <a:pt x="542" y="451"/>
                  </a:lnTo>
                  <a:lnTo>
                    <a:pt x="540" y="476"/>
                  </a:lnTo>
                  <a:lnTo>
                    <a:pt x="540" y="487"/>
                  </a:lnTo>
                  <a:lnTo>
                    <a:pt x="553" y="492"/>
                  </a:lnTo>
                  <a:lnTo>
                    <a:pt x="572" y="509"/>
                  </a:lnTo>
                  <a:lnTo>
                    <a:pt x="588" y="514"/>
                  </a:lnTo>
                  <a:lnTo>
                    <a:pt x="610" y="509"/>
                  </a:lnTo>
                  <a:lnTo>
                    <a:pt x="606" y="483"/>
                  </a:lnTo>
                  <a:lnTo>
                    <a:pt x="615" y="444"/>
                  </a:lnTo>
                  <a:lnTo>
                    <a:pt x="628" y="432"/>
                  </a:lnTo>
                  <a:lnTo>
                    <a:pt x="625" y="411"/>
                  </a:lnTo>
                  <a:lnTo>
                    <a:pt x="615" y="398"/>
                  </a:lnTo>
                  <a:lnTo>
                    <a:pt x="605" y="395"/>
                  </a:lnTo>
                  <a:lnTo>
                    <a:pt x="596" y="384"/>
                  </a:lnTo>
                  <a:lnTo>
                    <a:pt x="596" y="371"/>
                  </a:lnTo>
                  <a:lnTo>
                    <a:pt x="518" y="287"/>
                  </a:lnTo>
                  <a:lnTo>
                    <a:pt x="497" y="287"/>
                  </a:lnTo>
                  <a:lnTo>
                    <a:pt x="463" y="268"/>
                  </a:lnTo>
                  <a:lnTo>
                    <a:pt x="427" y="253"/>
                  </a:lnTo>
                  <a:lnTo>
                    <a:pt x="416" y="244"/>
                  </a:lnTo>
                  <a:lnTo>
                    <a:pt x="414" y="227"/>
                  </a:lnTo>
                  <a:lnTo>
                    <a:pt x="400" y="217"/>
                  </a:lnTo>
                  <a:lnTo>
                    <a:pt x="382" y="220"/>
                  </a:lnTo>
                  <a:lnTo>
                    <a:pt x="362" y="212"/>
                  </a:lnTo>
                  <a:lnTo>
                    <a:pt x="322" y="191"/>
                  </a:lnTo>
                  <a:lnTo>
                    <a:pt x="281" y="174"/>
                  </a:lnTo>
                  <a:lnTo>
                    <a:pt x="252" y="155"/>
                  </a:lnTo>
                  <a:lnTo>
                    <a:pt x="228" y="142"/>
                  </a:lnTo>
                  <a:lnTo>
                    <a:pt x="204" y="128"/>
                  </a:lnTo>
                  <a:lnTo>
                    <a:pt x="182" y="101"/>
                  </a:lnTo>
                  <a:lnTo>
                    <a:pt x="180" y="86"/>
                  </a:lnTo>
                  <a:lnTo>
                    <a:pt x="201" y="86"/>
                  </a:lnTo>
                  <a:lnTo>
                    <a:pt x="218" y="75"/>
                  </a:lnTo>
                  <a:lnTo>
                    <a:pt x="218" y="58"/>
                  </a:lnTo>
                  <a:lnTo>
                    <a:pt x="228" y="50"/>
                  </a:lnTo>
                  <a:lnTo>
                    <a:pt x="239" y="34"/>
                  </a:lnTo>
                  <a:lnTo>
                    <a:pt x="233" y="21"/>
                  </a:lnTo>
                  <a:lnTo>
                    <a:pt x="218" y="10"/>
                  </a:lnTo>
                  <a:lnTo>
                    <a:pt x="204" y="5"/>
                  </a:lnTo>
                  <a:lnTo>
                    <a:pt x="191" y="0"/>
                  </a:lnTo>
                  <a:lnTo>
                    <a:pt x="174" y="7"/>
                  </a:lnTo>
                  <a:lnTo>
                    <a:pt x="164" y="10"/>
                  </a:lnTo>
                  <a:lnTo>
                    <a:pt x="139" y="5"/>
                  </a:lnTo>
                  <a:lnTo>
                    <a:pt x="112" y="5"/>
                  </a:lnTo>
                  <a:lnTo>
                    <a:pt x="93" y="10"/>
                  </a:lnTo>
                  <a:lnTo>
                    <a:pt x="78" y="0"/>
                  </a:lnTo>
                  <a:lnTo>
                    <a:pt x="66" y="0"/>
                  </a:lnTo>
                  <a:lnTo>
                    <a:pt x="37" y="1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6" name="Freeform 54">
              <a:extLst>
                <a:ext uri="{FF2B5EF4-FFF2-40B4-BE49-F238E27FC236}">
                  <a16:creationId xmlns:a16="http://schemas.microsoft.com/office/drawing/2014/main" id="{50D7FCDE-1132-4807-BC00-3F909CD65B92}"/>
                </a:ext>
              </a:extLst>
            </p:cNvPr>
            <p:cNvSpPr>
              <a:spLocks noChangeAspect="1"/>
            </p:cNvSpPr>
            <p:nvPr/>
          </p:nvSpPr>
          <p:spPr bwMode="auto">
            <a:xfrm rot="21333503">
              <a:off x="3574174" y="6329306"/>
              <a:ext cx="700208" cy="693777"/>
            </a:xfrm>
            <a:custGeom>
              <a:avLst/>
              <a:gdLst>
                <a:gd name="T0" fmla="*/ 2147483647 w 334"/>
                <a:gd name="T1" fmla="*/ 0 h 355"/>
                <a:gd name="T2" fmla="*/ 2147483647 w 334"/>
                <a:gd name="T3" fmla="*/ 2147483647 h 355"/>
                <a:gd name="T4" fmla="*/ 2147483647 w 334"/>
                <a:gd name="T5" fmla="*/ 2147483647 h 355"/>
                <a:gd name="T6" fmla="*/ 2147483647 w 334"/>
                <a:gd name="T7" fmla="*/ 2147483647 h 355"/>
                <a:gd name="T8" fmla="*/ 2147483647 w 334"/>
                <a:gd name="T9" fmla="*/ 2147483647 h 355"/>
                <a:gd name="T10" fmla="*/ 2147483647 w 334"/>
                <a:gd name="T11" fmla="*/ 2147483647 h 355"/>
                <a:gd name="T12" fmla="*/ 2147483647 w 334"/>
                <a:gd name="T13" fmla="*/ 2147483647 h 355"/>
                <a:gd name="T14" fmla="*/ 2147483647 w 334"/>
                <a:gd name="T15" fmla="*/ 2147483647 h 355"/>
                <a:gd name="T16" fmla="*/ 0 w 334"/>
                <a:gd name="T17" fmla="*/ 2147483647 h 355"/>
                <a:gd name="T18" fmla="*/ 2147483647 w 334"/>
                <a:gd name="T19" fmla="*/ 2147483647 h 355"/>
                <a:gd name="T20" fmla="*/ 2147483647 w 334"/>
                <a:gd name="T21" fmla="*/ 2147483647 h 355"/>
                <a:gd name="T22" fmla="*/ 2147483647 w 334"/>
                <a:gd name="T23" fmla="*/ 2147483647 h 355"/>
                <a:gd name="T24" fmla="*/ 2147483647 w 334"/>
                <a:gd name="T25" fmla="*/ 2147483647 h 355"/>
                <a:gd name="T26" fmla="*/ 2147483647 w 334"/>
                <a:gd name="T27" fmla="*/ 2147483647 h 355"/>
                <a:gd name="T28" fmla="*/ 2147483647 w 334"/>
                <a:gd name="T29" fmla="*/ 2147483647 h 355"/>
                <a:gd name="T30" fmla="*/ 2147483647 w 334"/>
                <a:gd name="T31" fmla="*/ 2147483647 h 355"/>
                <a:gd name="T32" fmla="*/ 2147483647 w 334"/>
                <a:gd name="T33" fmla="*/ 2147483647 h 355"/>
                <a:gd name="T34" fmla="*/ 2147483647 w 334"/>
                <a:gd name="T35" fmla="*/ 2147483647 h 355"/>
                <a:gd name="T36" fmla="*/ 2147483647 w 334"/>
                <a:gd name="T37" fmla="*/ 2147483647 h 355"/>
                <a:gd name="T38" fmla="*/ 2147483647 w 334"/>
                <a:gd name="T39" fmla="*/ 2147483647 h 355"/>
                <a:gd name="T40" fmla="*/ 2147483647 w 334"/>
                <a:gd name="T41" fmla="*/ 2147483647 h 355"/>
                <a:gd name="T42" fmla="*/ 2147483647 w 334"/>
                <a:gd name="T43" fmla="*/ 2147483647 h 355"/>
                <a:gd name="T44" fmla="*/ 2147483647 w 334"/>
                <a:gd name="T45" fmla="*/ 2147483647 h 355"/>
                <a:gd name="T46" fmla="*/ 2147483647 w 334"/>
                <a:gd name="T47" fmla="*/ 2147483647 h 355"/>
                <a:gd name="T48" fmla="*/ 2147483647 w 334"/>
                <a:gd name="T49" fmla="*/ 2147483647 h 355"/>
                <a:gd name="T50" fmla="*/ 2147483647 w 334"/>
                <a:gd name="T51" fmla="*/ 2147483647 h 355"/>
                <a:gd name="T52" fmla="*/ 2147483647 w 334"/>
                <a:gd name="T53" fmla="*/ 2147483647 h 355"/>
                <a:gd name="T54" fmla="*/ 2147483647 w 334"/>
                <a:gd name="T55" fmla="*/ 2147483647 h 355"/>
                <a:gd name="T56" fmla="*/ 2147483647 w 334"/>
                <a:gd name="T57" fmla="*/ 2147483647 h 355"/>
                <a:gd name="T58" fmla="*/ 2147483647 w 334"/>
                <a:gd name="T59" fmla="*/ 2147483647 h 355"/>
                <a:gd name="T60" fmla="*/ 2147483647 w 334"/>
                <a:gd name="T61" fmla="*/ 2147483647 h 355"/>
                <a:gd name="T62" fmla="*/ 2147483647 w 334"/>
                <a:gd name="T63" fmla="*/ 2147483647 h 355"/>
                <a:gd name="T64" fmla="*/ 2147483647 w 334"/>
                <a:gd name="T65" fmla="*/ 2147483647 h 355"/>
                <a:gd name="T66" fmla="*/ 2147483647 w 334"/>
                <a:gd name="T67" fmla="*/ 2147483647 h 355"/>
                <a:gd name="T68" fmla="*/ 2147483647 w 334"/>
                <a:gd name="T69" fmla="*/ 2147483647 h 355"/>
                <a:gd name="T70" fmla="*/ 2147483647 w 334"/>
                <a:gd name="T71" fmla="*/ 2147483647 h 355"/>
                <a:gd name="T72" fmla="*/ 2147483647 w 334"/>
                <a:gd name="T73" fmla="*/ 2147483647 h 355"/>
                <a:gd name="T74" fmla="*/ 2147483647 w 334"/>
                <a:gd name="T75" fmla="*/ 2147483647 h 355"/>
                <a:gd name="T76" fmla="*/ 2147483647 w 334"/>
                <a:gd name="T77" fmla="*/ 2147483647 h 355"/>
                <a:gd name="T78" fmla="*/ 2147483647 w 334"/>
                <a:gd name="T79" fmla="*/ 2147483647 h 355"/>
                <a:gd name="T80" fmla="*/ 2147483647 w 334"/>
                <a:gd name="T81" fmla="*/ 2147483647 h 355"/>
                <a:gd name="T82" fmla="*/ 2147483647 w 334"/>
                <a:gd name="T83" fmla="*/ 0 h 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4"/>
                <a:gd name="T127" fmla="*/ 0 h 355"/>
                <a:gd name="T128" fmla="*/ 334 w 334"/>
                <a:gd name="T129" fmla="*/ 355 h 3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4" h="355">
                  <a:moveTo>
                    <a:pt x="196" y="0"/>
                  </a:moveTo>
                  <a:lnTo>
                    <a:pt x="180" y="0"/>
                  </a:lnTo>
                  <a:lnTo>
                    <a:pt x="170" y="15"/>
                  </a:lnTo>
                  <a:lnTo>
                    <a:pt x="153" y="21"/>
                  </a:lnTo>
                  <a:lnTo>
                    <a:pt x="134" y="18"/>
                  </a:lnTo>
                  <a:lnTo>
                    <a:pt x="121" y="5"/>
                  </a:lnTo>
                  <a:lnTo>
                    <a:pt x="105" y="2"/>
                  </a:lnTo>
                  <a:lnTo>
                    <a:pt x="86" y="7"/>
                  </a:lnTo>
                  <a:lnTo>
                    <a:pt x="69" y="12"/>
                  </a:lnTo>
                  <a:lnTo>
                    <a:pt x="59" y="18"/>
                  </a:lnTo>
                  <a:lnTo>
                    <a:pt x="51" y="7"/>
                  </a:lnTo>
                  <a:lnTo>
                    <a:pt x="41" y="7"/>
                  </a:lnTo>
                  <a:lnTo>
                    <a:pt x="32" y="12"/>
                  </a:lnTo>
                  <a:lnTo>
                    <a:pt x="21" y="15"/>
                  </a:lnTo>
                  <a:lnTo>
                    <a:pt x="16" y="26"/>
                  </a:lnTo>
                  <a:lnTo>
                    <a:pt x="21" y="43"/>
                  </a:lnTo>
                  <a:lnTo>
                    <a:pt x="11" y="56"/>
                  </a:lnTo>
                  <a:lnTo>
                    <a:pt x="0" y="71"/>
                  </a:lnTo>
                  <a:lnTo>
                    <a:pt x="3" y="97"/>
                  </a:lnTo>
                  <a:lnTo>
                    <a:pt x="12" y="121"/>
                  </a:lnTo>
                  <a:lnTo>
                    <a:pt x="27" y="137"/>
                  </a:lnTo>
                  <a:lnTo>
                    <a:pt x="27" y="147"/>
                  </a:lnTo>
                  <a:lnTo>
                    <a:pt x="14" y="155"/>
                  </a:lnTo>
                  <a:lnTo>
                    <a:pt x="6" y="164"/>
                  </a:lnTo>
                  <a:lnTo>
                    <a:pt x="6" y="177"/>
                  </a:lnTo>
                  <a:lnTo>
                    <a:pt x="21" y="187"/>
                  </a:lnTo>
                  <a:lnTo>
                    <a:pt x="30" y="187"/>
                  </a:lnTo>
                  <a:lnTo>
                    <a:pt x="51" y="172"/>
                  </a:lnTo>
                  <a:lnTo>
                    <a:pt x="68" y="174"/>
                  </a:lnTo>
                  <a:lnTo>
                    <a:pt x="91" y="179"/>
                  </a:lnTo>
                  <a:lnTo>
                    <a:pt x="91" y="196"/>
                  </a:lnTo>
                  <a:lnTo>
                    <a:pt x="81" y="207"/>
                  </a:lnTo>
                  <a:lnTo>
                    <a:pt x="86" y="217"/>
                  </a:lnTo>
                  <a:lnTo>
                    <a:pt x="96" y="228"/>
                  </a:lnTo>
                  <a:lnTo>
                    <a:pt x="107" y="212"/>
                  </a:lnTo>
                  <a:lnTo>
                    <a:pt x="111" y="209"/>
                  </a:lnTo>
                  <a:lnTo>
                    <a:pt x="129" y="223"/>
                  </a:lnTo>
                  <a:lnTo>
                    <a:pt x="148" y="215"/>
                  </a:lnTo>
                  <a:lnTo>
                    <a:pt x="165" y="217"/>
                  </a:lnTo>
                  <a:lnTo>
                    <a:pt x="177" y="244"/>
                  </a:lnTo>
                  <a:lnTo>
                    <a:pt x="191" y="261"/>
                  </a:lnTo>
                  <a:lnTo>
                    <a:pt x="202" y="276"/>
                  </a:lnTo>
                  <a:lnTo>
                    <a:pt x="199" y="285"/>
                  </a:lnTo>
                  <a:lnTo>
                    <a:pt x="188" y="298"/>
                  </a:lnTo>
                  <a:lnTo>
                    <a:pt x="191" y="312"/>
                  </a:lnTo>
                  <a:lnTo>
                    <a:pt x="199" y="317"/>
                  </a:lnTo>
                  <a:lnTo>
                    <a:pt x="213" y="324"/>
                  </a:lnTo>
                  <a:lnTo>
                    <a:pt x="226" y="341"/>
                  </a:lnTo>
                  <a:lnTo>
                    <a:pt x="237" y="351"/>
                  </a:lnTo>
                  <a:lnTo>
                    <a:pt x="250" y="355"/>
                  </a:lnTo>
                  <a:lnTo>
                    <a:pt x="258" y="346"/>
                  </a:lnTo>
                  <a:lnTo>
                    <a:pt x="272" y="355"/>
                  </a:lnTo>
                  <a:lnTo>
                    <a:pt x="296" y="355"/>
                  </a:lnTo>
                  <a:lnTo>
                    <a:pt x="315" y="346"/>
                  </a:lnTo>
                  <a:lnTo>
                    <a:pt x="312" y="350"/>
                  </a:lnTo>
                  <a:lnTo>
                    <a:pt x="323" y="333"/>
                  </a:lnTo>
                  <a:lnTo>
                    <a:pt x="328" y="323"/>
                  </a:lnTo>
                  <a:lnTo>
                    <a:pt x="334" y="312"/>
                  </a:lnTo>
                  <a:lnTo>
                    <a:pt x="334" y="293"/>
                  </a:lnTo>
                  <a:lnTo>
                    <a:pt x="328" y="273"/>
                  </a:lnTo>
                  <a:lnTo>
                    <a:pt x="315" y="242"/>
                  </a:lnTo>
                  <a:lnTo>
                    <a:pt x="282" y="209"/>
                  </a:lnTo>
                  <a:lnTo>
                    <a:pt x="288" y="191"/>
                  </a:lnTo>
                  <a:lnTo>
                    <a:pt x="298" y="174"/>
                  </a:lnTo>
                  <a:lnTo>
                    <a:pt x="277" y="153"/>
                  </a:lnTo>
                  <a:lnTo>
                    <a:pt x="282" y="142"/>
                  </a:lnTo>
                  <a:lnTo>
                    <a:pt x="301" y="142"/>
                  </a:lnTo>
                  <a:lnTo>
                    <a:pt x="315" y="121"/>
                  </a:lnTo>
                  <a:lnTo>
                    <a:pt x="320" y="113"/>
                  </a:lnTo>
                  <a:lnTo>
                    <a:pt x="330" y="102"/>
                  </a:lnTo>
                  <a:lnTo>
                    <a:pt x="315" y="93"/>
                  </a:lnTo>
                  <a:lnTo>
                    <a:pt x="303" y="99"/>
                  </a:lnTo>
                  <a:lnTo>
                    <a:pt x="282" y="88"/>
                  </a:lnTo>
                  <a:lnTo>
                    <a:pt x="277" y="83"/>
                  </a:lnTo>
                  <a:lnTo>
                    <a:pt x="279" y="75"/>
                  </a:lnTo>
                  <a:lnTo>
                    <a:pt x="279" y="70"/>
                  </a:lnTo>
                  <a:lnTo>
                    <a:pt x="282" y="61"/>
                  </a:lnTo>
                  <a:lnTo>
                    <a:pt x="269" y="53"/>
                  </a:lnTo>
                  <a:lnTo>
                    <a:pt x="258" y="58"/>
                  </a:lnTo>
                  <a:lnTo>
                    <a:pt x="250" y="61"/>
                  </a:lnTo>
                  <a:lnTo>
                    <a:pt x="218" y="26"/>
                  </a:lnTo>
                  <a:lnTo>
                    <a:pt x="221" y="10"/>
                  </a:lnTo>
                  <a:lnTo>
                    <a:pt x="213" y="2"/>
                  </a:lnTo>
                  <a:lnTo>
                    <a:pt x="196" y="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7" name="Freeform 55">
              <a:extLst>
                <a:ext uri="{FF2B5EF4-FFF2-40B4-BE49-F238E27FC236}">
                  <a16:creationId xmlns:a16="http://schemas.microsoft.com/office/drawing/2014/main" id="{07EEF5F0-5E36-4CA7-B782-08B23C0029F2}"/>
                </a:ext>
              </a:extLst>
            </p:cNvPr>
            <p:cNvSpPr>
              <a:spLocks noChangeAspect="1"/>
            </p:cNvSpPr>
            <p:nvPr/>
          </p:nvSpPr>
          <p:spPr bwMode="auto">
            <a:xfrm rot="21333503">
              <a:off x="3571262" y="6069739"/>
              <a:ext cx="477200" cy="307522"/>
            </a:xfrm>
            <a:custGeom>
              <a:avLst/>
              <a:gdLst>
                <a:gd name="T0" fmla="*/ 2147483647 w 226"/>
                <a:gd name="T1" fmla="*/ 2147483647 h 159"/>
                <a:gd name="T2" fmla="*/ 2147483647 w 226"/>
                <a:gd name="T3" fmla="*/ 2147483647 h 159"/>
                <a:gd name="T4" fmla="*/ 2147483647 w 226"/>
                <a:gd name="T5" fmla="*/ 2147483647 h 159"/>
                <a:gd name="T6" fmla="*/ 2147483647 w 226"/>
                <a:gd name="T7" fmla="*/ 2147483647 h 159"/>
                <a:gd name="T8" fmla="*/ 2147483647 w 226"/>
                <a:gd name="T9" fmla="*/ 0 h 159"/>
                <a:gd name="T10" fmla="*/ 2147483647 w 226"/>
                <a:gd name="T11" fmla="*/ 2147483647 h 159"/>
                <a:gd name="T12" fmla="*/ 2147483647 w 226"/>
                <a:gd name="T13" fmla="*/ 2147483647 h 159"/>
                <a:gd name="T14" fmla="*/ 2147483647 w 226"/>
                <a:gd name="T15" fmla="*/ 2147483647 h 159"/>
                <a:gd name="T16" fmla="*/ 2147483647 w 226"/>
                <a:gd name="T17" fmla="*/ 2147483647 h 159"/>
                <a:gd name="T18" fmla="*/ 2147483647 w 226"/>
                <a:gd name="T19" fmla="*/ 2147483647 h 159"/>
                <a:gd name="T20" fmla="*/ 2147483647 w 226"/>
                <a:gd name="T21" fmla="*/ 2147483647 h 159"/>
                <a:gd name="T22" fmla="*/ 2147483647 w 226"/>
                <a:gd name="T23" fmla="*/ 2147483647 h 159"/>
                <a:gd name="T24" fmla="*/ 2147483647 w 226"/>
                <a:gd name="T25" fmla="*/ 2147483647 h 159"/>
                <a:gd name="T26" fmla="*/ 2147483647 w 226"/>
                <a:gd name="T27" fmla="*/ 2147483647 h 159"/>
                <a:gd name="T28" fmla="*/ 2147483647 w 226"/>
                <a:gd name="T29" fmla="*/ 2147483647 h 159"/>
                <a:gd name="T30" fmla="*/ 2147483647 w 226"/>
                <a:gd name="T31" fmla="*/ 2147483647 h 159"/>
                <a:gd name="T32" fmla="*/ 2147483647 w 226"/>
                <a:gd name="T33" fmla="*/ 2147483647 h 159"/>
                <a:gd name="T34" fmla="*/ 2147483647 w 226"/>
                <a:gd name="T35" fmla="*/ 2147483647 h 159"/>
                <a:gd name="T36" fmla="*/ 2147483647 w 226"/>
                <a:gd name="T37" fmla="*/ 2147483647 h 159"/>
                <a:gd name="T38" fmla="*/ 2147483647 w 226"/>
                <a:gd name="T39" fmla="*/ 2147483647 h 159"/>
                <a:gd name="T40" fmla="*/ 2147483647 w 226"/>
                <a:gd name="T41" fmla="*/ 2147483647 h 159"/>
                <a:gd name="T42" fmla="*/ 2147483647 w 226"/>
                <a:gd name="T43" fmla="*/ 2147483647 h 159"/>
                <a:gd name="T44" fmla="*/ 2147483647 w 226"/>
                <a:gd name="T45" fmla="*/ 2147483647 h 159"/>
                <a:gd name="T46" fmla="*/ 2147483647 w 226"/>
                <a:gd name="T47" fmla="*/ 2147483647 h 159"/>
                <a:gd name="T48" fmla="*/ 0 w 226"/>
                <a:gd name="T49" fmla="*/ 2147483647 h 159"/>
                <a:gd name="T50" fmla="*/ 2147483647 w 226"/>
                <a:gd name="T51" fmla="*/ 2147483647 h 159"/>
                <a:gd name="T52" fmla="*/ 2147483647 w 226"/>
                <a:gd name="T53" fmla="*/ 2147483647 h 159"/>
                <a:gd name="T54" fmla="*/ 2147483647 w 226"/>
                <a:gd name="T55" fmla="*/ 2147483647 h 159"/>
                <a:gd name="T56" fmla="*/ 2147483647 w 226"/>
                <a:gd name="T57" fmla="*/ 2147483647 h 159"/>
                <a:gd name="T58" fmla="*/ 2147483647 w 226"/>
                <a:gd name="T59" fmla="*/ 2147483647 h 159"/>
                <a:gd name="T60" fmla="*/ 2147483647 w 226"/>
                <a:gd name="T61" fmla="*/ 2147483647 h 159"/>
                <a:gd name="T62" fmla="*/ 2147483647 w 226"/>
                <a:gd name="T63" fmla="*/ 2147483647 h 159"/>
                <a:gd name="T64" fmla="*/ 2147483647 w 226"/>
                <a:gd name="T65" fmla="*/ 2147483647 h 159"/>
                <a:gd name="T66" fmla="*/ 2147483647 w 226"/>
                <a:gd name="T67" fmla="*/ 2147483647 h 159"/>
                <a:gd name="T68" fmla="*/ 2147483647 w 226"/>
                <a:gd name="T69" fmla="*/ 2147483647 h 159"/>
                <a:gd name="T70" fmla="*/ 2147483647 w 226"/>
                <a:gd name="T71" fmla="*/ 2147483647 h 159"/>
                <a:gd name="T72" fmla="*/ 2147483647 w 226"/>
                <a:gd name="T73" fmla="*/ 2147483647 h 159"/>
                <a:gd name="T74" fmla="*/ 2147483647 w 226"/>
                <a:gd name="T75" fmla="*/ 2147483647 h 159"/>
                <a:gd name="T76" fmla="*/ 2147483647 w 226"/>
                <a:gd name="T77" fmla="*/ 2147483647 h 159"/>
                <a:gd name="T78" fmla="*/ 2147483647 w 226"/>
                <a:gd name="T79" fmla="*/ 2147483647 h 159"/>
                <a:gd name="T80" fmla="*/ 2147483647 w 226"/>
                <a:gd name="T81" fmla="*/ 2147483647 h 159"/>
                <a:gd name="T82" fmla="*/ 2147483647 w 226"/>
                <a:gd name="T83" fmla="*/ 2147483647 h 159"/>
                <a:gd name="T84" fmla="*/ 2147483647 w 226"/>
                <a:gd name="T85" fmla="*/ 2147483647 h 159"/>
                <a:gd name="T86" fmla="*/ 2147483647 w 226"/>
                <a:gd name="T87" fmla="*/ 2147483647 h 159"/>
                <a:gd name="T88" fmla="*/ 2147483647 w 226"/>
                <a:gd name="T89" fmla="*/ 2147483647 h 159"/>
                <a:gd name="T90" fmla="*/ 2147483647 w 226"/>
                <a:gd name="T91" fmla="*/ 2147483647 h 159"/>
                <a:gd name="T92" fmla="*/ 2147483647 w 226"/>
                <a:gd name="T93" fmla="*/ 2147483647 h 159"/>
                <a:gd name="T94" fmla="*/ 2147483647 w 226"/>
                <a:gd name="T95" fmla="*/ 2147483647 h 159"/>
                <a:gd name="T96" fmla="*/ 2147483647 w 226"/>
                <a:gd name="T97" fmla="*/ 2147483647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6"/>
                <a:gd name="T148" fmla="*/ 0 h 159"/>
                <a:gd name="T149" fmla="*/ 226 w 226"/>
                <a:gd name="T150" fmla="*/ 159 h 1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6" h="159">
                  <a:moveTo>
                    <a:pt x="217" y="56"/>
                  </a:moveTo>
                  <a:lnTo>
                    <a:pt x="193" y="31"/>
                  </a:lnTo>
                  <a:lnTo>
                    <a:pt x="178" y="22"/>
                  </a:lnTo>
                  <a:lnTo>
                    <a:pt x="150" y="14"/>
                  </a:lnTo>
                  <a:lnTo>
                    <a:pt x="145" y="0"/>
                  </a:lnTo>
                  <a:lnTo>
                    <a:pt x="135" y="14"/>
                  </a:lnTo>
                  <a:lnTo>
                    <a:pt x="135" y="24"/>
                  </a:lnTo>
                  <a:lnTo>
                    <a:pt x="130" y="27"/>
                  </a:lnTo>
                  <a:lnTo>
                    <a:pt x="118" y="31"/>
                  </a:lnTo>
                  <a:lnTo>
                    <a:pt x="105" y="36"/>
                  </a:lnTo>
                  <a:lnTo>
                    <a:pt x="96" y="44"/>
                  </a:lnTo>
                  <a:lnTo>
                    <a:pt x="86" y="51"/>
                  </a:lnTo>
                  <a:lnTo>
                    <a:pt x="80" y="38"/>
                  </a:lnTo>
                  <a:lnTo>
                    <a:pt x="70" y="31"/>
                  </a:lnTo>
                  <a:lnTo>
                    <a:pt x="62" y="24"/>
                  </a:lnTo>
                  <a:lnTo>
                    <a:pt x="52" y="31"/>
                  </a:lnTo>
                  <a:lnTo>
                    <a:pt x="48" y="38"/>
                  </a:lnTo>
                  <a:lnTo>
                    <a:pt x="58" y="51"/>
                  </a:lnTo>
                  <a:lnTo>
                    <a:pt x="53" y="60"/>
                  </a:lnTo>
                  <a:lnTo>
                    <a:pt x="43" y="60"/>
                  </a:lnTo>
                  <a:lnTo>
                    <a:pt x="38" y="63"/>
                  </a:lnTo>
                  <a:lnTo>
                    <a:pt x="35" y="73"/>
                  </a:lnTo>
                  <a:lnTo>
                    <a:pt x="30" y="78"/>
                  </a:lnTo>
                  <a:lnTo>
                    <a:pt x="16" y="83"/>
                  </a:lnTo>
                  <a:lnTo>
                    <a:pt x="0" y="82"/>
                  </a:lnTo>
                  <a:lnTo>
                    <a:pt x="21" y="97"/>
                  </a:lnTo>
                  <a:lnTo>
                    <a:pt x="24" y="114"/>
                  </a:lnTo>
                  <a:lnTo>
                    <a:pt x="26" y="126"/>
                  </a:lnTo>
                  <a:lnTo>
                    <a:pt x="24" y="140"/>
                  </a:lnTo>
                  <a:lnTo>
                    <a:pt x="21" y="148"/>
                  </a:lnTo>
                  <a:lnTo>
                    <a:pt x="32" y="143"/>
                  </a:lnTo>
                  <a:lnTo>
                    <a:pt x="46" y="156"/>
                  </a:lnTo>
                  <a:lnTo>
                    <a:pt x="67" y="143"/>
                  </a:lnTo>
                  <a:lnTo>
                    <a:pt x="84" y="140"/>
                  </a:lnTo>
                  <a:lnTo>
                    <a:pt x="94" y="140"/>
                  </a:lnTo>
                  <a:lnTo>
                    <a:pt x="108" y="148"/>
                  </a:lnTo>
                  <a:lnTo>
                    <a:pt x="121" y="156"/>
                  </a:lnTo>
                  <a:lnTo>
                    <a:pt x="137" y="159"/>
                  </a:lnTo>
                  <a:lnTo>
                    <a:pt x="150" y="153"/>
                  </a:lnTo>
                  <a:lnTo>
                    <a:pt x="164" y="135"/>
                  </a:lnTo>
                  <a:lnTo>
                    <a:pt x="180" y="138"/>
                  </a:lnTo>
                  <a:lnTo>
                    <a:pt x="186" y="121"/>
                  </a:lnTo>
                  <a:lnTo>
                    <a:pt x="202" y="119"/>
                  </a:lnTo>
                  <a:lnTo>
                    <a:pt x="210" y="121"/>
                  </a:lnTo>
                  <a:lnTo>
                    <a:pt x="217" y="116"/>
                  </a:lnTo>
                  <a:lnTo>
                    <a:pt x="223" y="108"/>
                  </a:lnTo>
                  <a:lnTo>
                    <a:pt x="226" y="97"/>
                  </a:lnTo>
                  <a:lnTo>
                    <a:pt x="226" y="77"/>
                  </a:lnTo>
                  <a:lnTo>
                    <a:pt x="217" y="5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8" name="Freeform 56">
              <a:extLst>
                <a:ext uri="{FF2B5EF4-FFF2-40B4-BE49-F238E27FC236}">
                  <a16:creationId xmlns:a16="http://schemas.microsoft.com/office/drawing/2014/main" id="{48E6BD8C-BB46-4258-AAF4-0AB52120EECA}"/>
                </a:ext>
              </a:extLst>
            </p:cNvPr>
            <p:cNvSpPr>
              <a:spLocks noChangeAspect="1"/>
            </p:cNvSpPr>
            <p:nvPr/>
          </p:nvSpPr>
          <p:spPr bwMode="auto">
            <a:xfrm rot="21333503">
              <a:off x="3270280" y="5711709"/>
              <a:ext cx="605078" cy="528874"/>
            </a:xfrm>
            <a:custGeom>
              <a:avLst/>
              <a:gdLst>
                <a:gd name="T0" fmla="*/ 2147483647 w 287"/>
                <a:gd name="T1" fmla="*/ 0 h 271"/>
                <a:gd name="T2" fmla="*/ 2147483647 w 287"/>
                <a:gd name="T3" fmla="*/ 2147483647 h 271"/>
                <a:gd name="T4" fmla="*/ 2147483647 w 287"/>
                <a:gd name="T5" fmla="*/ 2147483647 h 271"/>
                <a:gd name="T6" fmla="*/ 2147483647 w 287"/>
                <a:gd name="T7" fmla="*/ 2147483647 h 271"/>
                <a:gd name="T8" fmla="*/ 2147483647 w 287"/>
                <a:gd name="T9" fmla="*/ 2147483647 h 271"/>
                <a:gd name="T10" fmla="*/ 2147483647 w 287"/>
                <a:gd name="T11" fmla="*/ 2147483647 h 271"/>
                <a:gd name="T12" fmla="*/ 2147483647 w 287"/>
                <a:gd name="T13" fmla="*/ 2147483647 h 271"/>
                <a:gd name="T14" fmla="*/ 2147483647 w 287"/>
                <a:gd name="T15" fmla="*/ 2147483647 h 271"/>
                <a:gd name="T16" fmla="*/ 2147483647 w 287"/>
                <a:gd name="T17" fmla="*/ 2147483647 h 271"/>
                <a:gd name="T18" fmla="*/ 2147483647 w 287"/>
                <a:gd name="T19" fmla="*/ 2147483647 h 271"/>
                <a:gd name="T20" fmla="*/ 2147483647 w 287"/>
                <a:gd name="T21" fmla="*/ 2147483647 h 271"/>
                <a:gd name="T22" fmla="*/ 2147483647 w 287"/>
                <a:gd name="T23" fmla="*/ 2147483647 h 271"/>
                <a:gd name="T24" fmla="*/ 2147483647 w 287"/>
                <a:gd name="T25" fmla="*/ 2147483647 h 271"/>
                <a:gd name="T26" fmla="*/ 2147483647 w 287"/>
                <a:gd name="T27" fmla="*/ 2147483647 h 271"/>
                <a:gd name="T28" fmla="*/ 2147483647 w 287"/>
                <a:gd name="T29" fmla="*/ 2147483647 h 271"/>
                <a:gd name="T30" fmla="*/ 2147483647 w 287"/>
                <a:gd name="T31" fmla="*/ 2147483647 h 271"/>
                <a:gd name="T32" fmla="*/ 2147483647 w 287"/>
                <a:gd name="T33" fmla="*/ 2147483647 h 271"/>
                <a:gd name="T34" fmla="*/ 2147483647 w 287"/>
                <a:gd name="T35" fmla="*/ 2147483647 h 271"/>
                <a:gd name="T36" fmla="*/ 2147483647 w 287"/>
                <a:gd name="T37" fmla="*/ 2147483647 h 271"/>
                <a:gd name="T38" fmla="*/ 2147483647 w 287"/>
                <a:gd name="T39" fmla="*/ 2147483647 h 271"/>
                <a:gd name="T40" fmla="*/ 2147483647 w 287"/>
                <a:gd name="T41" fmla="*/ 2147483647 h 271"/>
                <a:gd name="T42" fmla="*/ 2147483647 w 287"/>
                <a:gd name="T43" fmla="*/ 2147483647 h 271"/>
                <a:gd name="T44" fmla="*/ 2147483647 w 287"/>
                <a:gd name="T45" fmla="*/ 2147483647 h 271"/>
                <a:gd name="T46" fmla="*/ 2147483647 w 287"/>
                <a:gd name="T47" fmla="*/ 2147483647 h 271"/>
                <a:gd name="T48" fmla="*/ 2147483647 w 287"/>
                <a:gd name="T49" fmla="*/ 2147483647 h 271"/>
                <a:gd name="T50" fmla="*/ 2147483647 w 287"/>
                <a:gd name="T51" fmla="*/ 2147483647 h 271"/>
                <a:gd name="T52" fmla="*/ 2147483647 w 287"/>
                <a:gd name="T53" fmla="*/ 2147483647 h 271"/>
                <a:gd name="T54" fmla="*/ 2147483647 w 287"/>
                <a:gd name="T55" fmla="*/ 2147483647 h 271"/>
                <a:gd name="T56" fmla="*/ 2147483647 w 287"/>
                <a:gd name="T57" fmla="*/ 2147483647 h 271"/>
                <a:gd name="T58" fmla="*/ 2147483647 w 287"/>
                <a:gd name="T59" fmla="*/ 2147483647 h 271"/>
                <a:gd name="T60" fmla="*/ 2147483647 w 287"/>
                <a:gd name="T61" fmla="*/ 2147483647 h 271"/>
                <a:gd name="T62" fmla="*/ 2147483647 w 287"/>
                <a:gd name="T63" fmla="*/ 2147483647 h 271"/>
                <a:gd name="T64" fmla="*/ 2147483647 w 287"/>
                <a:gd name="T65" fmla="*/ 2147483647 h 271"/>
                <a:gd name="T66" fmla="*/ 2147483647 w 287"/>
                <a:gd name="T67" fmla="*/ 2147483647 h 271"/>
                <a:gd name="T68" fmla="*/ 2147483647 w 287"/>
                <a:gd name="T69" fmla="*/ 2147483647 h 271"/>
                <a:gd name="T70" fmla="*/ 2147483647 w 287"/>
                <a:gd name="T71" fmla="*/ 2147483647 h 271"/>
                <a:gd name="T72" fmla="*/ 2147483647 w 287"/>
                <a:gd name="T73" fmla="*/ 2147483647 h 271"/>
                <a:gd name="T74" fmla="*/ 2147483647 w 287"/>
                <a:gd name="T75" fmla="*/ 2147483647 h 271"/>
                <a:gd name="T76" fmla="*/ 2147483647 w 287"/>
                <a:gd name="T77" fmla="*/ 2147483647 h 271"/>
                <a:gd name="T78" fmla="*/ 2147483647 w 287"/>
                <a:gd name="T79" fmla="*/ 2147483647 h 271"/>
                <a:gd name="T80" fmla="*/ 2147483647 w 287"/>
                <a:gd name="T81" fmla="*/ 2147483647 h 271"/>
                <a:gd name="T82" fmla="*/ 2147483647 w 287"/>
                <a:gd name="T83" fmla="*/ 2147483647 h 271"/>
                <a:gd name="T84" fmla="*/ 2147483647 w 287"/>
                <a:gd name="T85" fmla="*/ 2147483647 h 271"/>
                <a:gd name="T86" fmla="*/ 2147483647 w 287"/>
                <a:gd name="T87" fmla="*/ 2147483647 h 271"/>
                <a:gd name="T88" fmla="*/ 2147483647 w 287"/>
                <a:gd name="T89" fmla="*/ 2147483647 h 271"/>
                <a:gd name="T90" fmla="*/ 2147483647 w 287"/>
                <a:gd name="T91" fmla="*/ 2147483647 h 271"/>
                <a:gd name="T92" fmla="*/ 0 w 287"/>
                <a:gd name="T93" fmla="*/ 2147483647 h 271"/>
                <a:gd name="T94" fmla="*/ 0 w 287"/>
                <a:gd name="T95" fmla="*/ 2147483647 h 271"/>
                <a:gd name="T96" fmla="*/ 2147483647 w 287"/>
                <a:gd name="T97" fmla="*/ 2147483647 h 271"/>
                <a:gd name="T98" fmla="*/ 2147483647 w 287"/>
                <a:gd name="T99" fmla="*/ 2147483647 h 271"/>
                <a:gd name="T100" fmla="*/ 2147483647 w 287"/>
                <a:gd name="T101" fmla="*/ 2147483647 h 271"/>
                <a:gd name="T102" fmla="*/ 2147483647 w 287"/>
                <a:gd name="T103" fmla="*/ 2147483647 h 271"/>
                <a:gd name="T104" fmla="*/ 2147483647 w 287"/>
                <a:gd name="T105" fmla="*/ 2147483647 h 271"/>
                <a:gd name="T106" fmla="*/ 2147483647 w 287"/>
                <a:gd name="T107" fmla="*/ 2147483647 h 271"/>
                <a:gd name="T108" fmla="*/ 2147483647 w 287"/>
                <a:gd name="T109" fmla="*/ 2147483647 h 271"/>
                <a:gd name="T110" fmla="*/ 2147483647 w 287"/>
                <a:gd name="T111" fmla="*/ 2147483647 h 271"/>
                <a:gd name="T112" fmla="*/ 2147483647 w 287"/>
                <a:gd name="T113" fmla="*/ 2147483647 h 271"/>
                <a:gd name="T114" fmla="*/ 2147483647 w 287"/>
                <a:gd name="T115" fmla="*/ 2147483647 h 271"/>
                <a:gd name="T116" fmla="*/ 2147483647 w 287"/>
                <a:gd name="T117" fmla="*/ 2147483647 h 271"/>
                <a:gd name="T118" fmla="*/ 2147483647 w 287"/>
                <a:gd name="T119" fmla="*/ 2147483647 h 271"/>
                <a:gd name="T120" fmla="*/ 2147483647 w 287"/>
                <a:gd name="T121" fmla="*/ 2147483647 h 271"/>
                <a:gd name="T122" fmla="*/ 2147483647 w 287"/>
                <a:gd name="T123" fmla="*/ 2147483647 h 271"/>
                <a:gd name="T124" fmla="*/ 2147483647 w 287"/>
                <a:gd name="T125" fmla="*/ 0 h 2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
                <a:gd name="T190" fmla="*/ 0 h 271"/>
                <a:gd name="T191" fmla="*/ 287 w 287"/>
                <a:gd name="T192" fmla="*/ 271 h 2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 h="271">
                  <a:moveTo>
                    <a:pt x="147" y="0"/>
                  </a:moveTo>
                  <a:lnTo>
                    <a:pt x="164" y="38"/>
                  </a:lnTo>
                  <a:lnTo>
                    <a:pt x="174" y="65"/>
                  </a:lnTo>
                  <a:lnTo>
                    <a:pt x="180" y="78"/>
                  </a:lnTo>
                  <a:lnTo>
                    <a:pt x="183" y="97"/>
                  </a:lnTo>
                  <a:lnTo>
                    <a:pt x="205" y="114"/>
                  </a:lnTo>
                  <a:lnTo>
                    <a:pt x="222" y="129"/>
                  </a:lnTo>
                  <a:lnTo>
                    <a:pt x="249" y="153"/>
                  </a:lnTo>
                  <a:lnTo>
                    <a:pt x="275" y="170"/>
                  </a:lnTo>
                  <a:lnTo>
                    <a:pt x="287" y="182"/>
                  </a:lnTo>
                  <a:lnTo>
                    <a:pt x="282" y="194"/>
                  </a:lnTo>
                  <a:lnTo>
                    <a:pt x="275" y="199"/>
                  </a:lnTo>
                  <a:lnTo>
                    <a:pt x="270" y="201"/>
                  </a:lnTo>
                  <a:lnTo>
                    <a:pt x="271" y="213"/>
                  </a:lnTo>
                  <a:lnTo>
                    <a:pt x="263" y="218"/>
                  </a:lnTo>
                  <a:lnTo>
                    <a:pt x="256" y="223"/>
                  </a:lnTo>
                  <a:lnTo>
                    <a:pt x="248" y="223"/>
                  </a:lnTo>
                  <a:lnTo>
                    <a:pt x="226" y="240"/>
                  </a:lnTo>
                  <a:lnTo>
                    <a:pt x="222" y="231"/>
                  </a:lnTo>
                  <a:lnTo>
                    <a:pt x="212" y="223"/>
                  </a:lnTo>
                  <a:lnTo>
                    <a:pt x="201" y="215"/>
                  </a:lnTo>
                  <a:lnTo>
                    <a:pt x="193" y="218"/>
                  </a:lnTo>
                  <a:lnTo>
                    <a:pt x="188" y="223"/>
                  </a:lnTo>
                  <a:lnTo>
                    <a:pt x="188" y="231"/>
                  </a:lnTo>
                  <a:lnTo>
                    <a:pt x="196" y="240"/>
                  </a:lnTo>
                  <a:lnTo>
                    <a:pt x="191" y="247"/>
                  </a:lnTo>
                  <a:lnTo>
                    <a:pt x="180" y="250"/>
                  </a:lnTo>
                  <a:lnTo>
                    <a:pt x="174" y="255"/>
                  </a:lnTo>
                  <a:lnTo>
                    <a:pt x="172" y="264"/>
                  </a:lnTo>
                  <a:lnTo>
                    <a:pt x="164" y="269"/>
                  </a:lnTo>
                  <a:lnTo>
                    <a:pt x="156" y="271"/>
                  </a:lnTo>
                  <a:lnTo>
                    <a:pt x="140" y="269"/>
                  </a:lnTo>
                  <a:lnTo>
                    <a:pt x="118" y="266"/>
                  </a:lnTo>
                  <a:lnTo>
                    <a:pt x="102" y="255"/>
                  </a:lnTo>
                  <a:lnTo>
                    <a:pt x="86" y="242"/>
                  </a:lnTo>
                  <a:lnTo>
                    <a:pt x="65" y="223"/>
                  </a:lnTo>
                  <a:lnTo>
                    <a:pt x="57" y="215"/>
                  </a:lnTo>
                  <a:lnTo>
                    <a:pt x="45" y="213"/>
                  </a:lnTo>
                  <a:lnTo>
                    <a:pt x="24" y="209"/>
                  </a:lnTo>
                  <a:lnTo>
                    <a:pt x="10" y="209"/>
                  </a:lnTo>
                  <a:lnTo>
                    <a:pt x="5" y="201"/>
                  </a:lnTo>
                  <a:lnTo>
                    <a:pt x="2" y="187"/>
                  </a:lnTo>
                  <a:lnTo>
                    <a:pt x="5" y="170"/>
                  </a:lnTo>
                  <a:lnTo>
                    <a:pt x="10" y="156"/>
                  </a:lnTo>
                  <a:lnTo>
                    <a:pt x="7" y="151"/>
                  </a:lnTo>
                  <a:lnTo>
                    <a:pt x="5" y="138"/>
                  </a:lnTo>
                  <a:lnTo>
                    <a:pt x="0" y="124"/>
                  </a:lnTo>
                  <a:lnTo>
                    <a:pt x="0" y="114"/>
                  </a:lnTo>
                  <a:lnTo>
                    <a:pt x="5" y="109"/>
                  </a:lnTo>
                  <a:lnTo>
                    <a:pt x="10" y="105"/>
                  </a:lnTo>
                  <a:lnTo>
                    <a:pt x="7" y="92"/>
                  </a:lnTo>
                  <a:lnTo>
                    <a:pt x="10" y="83"/>
                  </a:lnTo>
                  <a:lnTo>
                    <a:pt x="24" y="70"/>
                  </a:lnTo>
                  <a:lnTo>
                    <a:pt x="38" y="70"/>
                  </a:lnTo>
                  <a:lnTo>
                    <a:pt x="51" y="65"/>
                  </a:lnTo>
                  <a:lnTo>
                    <a:pt x="58" y="55"/>
                  </a:lnTo>
                  <a:lnTo>
                    <a:pt x="57" y="46"/>
                  </a:lnTo>
                  <a:lnTo>
                    <a:pt x="75" y="27"/>
                  </a:lnTo>
                  <a:lnTo>
                    <a:pt x="96" y="30"/>
                  </a:lnTo>
                  <a:lnTo>
                    <a:pt x="105" y="19"/>
                  </a:lnTo>
                  <a:lnTo>
                    <a:pt x="123" y="17"/>
                  </a:lnTo>
                  <a:lnTo>
                    <a:pt x="135" y="9"/>
                  </a:lnTo>
                  <a:lnTo>
                    <a:pt x="147" y="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9" name="Freeform 57">
              <a:extLst>
                <a:ext uri="{FF2B5EF4-FFF2-40B4-BE49-F238E27FC236}">
                  <a16:creationId xmlns:a16="http://schemas.microsoft.com/office/drawing/2014/main" id="{8714184D-B963-461C-BBD3-EC904F9AC1AE}"/>
                </a:ext>
              </a:extLst>
            </p:cNvPr>
            <p:cNvSpPr>
              <a:spLocks noChangeAspect="1"/>
            </p:cNvSpPr>
            <p:nvPr/>
          </p:nvSpPr>
          <p:spPr bwMode="auto">
            <a:xfrm rot="21333503">
              <a:off x="2844540" y="5404189"/>
              <a:ext cx="502153" cy="551160"/>
            </a:xfrm>
            <a:custGeom>
              <a:avLst/>
              <a:gdLst>
                <a:gd name="T0" fmla="*/ 2147483647 w 239"/>
                <a:gd name="T1" fmla="*/ 2147483647 h 283"/>
                <a:gd name="T2" fmla="*/ 2147483647 w 239"/>
                <a:gd name="T3" fmla="*/ 2147483647 h 283"/>
                <a:gd name="T4" fmla="*/ 2147483647 w 239"/>
                <a:gd name="T5" fmla="*/ 2147483647 h 283"/>
                <a:gd name="T6" fmla="*/ 2147483647 w 239"/>
                <a:gd name="T7" fmla="*/ 2147483647 h 283"/>
                <a:gd name="T8" fmla="*/ 2147483647 w 239"/>
                <a:gd name="T9" fmla="*/ 2147483647 h 283"/>
                <a:gd name="T10" fmla="*/ 2147483647 w 239"/>
                <a:gd name="T11" fmla="*/ 2147483647 h 283"/>
                <a:gd name="T12" fmla="*/ 2147483647 w 239"/>
                <a:gd name="T13" fmla="*/ 2147483647 h 283"/>
                <a:gd name="T14" fmla="*/ 2147483647 w 239"/>
                <a:gd name="T15" fmla="*/ 2147483647 h 283"/>
                <a:gd name="T16" fmla="*/ 2147483647 w 239"/>
                <a:gd name="T17" fmla="*/ 0 h 283"/>
                <a:gd name="T18" fmla="*/ 2147483647 w 239"/>
                <a:gd name="T19" fmla="*/ 2147483647 h 283"/>
                <a:gd name="T20" fmla="*/ 2147483647 w 239"/>
                <a:gd name="T21" fmla="*/ 2147483647 h 283"/>
                <a:gd name="T22" fmla="*/ 2147483647 w 239"/>
                <a:gd name="T23" fmla="*/ 2147483647 h 283"/>
                <a:gd name="T24" fmla="*/ 2147483647 w 239"/>
                <a:gd name="T25" fmla="*/ 2147483647 h 283"/>
                <a:gd name="T26" fmla="*/ 2147483647 w 239"/>
                <a:gd name="T27" fmla="*/ 2147483647 h 283"/>
                <a:gd name="T28" fmla="*/ 2147483647 w 239"/>
                <a:gd name="T29" fmla="*/ 2147483647 h 283"/>
                <a:gd name="T30" fmla="*/ 2147483647 w 239"/>
                <a:gd name="T31" fmla="*/ 2147483647 h 283"/>
                <a:gd name="T32" fmla="*/ 2147483647 w 239"/>
                <a:gd name="T33" fmla="*/ 2147483647 h 283"/>
                <a:gd name="T34" fmla="*/ 2147483647 w 239"/>
                <a:gd name="T35" fmla="*/ 2147483647 h 283"/>
                <a:gd name="T36" fmla="*/ 0 w 239"/>
                <a:gd name="T37" fmla="*/ 2147483647 h 283"/>
                <a:gd name="T38" fmla="*/ 2147483647 w 239"/>
                <a:gd name="T39" fmla="*/ 2147483647 h 283"/>
                <a:gd name="T40" fmla="*/ 0 w 239"/>
                <a:gd name="T41" fmla="*/ 2147483647 h 283"/>
                <a:gd name="T42" fmla="*/ 2147483647 w 239"/>
                <a:gd name="T43" fmla="*/ 2147483647 h 283"/>
                <a:gd name="T44" fmla="*/ 2147483647 w 239"/>
                <a:gd name="T45" fmla="*/ 2147483647 h 283"/>
                <a:gd name="T46" fmla="*/ 2147483647 w 239"/>
                <a:gd name="T47" fmla="*/ 2147483647 h 283"/>
                <a:gd name="T48" fmla="*/ 2147483647 w 239"/>
                <a:gd name="T49" fmla="*/ 2147483647 h 283"/>
                <a:gd name="T50" fmla="*/ 2147483647 w 239"/>
                <a:gd name="T51" fmla="*/ 2147483647 h 283"/>
                <a:gd name="T52" fmla="*/ 2147483647 w 239"/>
                <a:gd name="T53" fmla="*/ 2147483647 h 283"/>
                <a:gd name="T54" fmla="*/ 2147483647 w 239"/>
                <a:gd name="T55" fmla="*/ 2147483647 h 283"/>
                <a:gd name="T56" fmla="*/ 2147483647 w 239"/>
                <a:gd name="T57" fmla="*/ 2147483647 h 283"/>
                <a:gd name="T58" fmla="*/ 2147483647 w 239"/>
                <a:gd name="T59" fmla="*/ 2147483647 h 283"/>
                <a:gd name="T60" fmla="*/ 2147483647 w 239"/>
                <a:gd name="T61" fmla="*/ 2147483647 h 283"/>
                <a:gd name="T62" fmla="*/ 2147483647 w 239"/>
                <a:gd name="T63" fmla="*/ 2147483647 h 283"/>
                <a:gd name="T64" fmla="*/ 2147483647 w 239"/>
                <a:gd name="T65" fmla="*/ 2147483647 h 2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283"/>
                <a:gd name="T101" fmla="*/ 239 w 239"/>
                <a:gd name="T102" fmla="*/ 283 h 2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283">
                  <a:moveTo>
                    <a:pt x="239" y="215"/>
                  </a:moveTo>
                  <a:lnTo>
                    <a:pt x="233" y="201"/>
                  </a:lnTo>
                  <a:lnTo>
                    <a:pt x="221" y="191"/>
                  </a:lnTo>
                  <a:lnTo>
                    <a:pt x="202" y="174"/>
                  </a:lnTo>
                  <a:lnTo>
                    <a:pt x="185" y="167"/>
                  </a:lnTo>
                  <a:lnTo>
                    <a:pt x="174" y="159"/>
                  </a:lnTo>
                  <a:lnTo>
                    <a:pt x="177" y="132"/>
                  </a:lnTo>
                  <a:lnTo>
                    <a:pt x="172" y="116"/>
                  </a:lnTo>
                  <a:lnTo>
                    <a:pt x="169" y="99"/>
                  </a:lnTo>
                  <a:lnTo>
                    <a:pt x="169" y="72"/>
                  </a:lnTo>
                  <a:lnTo>
                    <a:pt x="153" y="62"/>
                  </a:lnTo>
                  <a:lnTo>
                    <a:pt x="134" y="48"/>
                  </a:lnTo>
                  <a:lnTo>
                    <a:pt x="120" y="46"/>
                  </a:lnTo>
                  <a:lnTo>
                    <a:pt x="105" y="29"/>
                  </a:lnTo>
                  <a:lnTo>
                    <a:pt x="97" y="14"/>
                  </a:lnTo>
                  <a:lnTo>
                    <a:pt x="83" y="14"/>
                  </a:lnTo>
                  <a:lnTo>
                    <a:pt x="72" y="14"/>
                  </a:lnTo>
                  <a:lnTo>
                    <a:pt x="72" y="0"/>
                  </a:lnTo>
                  <a:lnTo>
                    <a:pt x="64" y="8"/>
                  </a:lnTo>
                  <a:lnTo>
                    <a:pt x="54" y="5"/>
                  </a:lnTo>
                  <a:lnTo>
                    <a:pt x="49" y="19"/>
                  </a:lnTo>
                  <a:lnTo>
                    <a:pt x="57" y="36"/>
                  </a:lnTo>
                  <a:lnTo>
                    <a:pt x="64" y="53"/>
                  </a:lnTo>
                  <a:lnTo>
                    <a:pt x="67" y="64"/>
                  </a:lnTo>
                  <a:lnTo>
                    <a:pt x="62" y="70"/>
                  </a:lnTo>
                  <a:lnTo>
                    <a:pt x="45" y="72"/>
                  </a:lnTo>
                  <a:lnTo>
                    <a:pt x="32" y="80"/>
                  </a:lnTo>
                  <a:lnTo>
                    <a:pt x="23" y="92"/>
                  </a:lnTo>
                  <a:lnTo>
                    <a:pt x="30" y="107"/>
                  </a:lnTo>
                  <a:lnTo>
                    <a:pt x="30" y="118"/>
                  </a:lnTo>
                  <a:lnTo>
                    <a:pt x="23" y="118"/>
                  </a:lnTo>
                  <a:lnTo>
                    <a:pt x="27" y="126"/>
                  </a:lnTo>
                  <a:lnTo>
                    <a:pt x="13" y="137"/>
                  </a:lnTo>
                  <a:lnTo>
                    <a:pt x="18" y="148"/>
                  </a:lnTo>
                  <a:lnTo>
                    <a:pt x="16" y="156"/>
                  </a:lnTo>
                  <a:lnTo>
                    <a:pt x="3" y="167"/>
                  </a:lnTo>
                  <a:lnTo>
                    <a:pt x="6" y="178"/>
                  </a:lnTo>
                  <a:lnTo>
                    <a:pt x="0" y="183"/>
                  </a:lnTo>
                  <a:lnTo>
                    <a:pt x="13" y="188"/>
                  </a:lnTo>
                  <a:lnTo>
                    <a:pt x="13" y="196"/>
                  </a:lnTo>
                  <a:lnTo>
                    <a:pt x="8" y="201"/>
                  </a:lnTo>
                  <a:lnTo>
                    <a:pt x="0" y="212"/>
                  </a:lnTo>
                  <a:lnTo>
                    <a:pt x="8" y="229"/>
                  </a:lnTo>
                  <a:lnTo>
                    <a:pt x="22" y="220"/>
                  </a:lnTo>
                  <a:lnTo>
                    <a:pt x="40" y="220"/>
                  </a:lnTo>
                  <a:lnTo>
                    <a:pt x="49" y="225"/>
                  </a:lnTo>
                  <a:lnTo>
                    <a:pt x="51" y="239"/>
                  </a:lnTo>
                  <a:lnTo>
                    <a:pt x="57" y="252"/>
                  </a:lnTo>
                  <a:lnTo>
                    <a:pt x="67" y="256"/>
                  </a:lnTo>
                  <a:lnTo>
                    <a:pt x="71" y="263"/>
                  </a:lnTo>
                  <a:lnTo>
                    <a:pt x="76" y="274"/>
                  </a:lnTo>
                  <a:lnTo>
                    <a:pt x="86" y="279"/>
                  </a:lnTo>
                  <a:lnTo>
                    <a:pt x="99" y="279"/>
                  </a:lnTo>
                  <a:lnTo>
                    <a:pt x="115" y="283"/>
                  </a:lnTo>
                  <a:lnTo>
                    <a:pt x="120" y="279"/>
                  </a:lnTo>
                  <a:lnTo>
                    <a:pt x="129" y="269"/>
                  </a:lnTo>
                  <a:lnTo>
                    <a:pt x="137" y="263"/>
                  </a:lnTo>
                  <a:lnTo>
                    <a:pt x="151" y="258"/>
                  </a:lnTo>
                  <a:lnTo>
                    <a:pt x="163" y="258"/>
                  </a:lnTo>
                  <a:lnTo>
                    <a:pt x="174" y="247"/>
                  </a:lnTo>
                  <a:lnTo>
                    <a:pt x="180" y="237"/>
                  </a:lnTo>
                  <a:lnTo>
                    <a:pt x="185" y="232"/>
                  </a:lnTo>
                  <a:lnTo>
                    <a:pt x="199" y="234"/>
                  </a:lnTo>
                  <a:lnTo>
                    <a:pt x="209" y="232"/>
                  </a:lnTo>
                  <a:lnTo>
                    <a:pt x="226" y="229"/>
                  </a:lnTo>
                  <a:lnTo>
                    <a:pt x="239" y="21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0" name="Freeform 58">
              <a:extLst>
                <a:ext uri="{FF2B5EF4-FFF2-40B4-BE49-F238E27FC236}">
                  <a16:creationId xmlns:a16="http://schemas.microsoft.com/office/drawing/2014/main" id="{AE87B5B7-E403-478B-8282-82E834C9882B}"/>
                </a:ext>
              </a:extLst>
            </p:cNvPr>
            <p:cNvSpPr>
              <a:spLocks noChangeAspect="1"/>
            </p:cNvSpPr>
            <p:nvPr/>
          </p:nvSpPr>
          <p:spPr bwMode="auto">
            <a:xfrm rot="21333503">
              <a:off x="2933430" y="5196202"/>
              <a:ext cx="600400" cy="640296"/>
            </a:xfrm>
            <a:custGeom>
              <a:avLst/>
              <a:gdLst>
                <a:gd name="T0" fmla="*/ 2147483647 w 284"/>
                <a:gd name="T1" fmla="*/ 2147483647 h 327"/>
                <a:gd name="T2" fmla="*/ 2147483647 w 284"/>
                <a:gd name="T3" fmla="*/ 2147483647 h 327"/>
                <a:gd name="T4" fmla="*/ 2147483647 w 284"/>
                <a:gd name="T5" fmla="*/ 2147483647 h 327"/>
                <a:gd name="T6" fmla="*/ 2147483647 w 284"/>
                <a:gd name="T7" fmla="*/ 2147483647 h 327"/>
                <a:gd name="T8" fmla="*/ 2147483647 w 284"/>
                <a:gd name="T9" fmla="*/ 2147483647 h 327"/>
                <a:gd name="T10" fmla="*/ 2147483647 w 284"/>
                <a:gd name="T11" fmla="*/ 2147483647 h 327"/>
                <a:gd name="T12" fmla="*/ 2147483647 w 284"/>
                <a:gd name="T13" fmla="*/ 2147483647 h 327"/>
                <a:gd name="T14" fmla="*/ 2147483647 w 284"/>
                <a:gd name="T15" fmla="*/ 2147483647 h 327"/>
                <a:gd name="T16" fmla="*/ 2147483647 w 284"/>
                <a:gd name="T17" fmla="*/ 2147483647 h 327"/>
                <a:gd name="T18" fmla="*/ 2147483647 w 284"/>
                <a:gd name="T19" fmla="*/ 2147483647 h 327"/>
                <a:gd name="T20" fmla="*/ 2147483647 w 284"/>
                <a:gd name="T21" fmla="*/ 2147483647 h 327"/>
                <a:gd name="T22" fmla="*/ 2147483647 w 284"/>
                <a:gd name="T23" fmla="*/ 2147483647 h 327"/>
                <a:gd name="T24" fmla="*/ 2147483647 w 284"/>
                <a:gd name="T25" fmla="*/ 0 h 327"/>
                <a:gd name="T26" fmla="*/ 2147483647 w 284"/>
                <a:gd name="T27" fmla="*/ 2147483647 h 327"/>
                <a:gd name="T28" fmla="*/ 2147483647 w 284"/>
                <a:gd name="T29" fmla="*/ 2147483647 h 327"/>
                <a:gd name="T30" fmla="*/ 2147483647 w 284"/>
                <a:gd name="T31" fmla="*/ 2147483647 h 327"/>
                <a:gd name="T32" fmla="*/ 2147483647 w 284"/>
                <a:gd name="T33" fmla="*/ 2147483647 h 327"/>
                <a:gd name="T34" fmla="*/ 2147483647 w 284"/>
                <a:gd name="T35" fmla="*/ 2147483647 h 327"/>
                <a:gd name="T36" fmla="*/ 2147483647 w 284"/>
                <a:gd name="T37" fmla="*/ 2147483647 h 327"/>
                <a:gd name="T38" fmla="*/ 2147483647 w 284"/>
                <a:gd name="T39" fmla="*/ 2147483647 h 327"/>
                <a:gd name="T40" fmla="*/ 2147483647 w 284"/>
                <a:gd name="T41" fmla="*/ 2147483647 h 327"/>
                <a:gd name="T42" fmla="*/ 2147483647 w 284"/>
                <a:gd name="T43" fmla="*/ 2147483647 h 327"/>
                <a:gd name="T44" fmla="*/ 2147483647 w 284"/>
                <a:gd name="T45" fmla="*/ 2147483647 h 327"/>
                <a:gd name="T46" fmla="*/ 2147483647 w 284"/>
                <a:gd name="T47" fmla="*/ 2147483647 h 327"/>
                <a:gd name="T48" fmla="*/ 0 w 284"/>
                <a:gd name="T49" fmla="*/ 2147483647 h 327"/>
                <a:gd name="T50" fmla="*/ 0 w 284"/>
                <a:gd name="T51" fmla="*/ 2147483647 h 327"/>
                <a:gd name="T52" fmla="*/ 2147483647 w 284"/>
                <a:gd name="T53" fmla="*/ 2147483647 h 327"/>
                <a:gd name="T54" fmla="*/ 2147483647 w 284"/>
                <a:gd name="T55" fmla="*/ 2147483647 h 327"/>
                <a:gd name="T56" fmla="*/ 2147483647 w 284"/>
                <a:gd name="T57" fmla="*/ 2147483647 h 327"/>
                <a:gd name="T58" fmla="*/ 2147483647 w 284"/>
                <a:gd name="T59" fmla="*/ 2147483647 h 327"/>
                <a:gd name="T60" fmla="*/ 2147483647 w 284"/>
                <a:gd name="T61" fmla="*/ 2147483647 h 327"/>
                <a:gd name="T62" fmla="*/ 2147483647 w 284"/>
                <a:gd name="T63" fmla="*/ 2147483647 h 327"/>
                <a:gd name="T64" fmla="*/ 2147483647 w 284"/>
                <a:gd name="T65" fmla="*/ 2147483647 h 327"/>
                <a:gd name="T66" fmla="*/ 2147483647 w 284"/>
                <a:gd name="T67" fmla="*/ 2147483647 h 327"/>
                <a:gd name="T68" fmla="*/ 2147483647 w 284"/>
                <a:gd name="T69" fmla="*/ 2147483647 h 327"/>
                <a:gd name="T70" fmla="*/ 2147483647 w 284"/>
                <a:gd name="T71" fmla="*/ 2147483647 h 327"/>
                <a:gd name="T72" fmla="*/ 2147483647 w 284"/>
                <a:gd name="T73" fmla="*/ 2147483647 h 327"/>
                <a:gd name="T74" fmla="*/ 2147483647 w 284"/>
                <a:gd name="T75" fmla="*/ 2147483647 h 327"/>
                <a:gd name="T76" fmla="*/ 2147483647 w 284"/>
                <a:gd name="T77" fmla="*/ 2147483647 h 327"/>
                <a:gd name="T78" fmla="*/ 2147483647 w 284"/>
                <a:gd name="T79" fmla="*/ 2147483647 h 327"/>
                <a:gd name="T80" fmla="*/ 2147483647 w 284"/>
                <a:gd name="T81" fmla="*/ 2147483647 h 327"/>
                <a:gd name="T82" fmla="*/ 2147483647 w 284"/>
                <a:gd name="T83" fmla="*/ 2147483647 h 327"/>
                <a:gd name="T84" fmla="*/ 2147483647 w 284"/>
                <a:gd name="T85" fmla="*/ 2147483647 h 327"/>
                <a:gd name="T86" fmla="*/ 2147483647 w 284"/>
                <a:gd name="T87" fmla="*/ 2147483647 h 327"/>
                <a:gd name="T88" fmla="*/ 2147483647 w 284"/>
                <a:gd name="T89" fmla="*/ 2147483647 h 327"/>
                <a:gd name="T90" fmla="*/ 2147483647 w 284"/>
                <a:gd name="T91" fmla="*/ 2147483647 h 327"/>
                <a:gd name="T92" fmla="*/ 2147483647 w 284"/>
                <a:gd name="T93" fmla="*/ 2147483647 h 327"/>
                <a:gd name="T94" fmla="*/ 2147483647 w 284"/>
                <a:gd name="T95" fmla="*/ 2147483647 h 327"/>
                <a:gd name="T96" fmla="*/ 2147483647 w 284"/>
                <a:gd name="T97" fmla="*/ 2147483647 h 327"/>
                <a:gd name="T98" fmla="*/ 2147483647 w 284"/>
                <a:gd name="T99" fmla="*/ 2147483647 h 327"/>
                <a:gd name="T100" fmla="*/ 2147483647 w 284"/>
                <a:gd name="T101" fmla="*/ 2147483647 h 327"/>
                <a:gd name="T102" fmla="*/ 2147483647 w 284"/>
                <a:gd name="T103" fmla="*/ 2147483647 h 327"/>
                <a:gd name="T104" fmla="*/ 2147483647 w 284"/>
                <a:gd name="T105" fmla="*/ 2147483647 h 327"/>
                <a:gd name="T106" fmla="*/ 2147483647 w 284"/>
                <a:gd name="T107" fmla="*/ 2147483647 h 327"/>
                <a:gd name="T108" fmla="*/ 2147483647 w 284"/>
                <a:gd name="T109" fmla="*/ 2147483647 h 327"/>
                <a:gd name="T110" fmla="*/ 2147483647 w 284"/>
                <a:gd name="T111" fmla="*/ 2147483647 h 327"/>
                <a:gd name="T112" fmla="*/ 2147483647 w 284"/>
                <a:gd name="T113" fmla="*/ 2147483647 h 327"/>
                <a:gd name="T114" fmla="*/ 2147483647 w 284"/>
                <a:gd name="T115" fmla="*/ 2147483647 h 327"/>
                <a:gd name="T116" fmla="*/ 2147483647 w 284"/>
                <a:gd name="T117" fmla="*/ 2147483647 h 327"/>
                <a:gd name="T118" fmla="*/ 2147483647 w 284"/>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327"/>
                <a:gd name="T182" fmla="*/ 284 w 284"/>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327">
                  <a:moveTo>
                    <a:pt x="284" y="276"/>
                  </a:moveTo>
                  <a:lnTo>
                    <a:pt x="279" y="260"/>
                  </a:lnTo>
                  <a:lnTo>
                    <a:pt x="275" y="220"/>
                  </a:lnTo>
                  <a:lnTo>
                    <a:pt x="271" y="187"/>
                  </a:lnTo>
                  <a:lnTo>
                    <a:pt x="260" y="148"/>
                  </a:lnTo>
                  <a:lnTo>
                    <a:pt x="249" y="131"/>
                  </a:lnTo>
                  <a:lnTo>
                    <a:pt x="230" y="107"/>
                  </a:lnTo>
                  <a:lnTo>
                    <a:pt x="209" y="97"/>
                  </a:lnTo>
                  <a:lnTo>
                    <a:pt x="184" y="75"/>
                  </a:lnTo>
                  <a:lnTo>
                    <a:pt x="160" y="54"/>
                  </a:lnTo>
                  <a:lnTo>
                    <a:pt x="136" y="29"/>
                  </a:lnTo>
                  <a:lnTo>
                    <a:pt x="118" y="10"/>
                  </a:lnTo>
                  <a:lnTo>
                    <a:pt x="104" y="0"/>
                  </a:lnTo>
                  <a:lnTo>
                    <a:pt x="107" y="17"/>
                  </a:lnTo>
                  <a:lnTo>
                    <a:pt x="98" y="29"/>
                  </a:lnTo>
                  <a:lnTo>
                    <a:pt x="88" y="34"/>
                  </a:lnTo>
                  <a:lnTo>
                    <a:pt x="78" y="29"/>
                  </a:lnTo>
                  <a:lnTo>
                    <a:pt x="65" y="18"/>
                  </a:lnTo>
                  <a:lnTo>
                    <a:pt x="58" y="17"/>
                  </a:lnTo>
                  <a:lnTo>
                    <a:pt x="44" y="17"/>
                  </a:lnTo>
                  <a:lnTo>
                    <a:pt x="32" y="22"/>
                  </a:lnTo>
                  <a:lnTo>
                    <a:pt x="18" y="17"/>
                  </a:lnTo>
                  <a:lnTo>
                    <a:pt x="13" y="27"/>
                  </a:lnTo>
                  <a:lnTo>
                    <a:pt x="13" y="43"/>
                  </a:lnTo>
                  <a:lnTo>
                    <a:pt x="0" y="46"/>
                  </a:lnTo>
                  <a:lnTo>
                    <a:pt x="0" y="54"/>
                  </a:lnTo>
                  <a:lnTo>
                    <a:pt x="10" y="64"/>
                  </a:lnTo>
                  <a:lnTo>
                    <a:pt x="22" y="59"/>
                  </a:lnTo>
                  <a:lnTo>
                    <a:pt x="34" y="61"/>
                  </a:lnTo>
                  <a:lnTo>
                    <a:pt x="37" y="70"/>
                  </a:lnTo>
                  <a:lnTo>
                    <a:pt x="34" y="78"/>
                  </a:lnTo>
                  <a:lnTo>
                    <a:pt x="23" y="80"/>
                  </a:lnTo>
                  <a:lnTo>
                    <a:pt x="22" y="88"/>
                  </a:lnTo>
                  <a:lnTo>
                    <a:pt x="22" y="97"/>
                  </a:lnTo>
                  <a:lnTo>
                    <a:pt x="23" y="102"/>
                  </a:lnTo>
                  <a:lnTo>
                    <a:pt x="23" y="112"/>
                  </a:lnTo>
                  <a:lnTo>
                    <a:pt x="39" y="116"/>
                  </a:lnTo>
                  <a:lnTo>
                    <a:pt x="44" y="116"/>
                  </a:lnTo>
                  <a:lnTo>
                    <a:pt x="65" y="139"/>
                  </a:lnTo>
                  <a:lnTo>
                    <a:pt x="71" y="150"/>
                  </a:lnTo>
                  <a:lnTo>
                    <a:pt x="83" y="148"/>
                  </a:lnTo>
                  <a:lnTo>
                    <a:pt x="104" y="164"/>
                  </a:lnTo>
                  <a:lnTo>
                    <a:pt x="120" y="177"/>
                  </a:lnTo>
                  <a:lnTo>
                    <a:pt x="120" y="204"/>
                  </a:lnTo>
                  <a:lnTo>
                    <a:pt x="123" y="223"/>
                  </a:lnTo>
                  <a:lnTo>
                    <a:pt x="126" y="250"/>
                  </a:lnTo>
                  <a:lnTo>
                    <a:pt x="128" y="264"/>
                  </a:lnTo>
                  <a:lnTo>
                    <a:pt x="136" y="271"/>
                  </a:lnTo>
                  <a:lnTo>
                    <a:pt x="150" y="276"/>
                  </a:lnTo>
                  <a:lnTo>
                    <a:pt x="172" y="293"/>
                  </a:lnTo>
                  <a:lnTo>
                    <a:pt x="182" y="300"/>
                  </a:lnTo>
                  <a:lnTo>
                    <a:pt x="188" y="311"/>
                  </a:lnTo>
                  <a:lnTo>
                    <a:pt x="190" y="322"/>
                  </a:lnTo>
                  <a:lnTo>
                    <a:pt x="196" y="327"/>
                  </a:lnTo>
                  <a:lnTo>
                    <a:pt x="198" y="320"/>
                  </a:lnTo>
                  <a:lnTo>
                    <a:pt x="215" y="300"/>
                  </a:lnTo>
                  <a:lnTo>
                    <a:pt x="233" y="306"/>
                  </a:lnTo>
                  <a:lnTo>
                    <a:pt x="244" y="293"/>
                  </a:lnTo>
                  <a:lnTo>
                    <a:pt x="260" y="295"/>
                  </a:lnTo>
                  <a:lnTo>
                    <a:pt x="284" y="27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1" name="Freeform 60">
              <a:extLst>
                <a:ext uri="{FF2B5EF4-FFF2-40B4-BE49-F238E27FC236}">
                  <a16:creationId xmlns:a16="http://schemas.microsoft.com/office/drawing/2014/main" id="{A13137A1-15E0-4ABE-A318-D61322F64D4D}"/>
                </a:ext>
              </a:extLst>
            </p:cNvPr>
            <p:cNvSpPr>
              <a:spLocks noChangeAspect="1"/>
            </p:cNvSpPr>
            <p:nvPr/>
          </p:nvSpPr>
          <p:spPr bwMode="auto">
            <a:xfrm rot="21333503">
              <a:off x="2212950" y="5022389"/>
              <a:ext cx="828085" cy="953758"/>
            </a:xfrm>
            <a:custGeom>
              <a:avLst/>
              <a:gdLst>
                <a:gd name="T0" fmla="*/ 2147483647 w 391"/>
                <a:gd name="T1" fmla="*/ 2147483647 h 488"/>
                <a:gd name="T2" fmla="*/ 2147483647 w 391"/>
                <a:gd name="T3" fmla="*/ 2147483647 h 488"/>
                <a:gd name="T4" fmla="*/ 2147483647 w 391"/>
                <a:gd name="T5" fmla="*/ 2147483647 h 488"/>
                <a:gd name="T6" fmla="*/ 2147483647 w 391"/>
                <a:gd name="T7" fmla="*/ 2147483647 h 488"/>
                <a:gd name="T8" fmla="*/ 2147483647 w 391"/>
                <a:gd name="T9" fmla="*/ 2147483647 h 488"/>
                <a:gd name="T10" fmla="*/ 2147483647 w 391"/>
                <a:gd name="T11" fmla="*/ 2147483647 h 488"/>
                <a:gd name="T12" fmla="*/ 2147483647 w 391"/>
                <a:gd name="T13" fmla="*/ 2147483647 h 488"/>
                <a:gd name="T14" fmla="*/ 2147483647 w 391"/>
                <a:gd name="T15" fmla="*/ 2147483647 h 488"/>
                <a:gd name="T16" fmla="*/ 2147483647 w 391"/>
                <a:gd name="T17" fmla="*/ 2147483647 h 488"/>
                <a:gd name="T18" fmla="*/ 2147483647 w 391"/>
                <a:gd name="T19" fmla="*/ 2147483647 h 488"/>
                <a:gd name="T20" fmla="*/ 2147483647 w 391"/>
                <a:gd name="T21" fmla="*/ 2147483647 h 488"/>
                <a:gd name="T22" fmla="*/ 2147483647 w 391"/>
                <a:gd name="T23" fmla="*/ 2147483647 h 488"/>
                <a:gd name="T24" fmla="*/ 2147483647 w 391"/>
                <a:gd name="T25" fmla="*/ 2147483647 h 488"/>
                <a:gd name="T26" fmla="*/ 2147483647 w 391"/>
                <a:gd name="T27" fmla="*/ 2147483647 h 488"/>
                <a:gd name="T28" fmla="*/ 2147483647 w 391"/>
                <a:gd name="T29" fmla="*/ 2147483647 h 488"/>
                <a:gd name="T30" fmla="*/ 2147483647 w 391"/>
                <a:gd name="T31" fmla="*/ 2147483647 h 488"/>
                <a:gd name="T32" fmla="*/ 2147483647 w 391"/>
                <a:gd name="T33" fmla="*/ 2147483647 h 488"/>
                <a:gd name="T34" fmla="*/ 2147483647 w 391"/>
                <a:gd name="T35" fmla="*/ 2147483647 h 488"/>
                <a:gd name="T36" fmla="*/ 2147483647 w 391"/>
                <a:gd name="T37" fmla="*/ 2147483647 h 488"/>
                <a:gd name="T38" fmla="*/ 2147483647 w 391"/>
                <a:gd name="T39" fmla="*/ 2147483647 h 488"/>
                <a:gd name="T40" fmla="*/ 2147483647 w 391"/>
                <a:gd name="T41" fmla="*/ 2147483647 h 488"/>
                <a:gd name="T42" fmla="*/ 2147483647 w 391"/>
                <a:gd name="T43" fmla="*/ 2147483647 h 488"/>
                <a:gd name="T44" fmla="*/ 2147483647 w 391"/>
                <a:gd name="T45" fmla="*/ 2147483647 h 488"/>
                <a:gd name="T46" fmla="*/ 2147483647 w 391"/>
                <a:gd name="T47" fmla="*/ 2147483647 h 488"/>
                <a:gd name="T48" fmla="*/ 2147483647 w 391"/>
                <a:gd name="T49" fmla="*/ 2147483647 h 488"/>
                <a:gd name="T50" fmla="*/ 2147483647 w 391"/>
                <a:gd name="T51" fmla="*/ 2147483647 h 488"/>
                <a:gd name="T52" fmla="*/ 2147483647 w 391"/>
                <a:gd name="T53" fmla="*/ 2147483647 h 488"/>
                <a:gd name="T54" fmla="*/ 2147483647 w 391"/>
                <a:gd name="T55" fmla="*/ 2147483647 h 488"/>
                <a:gd name="T56" fmla="*/ 2147483647 w 391"/>
                <a:gd name="T57" fmla="*/ 2147483647 h 488"/>
                <a:gd name="T58" fmla="*/ 2147483647 w 391"/>
                <a:gd name="T59" fmla="*/ 2147483647 h 488"/>
                <a:gd name="T60" fmla="*/ 2147483647 w 391"/>
                <a:gd name="T61" fmla="*/ 2147483647 h 488"/>
                <a:gd name="T62" fmla="*/ 2147483647 w 391"/>
                <a:gd name="T63" fmla="*/ 2147483647 h 488"/>
                <a:gd name="T64" fmla="*/ 2147483647 w 391"/>
                <a:gd name="T65" fmla="*/ 2147483647 h 488"/>
                <a:gd name="T66" fmla="*/ 2147483647 w 391"/>
                <a:gd name="T67" fmla="*/ 2147483647 h 488"/>
                <a:gd name="T68" fmla="*/ 2147483647 w 391"/>
                <a:gd name="T69" fmla="*/ 2147483647 h 488"/>
                <a:gd name="T70" fmla="*/ 2147483647 w 391"/>
                <a:gd name="T71" fmla="*/ 2147483647 h 488"/>
                <a:gd name="T72" fmla="*/ 2147483647 w 391"/>
                <a:gd name="T73" fmla="*/ 2147483647 h 488"/>
                <a:gd name="T74" fmla="*/ 2147483647 w 391"/>
                <a:gd name="T75" fmla="*/ 2147483647 h 488"/>
                <a:gd name="T76" fmla="*/ 2147483647 w 391"/>
                <a:gd name="T77" fmla="*/ 2147483647 h 488"/>
                <a:gd name="T78" fmla="*/ 2147483647 w 391"/>
                <a:gd name="T79" fmla="*/ 2147483647 h 488"/>
                <a:gd name="T80" fmla="*/ 2147483647 w 391"/>
                <a:gd name="T81" fmla="*/ 2147483647 h 488"/>
                <a:gd name="T82" fmla="*/ 2147483647 w 391"/>
                <a:gd name="T83" fmla="*/ 2147483647 h 488"/>
                <a:gd name="T84" fmla="*/ 2147483647 w 391"/>
                <a:gd name="T85" fmla="*/ 2147483647 h 488"/>
                <a:gd name="T86" fmla="*/ 2147483647 w 391"/>
                <a:gd name="T87" fmla="*/ 2147483647 h 488"/>
                <a:gd name="T88" fmla="*/ 2147483647 w 391"/>
                <a:gd name="T89" fmla="*/ 2147483647 h 488"/>
                <a:gd name="T90" fmla="*/ 2147483647 w 391"/>
                <a:gd name="T91" fmla="*/ 2147483647 h 488"/>
                <a:gd name="T92" fmla="*/ 2147483647 w 391"/>
                <a:gd name="T93" fmla="*/ 2147483647 h 488"/>
                <a:gd name="T94" fmla="*/ 2147483647 w 391"/>
                <a:gd name="T95" fmla="*/ 2147483647 h 488"/>
                <a:gd name="T96" fmla="*/ 2147483647 w 391"/>
                <a:gd name="T97" fmla="*/ 2147483647 h 488"/>
                <a:gd name="T98" fmla="*/ 2147483647 w 391"/>
                <a:gd name="T99" fmla="*/ 2147483647 h 488"/>
                <a:gd name="T100" fmla="*/ 2147483647 w 391"/>
                <a:gd name="T101" fmla="*/ 2147483647 h 488"/>
                <a:gd name="T102" fmla="*/ 2147483647 w 391"/>
                <a:gd name="T103" fmla="*/ 2147483647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1"/>
                <a:gd name="T157" fmla="*/ 0 h 488"/>
                <a:gd name="T158" fmla="*/ 391 w 391"/>
                <a:gd name="T159" fmla="*/ 488 h 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1" h="488">
                  <a:moveTo>
                    <a:pt x="24" y="85"/>
                  </a:moveTo>
                  <a:lnTo>
                    <a:pt x="20" y="96"/>
                  </a:lnTo>
                  <a:lnTo>
                    <a:pt x="34" y="106"/>
                  </a:lnTo>
                  <a:lnTo>
                    <a:pt x="46" y="133"/>
                  </a:lnTo>
                  <a:lnTo>
                    <a:pt x="42" y="155"/>
                  </a:lnTo>
                  <a:lnTo>
                    <a:pt x="37" y="171"/>
                  </a:lnTo>
                  <a:lnTo>
                    <a:pt x="34" y="179"/>
                  </a:lnTo>
                  <a:lnTo>
                    <a:pt x="51" y="212"/>
                  </a:lnTo>
                  <a:lnTo>
                    <a:pt x="63" y="244"/>
                  </a:lnTo>
                  <a:lnTo>
                    <a:pt x="74" y="271"/>
                  </a:lnTo>
                  <a:lnTo>
                    <a:pt x="80" y="287"/>
                  </a:lnTo>
                  <a:lnTo>
                    <a:pt x="74" y="305"/>
                  </a:lnTo>
                  <a:lnTo>
                    <a:pt x="66" y="322"/>
                  </a:lnTo>
                  <a:lnTo>
                    <a:pt x="68" y="336"/>
                  </a:lnTo>
                  <a:lnTo>
                    <a:pt x="82" y="343"/>
                  </a:lnTo>
                  <a:lnTo>
                    <a:pt x="93" y="355"/>
                  </a:lnTo>
                  <a:lnTo>
                    <a:pt x="99" y="362"/>
                  </a:lnTo>
                  <a:lnTo>
                    <a:pt x="99" y="376"/>
                  </a:lnTo>
                  <a:lnTo>
                    <a:pt x="114" y="387"/>
                  </a:lnTo>
                  <a:lnTo>
                    <a:pt x="128" y="399"/>
                  </a:lnTo>
                  <a:lnTo>
                    <a:pt x="136" y="411"/>
                  </a:lnTo>
                  <a:lnTo>
                    <a:pt x="141" y="423"/>
                  </a:lnTo>
                  <a:lnTo>
                    <a:pt x="150" y="432"/>
                  </a:lnTo>
                  <a:lnTo>
                    <a:pt x="160" y="451"/>
                  </a:lnTo>
                  <a:lnTo>
                    <a:pt x="168" y="467"/>
                  </a:lnTo>
                  <a:lnTo>
                    <a:pt x="174" y="478"/>
                  </a:lnTo>
                  <a:lnTo>
                    <a:pt x="184" y="478"/>
                  </a:lnTo>
                  <a:lnTo>
                    <a:pt x="201" y="481"/>
                  </a:lnTo>
                  <a:lnTo>
                    <a:pt x="214" y="483"/>
                  </a:lnTo>
                  <a:lnTo>
                    <a:pt x="228" y="488"/>
                  </a:lnTo>
                  <a:lnTo>
                    <a:pt x="230" y="483"/>
                  </a:lnTo>
                  <a:lnTo>
                    <a:pt x="242" y="473"/>
                  </a:lnTo>
                  <a:lnTo>
                    <a:pt x="253" y="457"/>
                  </a:lnTo>
                  <a:lnTo>
                    <a:pt x="258" y="444"/>
                  </a:lnTo>
                  <a:lnTo>
                    <a:pt x="259" y="427"/>
                  </a:lnTo>
                  <a:lnTo>
                    <a:pt x="270" y="427"/>
                  </a:lnTo>
                  <a:lnTo>
                    <a:pt x="275" y="418"/>
                  </a:lnTo>
                  <a:lnTo>
                    <a:pt x="286" y="407"/>
                  </a:lnTo>
                  <a:lnTo>
                    <a:pt x="281" y="392"/>
                  </a:lnTo>
                  <a:lnTo>
                    <a:pt x="289" y="384"/>
                  </a:lnTo>
                  <a:lnTo>
                    <a:pt x="300" y="392"/>
                  </a:lnTo>
                  <a:lnTo>
                    <a:pt x="310" y="387"/>
                  </a:lnTo>
                  <a:lnTo>
                    <a:pt x="308" y="379"/>
                  </a:lnTo>
                  <a:lnTo>
                    <a:pt x="321" y="362"/>
                  </a:lnTo>
                  <a:lnTo>
                    <a:pt x="321" y="346"/>
                  </a:lnTo>
                  <a:lnTo>
                    <a:pt x="332" y="336"/>
                  </a:lnTo>
                  <a:lnTo>
                    <a:pt x="329" y="327"/>
                  </a:lnTo>
                  <a:lnTo>
                    <a:pt x="336" y="322"/>
                  </a:lnTo>
                  <a:lnTo>
                    <a:pt x="332" y="309"/>
                  </a:lnTo>
                  <a:lnTo>
                    <a:pt x="329" y="299"/>
                  </a:lnTo>
                  <a:lnTo>
                    <a:pt x="336" y="290"/>
                  </a:lnTo>
                  <a:lnTo>
                    <a:pt x="346" y="282"/>
                  </a:lnTo>
                  <a:lnTo>
                    <a:pt x="359" y="278"/>
                  </a:lnTo>
                  <a:lnTo>
                    <a:pt x="368" y="273"/>
                  </a:lnTo>
                  <a:lnTo>
                    <a:pt x="373" y="268"/>
                  </a:lnTo>
                  <a:lnTo>
                    <a:pt x="368" y="255"/>
                  </a:lnTo>
                  <a:lnTo>
                    <a:pt x="351" y="229"/>
                  </a:lnTo>
                  <a:lnTo>
                    <a:pt x="359" y="215"/>
                  </a:lnTo>
                  <a:lnTo>
                    <a:pt x="373" y="217"/>
                  </a:lnTo>
                  <a:lnTo>
                    <a:pt x="380" y="220"/>
                  </a:lnTo>
                  <a:lnTo>
                    <a:pt x="374" y="203"/>
                  </a:lnTo>
                  <a:lnTo>
                    <a:pt x="373" y="196"/>
                  </a:lnTo>
                  <a:lnTo>
                    <a:pt x="378" y="187"/>
                  </a:lnTo>
                  <a:lnTo>
                    <a:pt x="386" y="182"/>
                  </a:lnTo>
                  <a:lnTo>
                    <a:pt x="391" y="177"/>
                  </a:lnTo>
                  <a:lnTo>
                    <a:pt x="386" y="169"/>
                  </a:lnTo>
                  <a:lnTo>
                    <a:pt x="378" y="164"/>
                  </a:lnTo>
                  <a:lnTo>
                    <a:pt x="373" y="169"/>
                  </a:lnTo>
                  <a:lnTo>
                    <a:pt x="364" y="171"/>
                  </a:lnTo>
                  <a:lnTo>
                    <a:pt x="354" y="160"/>
                  </a:lnTo>
                  <a:lnTo>
                    <a:pt x="351" y="152"/>
                  </a:lnTo>
                  <a:lnTo>
                    <a:pt x="346" y="145"/>
                  </a:lnTo>
                  <a:lnTo>
                    <a:pt x="327" y="128"/>
                  </a:lnTo>
                  <a:lnTo>
                    <a:pt x="315" y="126"/>
                  </a:lnTo>
                  <a:lnTo>
                    <a:pt x="303" y="123"/>
                  </a:lnTo>
                  <a:lnTo>
                    <a:pt x="298" y="118"/>
                  </a:lnTo>
                  <a:lnTo>
                    <a:pt x="298" y="104"/>
                  </a:lnTo>
                  <a:lnTo>
                    <a:pt x="298" y="96"/>
                  </a:lnTo>
                  <a:lnTo>
                    <a:pt x="286" y="85"/>
                  </a:lnTo>
                  <a:lnTo>
                    <a:pt x="279" y="87"/>
                  </a:lnTo>
                  <a:lnTo>
                    <a:pt x="254" y="87"/>
                  </a:lnTo>
                  <a:lnTo>
                    <a:pt x="243" y="82"/>
                  </a:lnTo>
                  <a:lnTo>
                    <a:pt x="238" y="85"/>
                  </a:lnTo>
                  <a:lnTo>
                    <a:pt x="233" y="87"/>
                  </a:lnTo>
                  <a:lnTo>
                    <a:pt x="221" y="85"/>
                  </a:lnTo>
                  <a:lnTo>
                    <a:pt x="214" y="85"/>
                  </a:lnTo>
                  <a:lnTo>
                    <a:pt x="195" y="71"/>
                  </a:lnTo>
                  <a:lnTo>
                    <a:pt x="163" y="70"/>
                  </a:lnTo>
                  <a:lnTo>
                    <a:pt x="155" y="66"/>
                  </a:lnTo>
                  <a:lnTo>
                    <a:pt x="144" y="53"/>
                  </a:lnTo>
                  <a:lnTo>
                    <a:pt x="131" y="43"/>
                  </a:lnTo>
                  <a:lnTo>
                    <a:pt x="112" y="31"/>
                  </a:lnTo>
                  <a:lnTo>
                    <a:pt x="95" y="29"/>
                  </a:lnTo>
                  <a:lnTo>
                    <a:pt x="74" y="26"/>
                  </a:lnTo>
                  <a:lnTo>
                    <a:pt x="51" y="17"/>
                  </a:lnTo>
                  <a:lnTo>
                    <a:pt x="39" y="16"/>
                  </a:lnTo>
                  <a:lnTo>
                    <a:pt x="34" y="12"/>
                  </a:lnTo>
                  <a:lnTo>
                    <a:pt x="29" y="5"/>
                  </a:lnTo>
                  <a:lnTo>
                    <a:pt x="20" y="0"/>
                  </a:lnTo>
                  <a:lnTo>
                    <a:pt x="5" y="12"/>
                  </a:lnTo>
                  <a:lnTo>
                    <a:pt x="0" y="34"/>
                  </a:lnTo>
                  <a:lnTo>
                    <a:pt x="12" y="52"/>
                  </a:lnTo>
                  <a:lnTo>
                    <a:pt x="29" y="61"/>
                  </a:lnTo>
                  <a:lnTo>
                    <a:pt x="35" y="77"/>
                  </a:lnTo>
                  <a:lnTo>
                    <a:pt x="24" y="8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22" name="Freeform 61">
              <a:extLst>
                <a:ext uri="{FF2B5EF4-FFF2-40B4-BE49-F238E27FC236}">
                  <a16:creationId xmlns:a16="http://schemas.microsoft.com/office/drawing/2014/main" id="{15B6A853-5A7A-4002-9467-81F81CD96A72}"/>
                </a:ext>
              </a:extLst>
            </p:cNvPr>
            <p:cNvSpPr>
              <a:spLocks noChangeAspect="1"/>
            </p:cNvSpPr>
            <p:nvPr/>
          </p:nvSpPr>
          <p:spPr bwMode="auto">
            <a:xfrm rot="21333503">
              <a:off x="1915090" y="4661383"/>
              <a:ext cx="1214837" cy="677436"/>
            </a:xfrm>
            <a:custGeom>
              <a:avLst/>
              <a:gdLst>
                <a:gd name="T0" fmla="*/ 2147483647 w 576"/>
                <a:gd name="T1" fmla="*/ 2147483647 h 346"/>
                <a:gd name="T2" fmla="*/ 2147483647 w 576"/>
                <a:gd name="T3" fmla="*/ 2147483647 h 346"/>
                <a:gd name="T4" fmla="*/ 2147483647 w 576"/>
                <a:gd name="T5" fmla="*/ 2147483647 h 346"/>
                <a:gd name="T6" fmla="*/ 2147483647 w 576"/>
                <a:gd name="T7" fmla="*/ 2147483647 h 346"/>
                <a:gd name="T8" fmla="*/ 2147483647 w 576"/>
                <a:gd name="T9" fmla="*/ 2147483647 h 346"/>
                <a:gd name="T10" fmla="*/ 2147483647 w 576"/>
                <a:gd name="T11" fmla="*/ 2147483647 h 346"/>
                <a:gd name="T12" fmla="*/ 2147483647 w 576"/>
                <a:gd name="T13" fmla="*/ 2147483647 h 346"/>
                <a:gd name="T14" fmla="*/ 2147483647 w 576"/>
                <a:gd name="T15" fmla="*/ 2147483647 h 346"/>
                <a:gd name="T16" fmla="*/ 2147483647 w 576"/>
                <a:gd name="T17" fmla="*/ 2147483647 h 346"/>
                <a:gd name="T18" fmla="*/ 2147483647 w 576"/>
                <a:gd name="T19" fmla="*/ 2147483647 h 346"/>
                <a:gd name="T20" fmla="*/ 2147483647 w 576"/>
                <a:gd name="T21" fmla="*/ 2147483647 h 346"/>
                <a:gd name="T22" fmla="*/ 2147483647 w 576"/>
                <a:gd name="T23" fmla="*/ 2147483647 h 346"/>
                <a:gd name="T24" fmla="*/ 2147483647 w 576"/>
                <a:gd name="T25" fmla="*/ 2147483647 h 346"/>
                <a:gd name="T26" fmla="*/ 2147483647 w 576"/>
                <a:gd name="T27" fmla="*/ 2147483647 h 346"/>
                <a:gd name="T28" fmla="*/ 2147483647 w 576"/>
                <a:gd name="T29" fmla="*/ 2147483647 h 346"/>
                <a:gd name="T30" fmla="*/ 2147483647 w 576"/>
                <a:gd name="T31" fmla="*/ 2147483647 h 346"/>
                <a:gd name="T32" fmla="*/ 2147483647 w 576"/>
                <a:gd name="T33" fmla="*/ 2147483647 h 346"/>
                <a:gd name="T34" fmla="*/ 2147483647 w 576"/>
                <a:gd name="T35" fmla="*/ 2147483647 h 346"/>
                <a:gd name="T36" fmla="*/ 2147483647 w 576"/>
                <a:gd name="T37" fmla="*/ 2147483647 h 346"/>
                <a:gd name="T38" fmla="*/ 2147483647 w 576"/>
                <a:gd name="T39" fmla="*/ 2147483647 h 346"/>
                <a:gd name="T40" fmla="*/ 2147483647 w 576"/>
                <a:gd name="T41" fmla="*/ 2147483647 h 346"/>
                <a:gd name="T42" fmla="*/ 2147483647 w 576"/>
                <a:gd name="T43" fmla="*/ 0 h 346"/>
                <a:gd name="T44" fmla="*/ 2147483647 w 576"/>
                <a:gd name="T45" fmla="*/ 2147483647 h 346"/>
                <a:gd name="T46" fmla="*/ 2147483647 w 576"/>
                <a:gd name="T47" fmla="*/ 2147483647 h 346"/>
                <a:gd name="T48" fmla="*/ 2147483647 w 576"/>
                <a:gd name="T49" fmla="*/ 2147483647 h 346"/>
                <a:gd name="T50" fmla="*/ 2147483647 w 576"/>
                <a:gd name="T51" fmla="*/ 2147483647 h 346"/>
                <a:gd name="T52" fmla="*/ 2147483647 w 576"/>
                <a:gd name="T53" fmla="*/ 2147483647 h 346"/>
                <a:gd name="T54" fmla="*/ 2147483647 w 576"/>
                <a:gd name="T55" fmla="*/ 2147483647 h 346"/>
                <a:gd name="T56" fmla="*/ 2147483647 w 576"/>
                <a:gd name="T57" fmla="*/ 2147483647 h 346"/>
                <a:gd name="T58" fmla="*/ 2147483647 w 576"/>
                <a:gd name="T59" fmla="*/ 2147483647 h 346"/>
                <a:gd name="T60" fmla="*/ 2147483647 w 576"/>
                <a:gd name="T61" fmla="*/ 2147483647 h 346"/>
                <a:gd name="T62" fmla="*/ 2147483647 w 576"/>
                <a:gd name="T63" fmla="*/ 2147483647 h 346"/>
                <a:gd name="T64" fmla="*/ 2147483647 w 576"/>
                <a:gd name="T65" fmla="*/ 2147483647 h 346"/>
                <a:gd name="T66" fmla="*/ 2147483647 w 576"/>
                <a:gd name="T67" fmla="*/ 2147483647 h 346"/>
                <a:gd name="T68" fmla="*/ 2147483647 w 576"/>
                <a:gd name="T69" fmla="*/ 2147483647 h 346"/>
                <a:gd name="T70" fmla="*/ 2147483647 w 576"/>
                <a:gd name="T71" fmla="*/ 2147483647 h 346"/>
                <a:gd name="T72" fmla="*/ 2147483647 w 576"/>
                <a:gd name="T73" fmla="*/ 2147483647 h 346"/>
                <a:gd name="T74" fmla="*/ 2147483647 w 576"/>
                <a:gd name="T75" fmla="*/ 2147483647 h 346"/>
                <a:gd name="T76" fmla="*/ 2147483647 w 576"/>
                <a:gd name="T77" fmla="*/ 2147483647 h 346"/>
                <a:gd name="T78" fmla="*/ 2147483647 w 576"/>
                <a:gd name="T79" fmla="*/ 2147483647 h 346"/>
                <a:gd name="T80" fmla="*/ 2147483647 w 576"/>
                <a:gd name="T81" fmla="*/ 2147483647 h 346"/>
                <a:gd name="T82" fmla="*/ 2147483647 w 576"/>
                <a:gd name="T83" fmla="*/ 2147483647 h 346"/>
                <a:gd name="T84" fmla="*/ 2147483647 w 576"/>
                <a:gd name="T85" fmla="*/ 2147483647 h 346"/>
                <a:gd name="T86" fmla="*/ 2147483647 w 576"/>
                <a:gd name="T87" fmla="*/ 2147483647 h 346"/>
                <a:gd name="T88" fmla="*/ 2147483647 w 576"/>
                <a:gd name="T89" fmla="*/ 2147483647 h 346"/>
                <a:gd name="T90" fmla="*/ 2147483647 w 576"/>
                <a:gd name="T91" fmla="*/ 2147483647 h 346"/>
                <a:gd name="T92" fmla="*/ 2147483647 w 576"/>
                <a:gd name="T93" fmla="*/ 2147483647 h 346"/>
                <a:gd name="T94" fmla="*/ 2147483647 w 576"/>
                <a:gd name="T95" fmla="*/ 2147483647 h 346"/>
                <a:gd name="T96" fmla="*/ 2147483647 w 576"/>
                <a:gd name="T97" fmla="*/ 2147483647 h 346"/>
                <a:gd name="T98" fmla="*/ 2147483647 w 576"/>
                <a:gd name="T99" fmla="*/ 2147483647 h 346"/>
                <a:gd name="T100" fmla="*/ 2147483647 w 576"/>
                <a:gd name="T101" fmla="*/ 2147483647 h 346"/>
                <a:gd name="T102" fmla="*/ 2147483647 w 576"/>
                <a:gd name="T103" fmla="*/ 2147483647 h 346"/>
                <a:gd name="T104" fmla="*/ 2147483647 w 576"/>
                <a:gd name="T105" fmla="*/ 2147483647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346"/>
                <a:gd name="T161" fmla="*/ 576 w 576"/>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346">
                  <a:moveTo>
                    <a:pt x="571" y="298"/>
                  </a:moveTo>
                  <a:lnTo>
                    <a:pt x="553" y="285"/>
                  </a:lnTo>
                  <a:lnTo>
                    <a:pt x="544" y="271"/>
                  </a:lnTo>
                  <a:lnTo>
                    <a:pt x="534" y="242"/>
                  </a:lnTo>
                  <a:lnTo>
                    <a:pt x="527" y="230"/>
                  </a:lnTo>
                  <a:lnTo>
                    <a:pt x="515" y="209"/>
                  </a:lnTo>
                  <a:lnTo>
                    <a:pt x="506" y="198"/>
                  </a:lnTo>
                  <a:lnTo>
                    <a:pt x="506" y="186"/>
                  </a:lnTo>
                  <a:lnTo>
                    <a:pt x="517" y="174"/>
                  </a:lnTo>
                  <a:lnTo>
                    <a:pt x="515" y="158"/>
                  </a:lnTo>
                  <a:lnTo>
                    <a:pt x="515" y="136"/>
                  </a:lnTo>
                  <a:lnTo>
                    <a:pt x="512" y="123"/>
                  </a:lnTo>
                  <a:lnTo>
                    <a:pt x="520" y="113"/>
                  </a:lnTo>
                  <a:lnTo>
                    <a:pt x="512" y="102"/>
                  </a:lnTo>
                  <a:lnTo>
                    <a:pt x="498" y="80"/>
                  </a:lnTo>
                  <a:lnTo>
                    <a:pt x="484" y="78"/>
                  </a:lnTo>
                  <a:lnTo>
                    <a:pt x="466" y="71"/>
                  </a:lnTo>
                  <a:lnTo>
                    <a:pt x="456" y="78"/>
                  </a:lnTo>
                  <a:lnTo>
                    <a:pt x="447" y="85"/>
                  </a:lnTo>
                  <a:lnTo>
                    <a:pt x="436" y="88"/>
                  </a:lnTo>
                  <a:lnTo>
                    <a:pt x="426" y="83"/>
                  </a:lnTo>
                  <a:lnTo>
                    <a:pt x="394" y="83"/>
                  </a:lnTo>
                  <a:lnTo>
                    <a:pt x="375" y="75"/>
                  </a:lnTo>
                  <a:lnTo>
                    <a:pt x="362" y="70"/>
                  </a:lnTo>
                  <a:lnTo>
                    <a:pt x="350" y="58"/>
                  </a:lnTo>
                  <a:lnTo>
                    <a:pt x="336" y="66"/>
                  </a:lnTo>
                  <a:lnTo>
                    <a:pt x="314" y="66"/>
                  </a:lnTo>
                  <a:lnTo>
                    <a:pt x="286" y="70"/>
                  </a:lnTo>
                  <a:lnTo>
                    <a:pt x="270" y="66"/>
                  </a:lnTo>
                  <a:lnTo>
                    <a:pt x="254" y="51"/>
                  </a:lnTo>
                  <a:lnTo>
                    <a:pt x="244" y="58"/>
                  </a:lnTo>
                  <a:lnTo>
                    <a:pt x="232" y="61"/>
                  </a:lnTo>
                  <a:lnTo>
                    <a:pt x="218" y="53"/>
                  </a:lnTo>
                  <a:lnTo>
                    <a:pt x="213" y="48"/>
                  </a:lnTo>
                  <a:lnTo>
                    <a:pt x="196" y="51"/>
                  </a:lnTo>
                  <a:lnTo>
                    <a:pt x="181" y="48"/>
                  </a:lnTo>
                  <a:lnTo>
                    <a:pt x="168" y="39"/>
                  </a:lnTo>
                  <a:lnTo>
                    <a:pt x="147" y="23"/>
                  </a:lnTo>
                  <a:lnTo>
                    <a:pt x="126" y="7"/>
                  </a:lnTo>
                  <a:lnTo>
                    <a:pt x="114" y="10"/>
                  </a:lnTo>
                  <a:lnTo>
                    <a:pt x="98" y="15"/>
                  </a:lnTo>
                  <a:lnTo>
                    <a:pt x="87" y="7"/>
                  </a:lnTo>
                  <a:lnTo>
                    <a:pt x="75" y="0"/>
                  </a:lnTo>
                  <a:lnTo>
                    <a:pt x="63" y="0"/>
                  </a:lnTo>
                  <a:lnTo>
                    <a:pt x="53" y="7"/>
                  </a:lnTo>
                  <a:lnTo>
                    <a:pt x="49" y="13"/>
                  </a:lnTo>
                  <a:lnTo>
                    <a:pt x="49" y="37"/>
                  </a:lnTo>
                  <a:lnTo>
                    <a:pt x="44" y="61"/>
                  </a:lnTo>
                  <a:lnTo>
                    <a:pt x="39" y="78"/>
                  </a:lnTo>
                  <a:lnTo>
                    <a:pt x="31" y="88"/>
                  </a:lnTo>
                  <a:lnTo>
                    <a:pt x="22" y="104"/>
                  </a:lnTo>
                  <a:lnTo>
                    <a:pt x="11" y="114"/>
                  </a:lnTo>
                  <a:lnTo>
                    <a:pt x="0" y="123"/>
                  </a:lnTo>
                  <a:lnTo>
                    <a:pt x="14" y="134"/>
                  </a:lnTo>
                  <a:lnTo>
                    <a:pt x="27" y="136"/>
                  </a:lnTo>
                  <a:lnTo>
                    <a:pt x="44" y="140"/>
                  </a:lnTo>
                  <a:lnTo>
                    <a:pt x="41" y="160"/>
                  </a:lnTo>
                  <a:lnTo>
                    <a:pt x="58" y="169"/>
                  </a:lnTo>
                  <a:lnTo>
                    <a:pt x="79" y="177"/>
                  </a:lnTo>
                  <a:lnTo>
                    <a:pt x="84" y="181"/>
                  </a:lnTo>
                  <a:lnTo>
                    <a:pt x="87" y="191"/>
                  </a:lnTo>
                  <a:lnTo>
                    <a:pt x="88" y="212"/>
                  </a:lnTo>
                  <a:lnTo>
                    <a:pt x="92" y="225"/>
                  </a:lnTo>
                  <a:lnTo>
                    <a:pt x="105" y="230"/>
                  </a:lnTo>
                  <a:lnTo>
                    <a:pt x="116" y="228"/>
                  </a:lnTo>
                  <a:lnTo>
                    <a:pt x="119" y="218"/>
                  </a:lnTo>
                  <a:lnTo>
                    <a:pt x="119" y="206"/>
                  </a:lnTo>
                  <a:lnTo>
                    <a:pt x="133" y="196"/>
                  </a:lnTo>
                  <a:lnTo>
                    <a:pt x="138" y="191"/>
                  </a:lnTo>
                  <a:lnTo>
                    <a:pt x="143" y="198"/>
                  </a:lnTo>
                  <a:lnTo>
                    <a:pt x="157" y="209"/>
                  </a:lnTo>
                  <a:lnTo>
                    <a:pt x="175" y="215"/>
                  </a:lnTo>
                  <a:lnTo>
                    <a:pt x="200" y="220"/>
                  </a:lnTo>
                  <a:lnTo>
                    <a:pt x="218" y="223"/>
                  </a:lnTo>
                  <a:lnTo>
                    <a:pt x="244" y="233"/>
                  </a:lnTo>
                  <a:lnTo>
                    <a:pt x="256" y="244"/>
                  </a:lnTo>
                  <a:lnTo>
                    <a:pt x="272" y="261"/>
                  </a:lnTo>
                  <a:lnTo>
                    <a:pt x="280" y="263"/>
                  </a:lnTo>
                  <a:lnTo>
                    <a:pt x="302" y="263"/>
                  </a:lnTo>
                  <a:lnTo>
                    <a:pt x="314" y="263"/>
                  </a:lnTo>
                  <a:lnTo>
                    <a:pt x="329" y="276"/>
                  </a:lnTo>
                  <a:lnTo>
                    <a:pt x="342" y="280"/>
                  </a:lnTo>
                  <a:lnTo>
                    <a:pt x="358" y="276"/>
                  </a:lnTo>
                  <a:lnTo>
                    <a:pt x="370" y="280"/>
                  </a:lnTo>
                  <a:lnTo>
                    <a:pt x="377" y="280"/>
                  </a:lnTo>
                  <a:lnTo>
                    <a:pt x="396" y="280"/>
                  </a:lnTo>
                  <a:lnTo>
                    <a:pt x="401" y="274"/>
                  </a:lnTo>
                  <a:lnTo>
                    <a:pt x="415" y="285"/>
                  </a:lnTo>
                  <a:lnTo>
                    <a:pt x="415" y="295"/>
                  </a:lnTo>
                  <a:lnTo>
                    <a:pt x="415" y="312"/>
                  </a:lnTo>
                  <a:lnTo>
                    <a:pt x="423" y="317"/>
                  </a:lnTo>
                  <a:lnTo>
                    <a:pt x="442" y="319"/>
                  </a:lnTo>
                  <a:lnTo>
                    <a:pt x="452" y="330"/>
                  </a:lnTo>
                  <a:lnTo>
                    <a:pt x="461" y="339"/>
                  </a:lnTo>
                  <a:lnTo>
                    <a:pt x="469" y="346"/>
                  </a:lnTo>
                  <a:lnTo>
                    <a:pt x="479" y="339"/>
                  </a:lnTo>
                  <a:lnTo>
                    <a:pt x="483" y="324"/>
                  </a:lnTo>
                  <a:lnTo>
                    <a:pt x="487" y="314"/>
                  </a:lnTo>
                  <a:lnTo>
                    <a:pt x="499" y="318"/>
                  </a:lnTo>
                  <a:lnTo>
                    <a:pt x="515" y="314"/>
                  </a:lnTo>
                  <a:lnTo>
                    <a:pt x="525" y="314"/>
                  </a:lnTo>
                  <a:lnTo>
                    <a:pt x="541" y="324"/>
                  </a:lnTo>
                  <a:lnTo>
                    <a:pt x="553" y="333"/>
                  </a:lnTo>
                  <a:lnTo>
                    <a:pt x="561" y="333"/>
                  </a:lnTo>
                  <a:lnTo>
                    <a:pt x="571" y="323"/>
                  </a:lnTo>
                  <a:lnTo>
                    <a:pt x="576" y="314"/>
                  </a:lnTo>
                  <a:lnTo>
                    <a:pt x="571" y="298"/>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3" name="Freeform 62">
              <a:extLst>
                <a:ext uri="{FF2B5EF4-FFF2-40B4-BE49-F238E27FC236}">
                  <a16:creationId xmlns:a16="http://schemas.microsoft.com/office/drawing/2014/main" id="{9D191639-2518-43D1-B3E9-B13971B963E9}"/>
                </a:ext>
              </a:extLst>
            </p:cNvPr>
            <p:cNvSpPr>
              <a:spLocks noChangeAspect="1"/>
            </p:cNvSpPr>
            <p:nvPr/>
          </p:nvSpPr>
          <p:spPr bwMode="auto">
            <a:xfrm rot="21333503">
              <a:off x="1311573" y="4925985"/>
              <a:ext cx="941927" cy="322053"/>
            </a:xfrm>
            <a:custGeom>
              <a:avLst/>
              <a:gdLst>
                <a:gd name="T0" fmla="*/ 2147483647 w 447"/>
                <a:gd name="T1" fmla="*/ 0 h 176"/>
                <a:gd name="T2" fmla="*/ 2147483647 w 447"/>
                <a:gd name="T3" fmla="*/ 2147483647 h 176"/>
                <a:gd name="T4" fmla="*/ 2147483647 w 447"/>
                <a:gd name="T5" fmla="*/ 2147483647 h 176"/>
                <a:gd name="T6" fmla="*/ 2147483647 w 447"/>
                <a:gd name="T7" fmla="*/ 2147483647 h 176"/>
                <a:gd name="T8" fmla="*/ 2147483647 w 447"/>
                <a:gd name="T9" fmla="*/ 2147483647 h 176"/>
                <a:gd name="T10" fmla="*/ 2147483647 w 447"/>
                <a:gd name="T11" fmla="*/ 2147483647 h 176"/>
                <a:gd name="T12" fmla="*/ 2147483647 w 447"/>
                <a:gd name="T13" fmla="*/ 2147483647 h 176"/>
                <a:gd name="T14" fmla="*/ 2147483647 w 447"/>
                <a:gd name="T15" fmla="*/ 2147483647 h 176"/>
                <a:gd name="T16" fmla="*/ 2147483647 w 447"/>
                <a:gd name="T17" fmla="*/ 2147483647 h 176"/>
                <a:gd name="T18" fmla="*/ 2147483647 w 447"/>
                <a:gd name="T19" fmla="*/ 2147483647 h 176"/>
                <a:gd name="T20" fmla="*/ 2147483647 w 447"/>
                <a:gd name="T21" fmla="*/ 2147483647 h 176"/>
                <a:gd name="T22" fmla="*/ 2147483647 w 447"/>
                <a:gd name="T23" fmla="*/ 2147483647 h 176"/>
                <a:gd name="T24" fmla="*/ 2147483647 w 447"/>
                <a:gd name="T25" fmla="*/ 2147483647 h 176"/>
                <a:gd name="T26" fmla="*/ 0 w 447"/>
                <a:gd name="T27" fmla="*/ 2147483647 h 176"/>
                <a:gd name="T28" fmla="*/ 2147483647 w 447"/>
                <a:gd name="T29" fmla="*/ 2147483647 h 176"/>
                <a:gd name="T30" fmla="*/ 2147483647 w 447"/>
                <a:gd name="T31" fmla="*/ 2147483647 h 176"/>
                <a:gd name="T32" fmla="*/ 2147483647 w 447"/>
                <a:gd name="T33" fmla="*/ 2147483647 h 176"/>
                <a:gd name="T34" fmla="*/ 2147483647 w 447"/>
                <a:gd name="T35" fmla="*/ 2147483647 h 176"/>
                <a:gd name="T36" fmla="*/ 2147483647 w 447"/>
                <a:gd name="T37" fmla="*/ 2147483647 h 176"/>
                <a:gd name="T38" fmla="*/ 2147483647 w 447"/>
                <a:gd name="T39" fmla="*/ 2147483647 h 176"/>
                <a:gd name="T40" fmla="*/ 2147483647 w 447"/>
                <a:gd name="T41" fmla="*/ 2147483647 h 176"/>
                <a:gd name="T42" fmla="*/ 2147483647 w 447"/>
                <a:gd name="T43" fmla="*/ 2147483647 h 176"/>
                <a:gd name="T44" fmla="*/ 2147483647 w 447"/>
                <a:gd name="T45" fmla="*/ 2147483647 h 176"/>
                <a:gd name="T46" fmla="*/ 2147483647 w 447"/>
                <a:gd name="T47" fmla="*/ 2147483647 h 176"/>
                <a:gd name="T48" fmla="*/ 2147483647 w 447"/>
                <a:gd name="T49" fmla="*/ 2147483647 h 176"/>
                <a:gd name="T50" fmla="*/ 2147483647 w 447"/>
                <a:gd name="T51" fmla="*/ 2147483647 h 176"/>
                <a:gd name="T52" fmla="*/ 2147483647 w 447"/>
                <a:gd name="T53" fmla="*/ 2147483647 h 176"/>
                <a:gd name="T54" fmla="*/ 2147483647 w 447"/>
                <a:gd name="T55" fmla="*/ 2147483647 h 176"/>
                <a:gd name="T56" fmla="*/ 2147483647 w 447"/>
                <a:gd name="T57" fmla="*/ 2147483647 h 176"/>
                <a:gd name="T58" fmla="*/ 2147483647 w 447"/>
                <a:gd name="T59" fmla="*/ 2147483647 h 176"/>
                <a:gd name="T60" fmla="*/ 2147483647 w 447"/>
                <a:gd name="T61" fmla="*/ 2147483647 h 176"/>
                <a:gd name="T62" fmla="*/ 2147483647 w 447"/>
                <a:gd name="T63" fmla="*/ 2147483647 h 176"/>
                <a:gd name="T64" fmla="*/ 2147483647 w 447"/>
                <a:gd name="T65" fmla="*/ 2147483647 h 176"/>
                <a:gd name="T66" fmla="*/ 2147483647 w 447"/>
                <a:gd name="T67" fmla="*/ 2147483647 h 176"/>
                <a:gd name="T68" fmla="*/ 2147483647 w 447"/>
                <a:gd name="T69" fmla="*/ 2147483647 h 176"/>
                <a:gd name="T70" fmla="*/ 2147483647 w 447"/>
                <a:gd name="T71" fmla="*/ 2147483647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7"/>
                <a:gd name="T109" fmla="*/ 0 h 176"/>
                <a:gd name="T110" fmla="*/ 447 w 447"/>
                <a:gd name="T111" fmla="*/ 176 h 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7" h="176">
                  <a:moveTo>
                    <a:pt x="291" y="5"/>
                  </a:moveTo>
                  <a:lnTo>
                    <a:pt x="252" y="0"/>
                  </a:lnTo>
                  <a:lnTo>
                    <a:pt x="238" y="22"/>
                  </a:lnTo>
                  <a:lnTo>
                    <a:pt x="228" y="22"/>
                  </a:lnTo>
                  <a:lnTo>
                    <a:pt x="214" y="10"/>
                  </a:lnTo>
                  <a:lnTo>
                    <a:pt x="201" y="14"/>
                  </a:lnTo>
                  <a:lnTo>
                    <a:pt x="187" y="17"/>
                  </a:lnTo>
                  <a:lnTo>
                    <a:pt x="174" y="22"/>
                  </a:lnTo>
                  <a:lnTo>
                    <a:pt x="169" y="19"/>
                  </a:lnTo>
                  <a:lnTo>
                    <a:pt x="153" y="9"/>
                  </a:lnTo>
                  <a:lnTo>
                    <a:pt x="142" y="4"/>
                  </a:lnTo>
                  <a:lnTo>
                    <a:pt x="117" y="9"/>
                  </a:lnTo>
                  <a:lnTo>
                    <a:pt x="117" y="17"/>
                  </a:lnTo>
                  <a:lnTo>
                    <a:pt x="122" y="22"/>
                  </a:lnTo>
                  <a:lnTo>
                    <a:pt x="121" y="32"/>
                  </a:lnTo>
                  <a:lnTo>
                    <a:pt x="112" y="36"/>
                  </a:lnTo>
                  <a:lnTo>
                    <a:pt x="104" y="46"/>
                  </a:lnTo>
                  <a:lnTo>
                    <a:pt x="102" y="54"/>
                  </a:lnTo>
                  <a:lnTo>
                    <a:pt x="104" y="64"/>
                  </a:lnTo>
                  <a:lnTo>
                    <a:pt x="102" y="73"/>
                  </a:lnTo>
                  <a:lnTo>
                    <a:pt x="94" y="78"/>
                  </a:lnTo>
                  <a:lnTo>
                    <a:pt x="72" y="83"/>
                  </a:lnTo>
                  <a:lnTo>
                    <a:pt x="32" y="87"/>
                  </a:lnTo>
                  <a:lnTo>
                    <a:pt x="32" y="97"/>
                  </a:lnTo>
                  <a:lnTo>
                    <a:pt x="18" y="108"/>
                  </a:lnTo>
                  <a:lnTo>
                    <a:pt x="7" y="119"/>
                  </a:lnTo>
                  <a:lnTo>
                    <a:pt x="0" y="133"/>
                  </a:lnTo>
                  <a:lnTo>
                    <a:pt x="0" y="154"/>
                  </a:lnTo>
                  <a:lnTo>
                    <a:pt x="10" y="176"/>
                  </a:lnTo>
                  <a:lnTo>
                    <a:pt x="23" y="167"/>
                  </a:lnTo>
                  <a:lnTo>
                    <a:pt x="43" y="172"/>
                  </a:lnTo>
                  <a:lnTo>
                    <a:pt x="56" y="176"/>
                  </a:lnTo>
                  <a:lnTo>
                    <a:pt x="77" y="169"/>
                  </a:lnTo>
                  <a:lnTo>
                    <a:pt x="95" y="159"/>
                  </a:lnTo>
                  <a:lnTo>
                    <a:pt x="109" y="145"/>
                  </a:lnTo>
                  <a:lnTo>
                    <a:pt x="112" y="125"/>
                  </a:lnTo>
                  <a:lnTo>
                    <a:pt x="116" y="111"/>
                  </a:lnTo>
                  <a:lnTo>
                    <a:pt x="126" y="99"/>
                  </a:lnTo>
                  <a:lnTo>
                    <a:pt x="144" y="92"/>
                  </a:lnTo>
                  <a:lnTo>
                    <a:pt x="155" y="87"/>
                  </a:lnTo>
                  <a:lnTo>
                    <a:pt x="174" y="70"/>
                  </a:lnTo>
                  <a:lnTo>
                    <a:pt x="196" y="52"/>
                  </a:lnTo>
                  <a:lnTo>
                    <a:pt x="230" y="49"/>
                  </a:lnTo>
                  <a:lnTo>
                    <a:pt x="247" y="57"/>
                  </a:lnTo>
                  <a:lnTo>
                    <a:pt x="268" y="70"/>
                  </a:lnTo>
                  <a:lnTo>
                    <a:pt x="281" y="77"/>
                  </a:lnTo>
                  <a:lnTo>
                    <a:pt x="305" y="78"/>
                  </a:lnTo>
                  <a:lnTo>
                    <a:pt x="324" y="92"/>
                  </a:lnTo>
                  <a:lnTo>
                    <a:pt x="351" y="108"/>
                  </a:lnTo>
                  <a:lnTo>
                    <a:pt x="375" y="133"/>
                  </a:lnTo>
                  <a:lnTo>
                    <a:pt x="407" y="162"/>
                  </a:lnTo>
                  <a:lnTo>
                    <a:pt x="431" y="172"/>
                  </a:lnTo>
                  <a:lnTo>
                    <a:pt x="438" y="167"/>
                  </a:lnTo>
                  <a:lnTo>
                    <a:pt x="447" y="155"/>
                  </a:lnTo>
                  <a:lnTo>
                    <a:pt x="435" y="135"/>
                  </a:lnTo>
                  <a:lnTo>
                    <a:pt x="412" y="124"/>
                  </a:lnTo>
                  <a:lnTo>
                    <a:pt x="403" y="110"/>
                  </a:lnTo>
                  <a:lnTo>
                    <a:pt x="386" y="108"/>
                  </a:lnTo>
                  <a:lnTo>
                    <a:pt x="379" y="99"/>
                  </a:lnTo>
                  <a:lnTo>
                    <a:pt x="379" y="89"/>
                  </a:lnTo>
                  <a:lnTo>
                    <a:pt x="378" y="78"/>
                  </a:lnTo>
                  <a:lnTo>
                    <a:pt x="372" y="66"/>
                  </a:lnTo>
                  <a:lnTo>
                    <a:pt x="366" y="60"/>
                  </a:lnTo>
                  <a:lnTo>
                    <a:pt x="351" y="52"/>
                  </a:lnTo>
                  <a:lnTo>
                    <a:pt x="335" y="43"/>
                  </a:lnTo>
                  <a:lnTo>
                    <a:pt x="330" y="36"/>
                  </a:lnTo>
                  <a:lnTo>
                    <a:pt x="332" y="27"/>
                  </a:lnTo>
                  <a:lnTo>
                    <a:pt x="330" y="19"/>
                  </a:lnTo>
                  <a:lnTo>
                    <a:pt x="322" y="19"/>
                  </a:lnTo>
                  <a:lnTo>
                    <a:pt x="313" y="14"/>
                  </a:lnTo>
                  <a:lnTo>
                    <a:pt x="305" y="17"/>
                  </a:lnTo>
                  <a:lnTo>
                    <a:pt x="291" y="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4" name="Freeform 63" descr="10%">
              <a:extLst>
                <a:ext uri="{FF2B5EF4-FFF2-40B4-BE49-F238E27FC236}">
                  <a16:creationId xmlns:a16="http://schemas.microsoft.com/office/drawing/2014/main" id="{D295820B-A8A8-4588-905A-7EE771562988}"/>
                </a:ext>
              </a:extLst>
            </p:cNvPr>
            <p:cNvSpPr>
              <a:spLocks noChangeAspect="1"/>
            </p:cNvSpPr>
            <p:nvPr/>
          </p:nvSpPr>
          <p:spPr bwMode="auto">
            <a:xfrm rot="21333503">
              <a:off x="1118195" y="4301167"/>
              <a:ext cx="374277" cy="273351"/>
            </a:xfrm>
            <a:custGeom>
              <a:avLst/>
              <a:gdLst>
                <a:gd name="T0" fmla="*/ 11 w 179"/>
                <a:gd name="T1" fmla="*/ 6 h 140"/>
                <a:gd name="T2" fmla="*/ 11 w 179"/>
                <a:gd name="T3" fmla="*/ 1 h 140"/>
                <a:gd name="T4" fmla="*/ 11 w 179"/>
                <a:gd name="T5" fmla="*/ 1 h 140"/>
                <a:gd name="T6" fmla="*/ 11 w 179"/>
                <a:gd name="T7" fmla="*/ 11 h 140"/>
                <a:gd name="T8" fmla="*/ 11 w 179"/>
                <a:gd name="T9" fmla="*/ 11 h 140"/>
                <a:gd name="T10" fmla="*/ 11 w 179"/>
                <a:gd name="T11" fmla="*/ 11 h 140"/>
                <a:gd name="T12" fmla="*/ 11 w 179"/>
                <a:gd name="T13" fmla="*/ 11 h 140"/>
                <a:gd name="T14" fmla="*/ 11 w 179"/>
                <a:gd name="T15" fmla="*/ 11 h 140"/>
                <a:gd name="T16" fmla="*/ 11 w 179"/>
                <a:gd name="T17" fmla="*/ 4 h 140"/>
                <a:gd name="T18" fmla="*/ 11 w 179"/>
                <a:gd name="T19" fmla="*/ 0 h 140"/>
                <a:gd name="T20" fmla="*/ 11 w 179"/>
                <a:gd name="T21" fmla="*/ 11 h 140"/>
                <a:gd name="T22" fmla="*/ 11 w 179"/>
                <a:gd name="T23" fmla="*/ 11 h 140"/>
                <a:gd name="T24" fmla="*/ 0 w 179"/>
                <a:gd name="T25" fmla="*/ 11 h 140"/>
                <a:gd name="T26" fmla="*/ 11 w 179"/>
                <a:gd name="T27" fmla="*/ 11 h 140"/>
                <a:gd name="T28" fmla="*/ 11 w 179"/>
                <a:gd name="T29" fmla="*/ 11 h 140"/>
                <a:gd name="T30" fmla="*/ 11 w 179"/>
                <a:gd name="T31" fmla="*/ 11 h 140"/>
                <a:gd name="T32" fmla="*/ 11 w 179"/>
                <a:gd name="T33" fmla="*/ 11 h 140"/>
                <a:gd name="T34" fmla="*/ 11 w 179"/>
                <a:gd name="T35" fmla="*/ 11 h 140"/>
                <a:gd name="T36" fmla="*/ 11 w 179"/>
                <a:gd name="T37" fmla="*/ 11 h 140"/>
                <a:gd name="T38" fmla="*/ 11 w 179"/>
                <a:gd name="T39" fmla="*/ 11 h 140"/>
                <a:gd name="T40" fmla="*/ 11 w 179"/>
                <a:gd name="T41" fmla="*/ 11 h 140"/>
                <a:gd name="T42" fmla="*/ 11 w 179"/>
                <a:gd name="T43" fmla="*/ 11 h 140"/>
                <a:gd name="T44" fmla="*/ 11 w 179"/>
                <a:gd name="T45" fmla="*/ 11 h 140"/>
                <a:gd name="T46" fmla="*/ 11 w 179"/>
                <a:gd name="T47" fmla="*/ 11 h 140"/>
                <a:gd name="T48" fmla="*/ 11 w 179"/>
                <a:gd name="T49" fmla="*/ 11 h 140"/>
                <a:gd name="T50" fmla="*/ 11 w 179"/>
                <a:gd name="T51" fmla="*/ 11 h 140"/>
                <a:gd name="T52" fmla="*/ 11 w 179"/>
                <a:gd name="T53" fmla="*/ 11 h 140"/>
                <a:gd name="T54" fmla="*/ 11 w 179"/>
                <a:gd name="T55" fmla="*/ 11 h 140"/>
                <a:gd name="T56" fmla="*/ 11 w 179"/>
                <a:gd name="T57" fmla="*/ 11 h 140"/>
                <a:gd name="T58" fmla="*/ 11 w 179"/>
                <a:gd name="T59" fmla="*/ 11 h 140"/>
                <a:gd name="T60" fmla="*/ 11 w 179"/>
                <a:gd name="T61" fmla="*/ 11 h 140"/>
                <a:gd name="T62" fmla="*/ 11 w 179"/>
                <a:gd name="T63" fmla="*/ 11 h 140"/>
                <a:gd name="T64" fmla="*/ 11 w 179"/>
                <a:gd name="T65" fmla="*/ 11 h 140"/>
                <a:gd name="T66" fmla="*/ 11 w 179"/>
                <a:gd name="T67" fmla="*/ 11 h 140"/>
                <a:gd name="T68" fmla="*/ 11 w 179"/>
                <a:gd name="T69" fmla="*/ 11 h 140"/>
                <a:gd name="T70" fmla="*/ 11 w 179"/>
                <a:gd name="T71" fmla="*/ 11 h 140"/>
                <a:gd name="T72" fmla="*/ 11 w 179"/>
                <a:gd name="T73" fmla="*/ 11 h 140"/>
                <a:gd name="T74" fmla="*/ 11 w 179"/>
                <a:gd name="T75" fmla="*/ 11 h 140"/>
                <a:gd name="T76" fmla="*/ 11 w 179"/>
                <a:gd name="T77" fmla="*/ 6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140"/>
                <a:gd name="T119" fmla="*/ 179 w 179"/>
                <a:gd name="T120" fmla="*/ 140 h 1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140">
                  <a:moveTo>
                    <a:pt x="167" y="6"/>
                  </a:moveTo>
                  <a:lnTo>
                    <a:pt x="140" y="1"/>
                  </a:lnTo>
                  <a:lnTo>
                    <a:pt x="126" y="1"/>
                  </a:lnTo>
                  <a:lnTo>
                    <a:pt x="112" y="19"/>
                  </a:lnTo>
                  <a:lnTo>
                    <a:pt x="106" y="30"/>
                  </a:lnTo>
                  <a:lnTo>
                    <a:pt x="92" y="33"/>
                  </a:lnTo>
                  <a:lnTo>
                    <a:pt x="73" y="25"/>
                  </a:lnTo>
                  <a:lnTo>
                    <a:pt x="63" y="16"/>
                  </a:lnTo>
                  <a:lnTo>
                    <a:pt x="46" y="4"/>
                  </a:lnTo>
                  <a:lnTo>
                    <a:pt x="39" y="0"/>
                  </a:lnTo>
                  <a:lnTo>
                    <a:pt x="25" y="11"/>
                  </a:lnTo>
                  <a:lnTo>
                    <a:pt x="14" y="25"/>
                  </a:lnTo>
                  <a:lnTo>
                    <a:pt x="0" y="38"/>
                  </a:lnTo>
                  <a:lnTo>
                    <a:pt x="11" y="62"/>
                  </a:lnTo>
                  <a:lnTo>
                    <a:pt x="22" y="79"/>
                  </a:lnTo>
                  <a:lnTo>
                    <a:pt x="25" y="86"/>
                  </a:lnTo>
                  <a:lnTo>
                    <a:pt x="17" y="100"/>
                  </a:lnTo>
                  <a:lnTo>
                    <a:pt x="19" y="117"/>
                  </a:lnTo>
                  <a:lnTo>
                    <a:pt x="19" y="132"/>
                  </a:lnTo>
                  <a:lnTo>
                    <a:pt x="25" y="140"/>
                  </a:lnTo>
                  <a:lnTo>
                    <a:pt x="36" y="127"/>
                  </a:lnTo>
                  <a:lnTo>
                    <a:pt x="54" y="122"/>
                  </a:lnTo>
                  <a:lnTo>
                    <a:pt x="63" y="117"/>
                  </a:lnTo>
                  <a:lnTo>
                    <a:pt x="76" y="118"/>
                  </a:lnTo>
                  <a:lnTo>
                    <a:pt x="92" y="117"/>
                  </a:lnTo>
                  <a:lnTo>
                    <a:pt x="106" y="118"/>
                  </a:lnTo>
                  <a:lnTo>
                    <a:pt x="119" y="122"/>
                  </a:lnTo>
                  <a:lnTo>
                    <a:pt x="129" y="117"/>
                  </a:lnTo>
                  <a:lnTo>
                    <a:pt x="148" y="111"/>
                  </a:lnTo>
                  <a:lnTo>
                    <a:pt x="153" y="97"/>
                  </a:lnTo>
                  <a:lnTo>
                    <a:pt x="160" y="90"/>
                  </a:lnTo>
                  <a:lnTo>
                    <a:pt x="167" y="91"/>
                  </a:lnTo>
                  <a:lnTo>
                    <a:pt x="179" y="90"/>
                  </a:lnTo>
                  <a:lnTo>
                    <a:pt x="175" y="79"/>
                  </a:lnTo>
                  <a:lnTo>
                    <a:pt x="175" y="57"/>
                  </a:lnTo>
                  <a:lnTo>
                    <a:pt x="170" y="48"/>
                  </a:lnTo>
                  <a:lnTo>
                    <a:pt x="170" y="33"/>
                  </a:lnTo>
                  <a:lnTo>
                    <a:pt x="167" y="21"/>
                  </a:lnTo>
                  <a:lnTo>
                    <a:pt x="167" y="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5" name="Freeform 65">
              <a:extLst>
                <a:ext uri="{FF2B5EF4-FFF2-40B4-BE49-F238E27FC236}">
                  <a16:creationId xmlns:a16="http://schemas.microsoft.com/office/drawing/2014/main" id="{5454DDEF-25E6-4B28-857A-DDA66A55FB0F}"/>
                </a:ext>
              </a:extLst>
            </p:cNvPr>
            <p:cNvSpPr>
              <a:spLocks noChangeAspect="1"/>
            </p:cNvSpPr>
            <p:nvPr/>
          </p:nvSpPr>
          <p:spPr bwMode="auto">
            <a:xfrm rot="21333503">
              <a:off x="1651541" y="4025825"/>
              <a:ext cx="955961" cy="879478"/>
            </a:xfrm>
            <a:custGeom>
              <a:avLst/>
              <a:gdLst>
                <a:gd name="T0" fmla="*/ 13 w 454"/>
                <a:gd name="T1" fmla="*/ 12 h 449"/>
                <a:gd name="T2" fmla="*/ 13 w 454"/>
                <a:gd name="T3" fmla="*/ 12 h 449"/>
                <a:gd name="T4" fmla="*/ 13 w 454"/>
                <a:gd name="T5" fmla="*/ 12 h 449"/>
                <a:gd name="T6" fmla="*/ 13 w 454"/>
                <a:gd name="T7" fmla="*/ 12 h 449"/>
                <a:gd name="T8" fmla="*/ 13 w 454"/>
                <a:gd name="T9" fmla="*/ 12 h 449"/>
                <a:gd name="T10" fmla="*/ 13 w 454"/>
                <a:gd name="T11" fmla="*/ 12 h 449"/>
                <a:gd name="T12" fmla="*/ 13 w 454"/>
                <a:gd name="T13" fmla="*/ 12 h 449"/>
                <a:gd name="T14" fmla="*/ 13 w 454"/>
                <a:gd name="T15" fmla="*/ 12 h 449"/>
                <a:gd name="T16" fmla="*/ 13 w 454"/>
                <a:gd name="T17" fmla="*/ 12 h 449"/>
                <a:gd name="T18" fmla="*/ 13 w 454"/>
                <a:gd name="T19" fmla="*/ 12 h 449"/>
                <a:gd name="T20" fmla="*/ 13 w 454"/>
                <a:gd name="T21" fmla="*/ 0 h 449"/>
                <a:gd name="T22" fmla="*/ 13 w 454"/>
                <a:gd name="T23" fmla="*/ 12 h 449"/>
                <a:gd name="T24" fmla="*/ 13 w 454"/>
                <a:gd name="T25" fmla="*/ 12 h 449"/>
                <a:gd name="T26" fmla="*/ 13 w 454"/>
                <a:gd name="T27" fmla="*/ 12 h 449"/>
                <a:gd name="T28" fmla="*/ 13 w 454"/>
                <a:gd name="T29" fmla="*/ 12 h 449"/>
                <a:gd name="T30" fmla="*/ 13 w 454"/>
                <a:gd name="T31" fmla="*/ 12 h 449"/>
                <a:gd name="T32" fmla="*/ 13 w 454"/>
                <a:gd name="T33" fmla="*/ 12 h 449"/>
                <a:gd name="T34" fmla="*/ 13 w 454"/>
                <a:gd name="T35" fmla="*/ 12 h 449"/>
                <a:gd name="T36" fmla="*/ 13 w 454"/>
                <a:gd name="T37" fmla="*/ 12 h 449"/>
                <a:gd name="T38" fmla="*/ 13 w 454"/>
                <a:gd name="T39" fmla="*/ 12 h 449"/>
                <a:gd name="T40" fmla="*/ 13 w 454"/>
                <a:gd name="T41" fmla="*/ 12 h 449"/>
                <a:gd name="T42" fmla="*/ 13 w 454"/>
                <a:gd name="T43" fmla="*/ 12 h 449"/>
                <a:gd name="T44" fmla="*/ 13 w 454"/>
                <a:gd name="T45" fmla="*/ 12 h 449"/>
                <a:gd name="T46" fmla="*/ 13 w 454"/>
                <a:gd name="T47" fmla="*/ 12 h 449"/>
                <a:gd name="T48" fmla="*/ 13 w 454"/>
                <a:gd name="T49" fmla="*/ 12 h 449"/>
                <a:gd name="T50" fmla="*/ 13 w 454"/>
                <a:gd name="T51" fmla="*/ 12 h 449"/>
                <a:gd name="T52" fmla="*/ 13 w 454"/>
                <a:gd name="T53" fmla="*/ 12 h 449"/>
                <a:gd name="T54" fmla="*/ 13 w 454"/>
                <a:gd name="T55" fmla="*/ 12 h 449"/>
                <a:gd name="T56" fmla="*/ 13 w 454"/>
                <a:gd name="T57" fmla="*/ 12 h 449"/>
                <a:gd name="T58" fmla="*/ 13 w 454"/>
                <a:gd name="T59" fmla="*/ 12 h 449"/>
                <a:gd name="T60" fmla="*/ 13 w 454"/>
                <a:gd name="T61" fmla="*/ 12 h 449"/>
                <a:gd name="T62" fmla="*/ 13 w 454"/>
                <a:gd name="T63" fmla="*/ 12 h 449"/>
                <a:gd name="T64" fmla="*/ 13 w 454"/>
                <a:gd name="T65" fmla="*/ 12 h 449"/>
                <a:gd name="T66" fmla="*/ 13 w 454"/>
                <a:gd name="T67" fmla="*/ 12 h 449"/>
                <a:gd name="T68" fmla="*/ 13 w 454"/>
                <a:gd name="T69" fmla="*/ 12 h 449"/>
                <a:gd name="T70" fmla="*/ 13 w 454"/>
                <a:gd name="T71" fmla="*/ 12 h 449"/>
                <a:gd name="T72" fmla="*/ 13 w 454"/>
                <a:gd name="T73" fmla="*/ 12 h 449"/>
                <a:gd name="T74" fmla="*/ 10 w 454"/>
                <a:gd name="T75" fmla="*/ 12 h 449"/>
                <a:gd name="T76" fmla="*/ 5 w 454"/>
                <a:gd name="T77" fmla="*/ 12 h 449"/>
                <a:gd name="T78" fmla="*/ 13 w 454"/>
                <a:gd name="T79" fmla="*/ 12 h 449"/>
                <a:gd name="T80" fmla="*/ 13 w 454"/>
                <a:gd name="T81" fmla="*/ 12 h 449"/>
                <a:gd name="T82" fmla="*/ 13 w 454"/>
                <a:gd name="T83" fmla="*/ 12 h 449"/>
                <a:gd name="T84" fmla="*/ 13 w 454"/>
                <a:gd name="T85" fmla="*/ 12 h 449"/>
                <a:gd name="T86" fmla="*/ 13 w 454"/>
                <a:gd name="T87" fmla="*/ 12 h 449"/>
                <a:gd name="T88" fmla="*/ 13 w 454"/>
                <a:gd name="T89" fmla="*/ 12 h 449"/>
                <a:gd name="T90" fmla="*/ 13 w 454"/>
                <a:gd name="T91" fmla="*/ 12 h 449"/>
                <a:gd name="T92" fmla="*/ 13 w 454"/>
                <a:gd name="T93" fmla="*/ 1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4"/>
                <a:gd name="T142" fmla="*/ 0 h 449"/>
                <a:gd name="T143" fmla="*/ 454 w 454"/>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4" h="449">
                  <a:moveTo>
                    <a:pt x="57" y="81"/>
                  </a:moveTo>
                  <a:lnTo>
                    <a:pt x="75" y="81"/>
                  </a:lnTo>
                  <a:lnTo>
                    <a:pt x="89" y="92"/>
                  </a:lnTo>
                  <a:lnTo>
                    <a:pt x="89" y="99"/>
                  </a:lnTo>
                  <a:lnTo>
                    <a:pt x="89" y="111"/>
                  </a:lnTo>
                  <a:lnTo>
                    <a:pt x="84" y="121"/>
                  </a:lnTo>
                  <a:lnTo>
                    <a:pt x="75" y="125"/>
                  </a:lnTo>
                  <a:lnTo>
                    <a:pt x="81" y="140"/>
                  </a:lnTo>
                  <a:lnTo>
                    <a:pt x="92" y="151"/>
                  </a:lnTo>
                  <a:lnTo>
                    <a:pt x="106" y="137"/>
                  </a:lnTo>
                  <a:lnTo>
                    <a:pt x="113" y="130"/>
                  </a:lnTo>
                  <a:lnTo>
                    <a:pt x="126" y="116"/>
                  </a:lnTo>
                  <a:lnTo>
                    <a:pt x="126" y="103"/>
                  </a:lnTo>
                  <a:lnTo>
                    <a:pt x="137" y="97"/>
                  </a:lnTo>
                  <a:lnTo>
                    <a:pt x="157" y="86"/>
                  </a:lnTo>
                  <a:lnTo>
                    <a:pt x="169" y="67"/>
                  </a:lnTo>
                  <a:lnTo>
                    <a:pt x="173" y="60"/>
                  </a:lnTo>
                  <a:lnTo>
                    <a:pt x="174" y="19"/>
                  </a:lnTo>
                  <a:lnTo>
                    <a:pt x="186" y="14"/>
                  </a:lnTo>
                  <a:lnTo>
                    <a:pt x="199" y="16"/>
                  </a:lnTo>
                  <a:lnTo>
                    <a:pt x="199" y="30"/>
                  </a:lnTo>
                  <a:lnTo>
                    <a:pt x="196" y="52"/>
                  </a:lnTo>
                  <a:lnTo>
                    <a:pt x="210" y="62"/>
                  </a:lnTo>
                  <a:lnTo>
                    <a:pt x="220" y="70"/>
                  </a:lnTo>
                  <a:lnTo>
                    <a:pt x="223" y="79"/>
                  </a:lnTo>
                  <a:lnTo>
                    <a:pt x="234" y="84"/>
                  </a:lnTo>
                  <a:lnTo>
                    <a:pt x="256" y="60"/>
                  </a:lnTo>
                  <a:lnTo>
                    <a:pt x="269" y="65"/>
                  </a:lnTo>
                  <a:lnTo>
                    <a:pt x="277" y="53"/>
                  </a:lnTo>
                  <a:lnTo>
                    <a:pt x="274" y="43"/>
                  </a:lnTo>
                  <a:lnTo>
                    <a:pt x="288" y="16"/>
                  </a:lnTo>
                  <a:lnTo>
                    <a:pt x="295" y="4"/>
                  </a:lnTo>
                  <a:lnTo>
                    <a:pt x="309" y="0"/>
                  </a:lnTo>
                  <a:lnTo>
                    <a:pt x="322" y="4"/>
                  </a:lnTo>
                  <a:lnTo>
                    <a:pt x="331" y="21"/>
                  </a:lnTo>
                  <a:lnTo>
                    <a:pt x="342" y="35"/>
                  </a:lnTo>
                  <a:lnTo>
                    <a:pt x="358" y="46"/>
                  </a:lnTo>
                  <a:lnTo>
                    <a:pt x="363" y="53"/>
                  </a:lnTo>
                  <a:lnTo>
                    <a:pt x="360" y="67"/>
                  </a:lnTo>
                  <a:lnTo>
                    <a:pt x="360" y="94"/>
                  </a:lnTo>
                  <a:lnTo>
                    <a:pt x="360" y="108"/>
                  </a:lnTo>
                  <a:lnTo>
                    <a:pt x="355" y="125"/>
                  </a:lnTo>
                  <a:lnTo>
                    <a:pt x="355" y="140"/>
                  </a:lnTo>
                  <a:lnTo>
                    <a:pt x="349" y="156"/>
                  </a:lnTo>
                  <a:lnTo>
                    <a:pt x="349" y="183"/>
                  </a:lnTo>
                  <a:lnTo>
                    <a:pt x="349" y="200"/>
                  </a:lnTo>
                  <a:lnTo>
                    <a:pt x="355" y="219"/>
                  </a:lnTo>
                  <a:lnTo>
                    <a:pt x="363" y="224"/>
                  </a:lnTo>
                  <a:lnTo>
                    <a:pt x="376" y="212"/>
                  </a:lnTo>
                  <a:lnTo>
                    <a:pt x="384" y="200"/>
                  </a:lnTo>
                  <a:lnTo>
                    <a:pt x="396" y="207"/>
                  </a:lnTo>
                  <a:lnTo>
                    <a:pt x="392" y="220"/>
                  </a:lnTo>
                  <a:lnTo>
                    <a:pt x="396" y="246"/>
                  </a:lnTo>
                  <a:lnTo>
                    <a:pt x="397" y="256"/>
                  </a:lnTo>
                  <a:lnTo>
                    <a:pt x="390" y="262"/>
                  </a:lnTo>
                  <a:lnTo>
                    <a:pt x="376" y="275"/>
                  </a:lnTo>
                  <a:lnTo>
                    <a:pt x="369" y="289"/>
                  </a:lnTo>
                  <a:lnTo>
                    <a:pt x="365" y="302"/>
                  </a:lnTo>
                  <a:lnTo>
                    <a:pt x="370" y="321"/>
                  </a:lnTo>
                  <a:lnTo>
                    <a:pt x="382" y="328"/>
                  </a:lnTo>
                  <a:lnTo>
                    <a:pt x="390" y="321"/>
                  </a:lnTo>
                  <a:lnTo>
                    <a:pt x="401" y="323"/>
                  </a:lnTo>
                  <a:lnTo>
                    <a:pt x="396" y="331"/>
                  </a:lnTo>
                  <a:lnTo>
                    <a:pt x="401" y="350"/>
                  </a:lnTo>
                  <a:lnTo>
                    <a:pt x="406" y="358"/>
                  </a:lnTo>
                  <a:lnTo>
                    <a:pt x="419" y="369"/>
                  </a:lnTo>
                  <a:lnTo>
                    <a:pt x="428" y="377"/>
                  </a:lnTo>
                  <a:lnTo>
                    <a:pt x="438" y="388"/>
                  </a:lnTo>
                  <a:lnTo>
                    <a:pt x="446" y="398"/>
                  </a:lnTo>
                  <a:lnTo>
                    <a:pt x="454" y="403"/>
                  </a:lnTo>
                  <a:lnTo>
                    <a:pt x="444" y="410"/>
                  </a:lnTo>
                  <a:lnTo>
                    <a:pt x="406" y="410"/>
                  </a:lnTo>
                  <a:lnTo>
                    <a:pt x="396" y="415"/>
                  </a:lnTo>
                  <a:lnTo>
                    <a:pt x="379" y="412"/>
                  </a:lnTo>
                  <a:lnTo>
                    <a:pt x="358" y="396"/>
                  </a:lnTo>
                  <a:lnTo>
                    <a:pt x="348" y="401"/>
                  </a:lnTo>
                  <a:lnTo>
                    <a:pt x="336" y="406"/>
                  </a:lnTo>
                  <a:lnTo>
                    <a:pt x="328" y="403"/>
                  </a:lnTo>
                  <a:lnTo>
                    <a:pt x="314" y="391"/>
                  </a:lnTo>
                  <a:lnTo>
                    <a:pt x="309" y="393"/>
                  </a:lnTo>
                  <a:lnTo>
                    <a:pt x="299" y="396"/>
                  </a:lnTo>
                  <a:lnTo>
                    <a:pt x="285" y="391"/>
                  </a:lnTo>
                  <a:lnTo>
                    <a:pt x="263" y="379"/>
                  </a:lnTo>
                  <a:lnTo>
                    <a:pt x="244" y="366"/>
                  </a:lnTo>
                  <a:lnTo>
                    <a:pt x="229" y="350"/>
                  </a:lnTo>
                  <a:lnTo>
                    <a:pt x="220" y="352"/>
                  </a:lnTo>
                  <a:lnTo>
                    <a:pt x="213" y="358"/>
                  </a:lnTo>
                  <a:lnTo>
                    <a:pt x="202" y="358"/>
                  </a:lnTo>
                  <a:lnTo>
                    <a:pt x="188" y="347"/>
                  </a:lnTo>
                  <a:lnTo>
                    <a:pt x="178" y="342"/>
                  </a:lnTo>
                  <a:lnTo>
                    <a:pt x="169" y="345"/>
                  </a:lnTo>
                  <a:lnTo>
                    <a:pt x="162" y="347"/>
                  </a:lnTo>
                  <a:lnTo>
                    <a:pt x="157" y="352"/>
                  </a:lnTo>
                  <a:lnTo>
                    <a:pt x="151" y="360"/>
                  </a:lnTo>
                  <a:lnTo>
                    <a:pt x="154" y="377"/>
                  </a:lnTo>
                  <a:lnTo>
                    <a:pt x="151" y="391"/>
                  </a:lnTo>
                  <a:lnTo>
                    <a:pt x="145" y="412"/>
                  </a:lnTo>
                  <a:lnTo>
                    <a:pt x="140" y="420"/>
                  </a:lnTo>
                  <a:lnTo>
                    <a:pt x="132" y="433"/>
                  </a:lnTo>
                  <a:lnTo>
                    <a:pt x="130" y="439"/>
                  </a:lnTo>
                  <a:lnTo>
                    <a:pt x="118" y="449"/>
                  </a:lnTo>
                  <a:lnTo>
                    <a:pt x="116" y="444"/>
                  </a:lnTo>
                  <a:lnTo>
                    <a:pt x="111" y="439"/>
                  </a:lnTo>
                  <a:lnTo>
                    <a:pt x="111" y="415"/>
                  </a:lnTo>
                  <a:lnTo>
                    <a:pt x="70" y="369"/>
                  </a:lnTo>
                  <a:lnTo>
                    <a:pt x="62" y="345"/>
                  </a:lnTo>
                  <a:lnTo>
                    <a:pt x="48" y="345"/>
                  </a:lnTo>
                  <a:lnTo>
                    <a:pt x="38" y="345"/>
                  </a:lnTo>
                  <a:lnTo>
                    <a:pt x="32" y="347"/>
                  </a:lnTo>
                  <a:lnTo>
                    <a:pt x="24" y="347"/>
                  </a:lnTo>
                  <a:lnTo>
                    <a:pt x="16" y="338"/>
                  </a:lnTo>
                  <a:lnTo>
                    <a:pt x="10" y="333"/>
                  </a:lnTo>
                  <a:lnTo>
                    <a:pt x="10" y="321"/>
                  </a:lnTo>
                  <a:lnTo>
                    <a:pt x="10" y="299"/>
                  </a:lnTo>
                  <a:lnTo>
                    <a:pt x="4" y="294"/>
                  </a:lnTo>
                  <a:lnTo>
                    <a:pt x="0" y="289"/>
                  </a:lnTo>
                  <a:lnTo>
                    <a:pt x="5" y="282"/>
                  </a:lnTo>
                  <a:lnTo>
                    <a:pt x="14" y="272"/>
                  </a:lnTo>
                  <a:lnTo>
                    <a:pt x="19" y="268"/>
                  </a:lnTo>
                  <a:lnTo>
                    <a:pt x="32" y="272"/>
                  </a:lnTo>
                  <a:lnTo>
                    <a:pt x="46" y="280"/>
                  </a:lnTo>
                  <a:lnTo>
                    <a:pt x="53" y="272"/>
                  </a:lnTo>
                  <a:lnTo>
                    <a:pt x="60" y="263"/>
                  </a:lnTo>
                  <a:lnTo>
                    <a:pt x="60" y="258"/>
                  </a:lnTo>
                  <a:lnTo>
                    <a:pt x="52" y="246"/>
                  </a:lnTo>
                  <a:lnTo>
                    <a:pt x="38" y="229"/>
                  </a:lnTo>
                  <a:lnTo>
                    <a:pt x="36" y="215"/>
                  </a:lnTo>
                  <a:lnTo>
                    <a:pt x="32" y="197"/>
                  </a:lnTo>
                  <a:lnTo>
                    <a:pt x="19" y="183"/>
                  </a:lnTo>
                  <a:lnTo>
                    <a:pt x="19" y="169"/>
                  </a:lnTo>
                  <a:lnTo>
                    <a:pt x="22" y="159"/>
                  </a:lnTo>
                  <a:lnTo>
                    <a:pt x="19" y="148"/>
                  </a:lnTo>
                  <a:lnTo>
                    <a:pt x="14" y="142"/>
                  </a:lnTo>
                  <a:lnTo>
                    <a:pt x="16" y="135"/>
                  </a:lnTo>
                  <a:lnTo>
                    <a:pt x="19" y="130"/>
                  </a:lnTo>
                  <a:lnTo>
                    <a:pt x="24" y="130"/>
                  </a:lnTo>
                  <a:lnTo>
                    <a:pt x="36" y="130"/>
                  </a:lnTo>
                  <a:lnTo>
                    <a:pt x="48" y="116"/>
                  </a:lnTo>
                  <a:lnTo>
                    <a:pt x="53" y="104"/>
                  </a:lnTo>
                  <a:lnTo>
                    <a:pt x="53" y="99"/>
                  </a:lnTo>
                  <a:lnTo>
                    <a:pt x="57" y="81"/>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6" name="Freeform 66">
              <a:extLst>
                <a:ext uri="{FF2B5EF4-FFF2-40B4-BE49-F238E27FC236}">
                  <a16:creationId xmlns:a16="http://schemas.microsoft.com/office/drawing/2014/main" id="{9C0A679E-592C-4068-8B19-FDC2F120359D}"/>
                </a:ext>
              </a:extLst>
            </p:cNvPr>
            <p:cNvSpPr>
              <a:spLocks noChangeAspect="1"/>
            </p:cNvSpPr>
            <p:nvPr/>
          </p:nvSpPr>
          <p:spPr bwMode="auto">
            <a:xfrm rot="21333503">
              <a:off x="2986840" y="3995835"/>
              <a:ext cx="503713" cy="497678"/>
            </a:xfrm>
            <a:custGeom>
              <a:avLst/>
              <a:gdLst>
                <a:gd name="T0" fmla="*/ 2147483647 w 239"/>
                <a:gd name="T1" fmla="*/ 2147483647 h 255"/>
                <a:gd name="T2" fmla="*/ 2147483647 w 239"/>
                <a:gd name="T3" fmla="*/ 0 h 255"/>
                <a:gd name="T4" fmla="*/ 2147483647 w 239"/>
                <a:gd name="T5" fmla="*/ 2147483647 h 255"/>
                <a:gd name="T6" fmla="*/ 2147483647 w 239"/>
                <a:gd name="T7" fmla="*/ 2147483647 h 255"/>
                <a:gd name="T8" fmla="*/ 2147483647 w 239"/>
                <a:gd name="T9" fmla="*/ 2147483647 h 255"/>
                <a:gd name="T10" fmla="*/ 2147483647 w 239"/>
                <a:gd name="T11" fmla="*/ 2147483647 h 255"/>
                <a:gd name="T12" fmla="*/ 2147483647 w 239"/>
                <a:gd name="T13" fmla="*/ 2147483647 h 255"/>
                <a:gd name="T14" fmla="*/ 2147483647 w 239"/>
                <a:gd name="T15" fmla="*/ 2147483647 h 255"/>
                <a:gd name="T16" fmla="*/ 2147483647 w 239"/>
                <a:gd name="T17" fmla="*/ 2147483647 h 255"/>
                <a:gd name="T18" fmla="*/ 2147483647 w 239"/>
                <a:gd name="T19" fmla="*/ 2147483647 h 255"/>
                <a:gd name="T20" fmla="*/ 2147483647 w 239"/>
                <a:gd name="T21" fmla="*/ 2147483647 h 255"/>
                <a:gd name="T22" fmla="*/ 2147483647 w 239"/>
                <a:gd name="T23" fmla="*/ 2147483647 h 255"/>
                <a:gd name="T24" fmla="*/ 2147483647 w 239"/>
                <a:gd name="T25" fmla="*/ 2147483647 h 255"/>
                <a:gd name="T26" fmla="*/ 2147483647 w 239"/>
                <a:gd name="T27" fmla="*/ 2147483647 h 255"/>
                <a:gd name="T28" fmla="*/ 2147483647 w 239"/>
                <a:gd name="T29" fmla="*/ 2147483647 h 255"/>
                <a:gd name="T30" fmla="*/ 2147483647 w 239"/>
                <a:gd name="T31" fmla="*/ 2147483647 h 255"/>
                <a:gd name="T32" fmla="*/ 2147483647 w 239"/>
                <a:gd name="T33" fmla="*/ 2147483647 h 255"/>
                <a:gd name="T34" fmla="*/ 2147483647 w 239"/>
                <a:gd name="T35" fmla="*/ 2147483647 h 255"/>
                <a:gd name="T36" fmla="*/ 2147483647 w 239"/>
                <a:gd name="T37" fmla="*/ 2147483647 h 255"/>
                <a:gd name="T38" fmla="*/ 2147483647 w 239"/>
                <a:gd name="T39" fmla="*/ 2147483647 h 255"/>
                <a:gd name="T40" fmla="*/ 2147483647 w 239"/>
                <a:gd name="T41" fmla="*/ 2147483647 h 255"/>
                <a:gd name="T42" fmla="*/ 2147483647 w 239"/>
                <a:gd name="T43" fmla="*/ 2147483647 h 255"/>
                <a:gd name="T44" fmla="*/ 2147483647 w 239"/>
                <a:gd name="T45" fmla="*/ 2147483647 h 255"/>
                <a:gd name="T46" fmla="*/ 2147483647 w 239"/>
                <a:gd name="T47" fmla="*/ 2147483647 h 255"/>
                <a:gd name="T48" fmla="*/ 2147483647 w 239"/>
                <a:gd name="T49" fmla="*/ 2147483647 h 255"/>
                <a:gd name="T50" fmla="*/ 2147483647 w 239"/>
                <a:gd name="T51" fmla="*/ 2147483647 h 255"/>
                <a:gd name="T52" fmla="*/ 2147483647 w 239"/>
                <a:gd name="T53" fmla="*/ 2147483647 h 255"/>
                <a:gd name="T54" fmla="*/ 2147483647 w 239"/>
                <a:gd name="T55" fmla="*/ 2147483647 h 255"/>
                <a:gd name="T56" fmla="*/ 2147483647 w 239"/>
                <a:gd name="T57" fmla="*/ 2147483647 h 255"/>
                <a:gd name="T58" fmla="*/ 2147483647 w 239"/>
                <a:gd name="T59" fmla="*/ 2147483647 h 255"/>
                <a:gd name="T60" fmla="*/ 2147483647 w 239"/>
                <a:gd name="T61" fmla="*/ 2147483647 h 255"/>
                <a:gd name="T62" fmla="*/ 2147483647 w 239"/>
                <a:gd name="T63" fmla="*/ 2147483647 h 255"/>
                <a:gd name="T64" fmla="*/ 2147483647 w 239"/>
                <a:gd name="T65" fmla="*/ 2147483647 h 255"/>
                <a:gd name="T66" fmla="*/ 2147483647 w 239"/>
                <a:gd name="T67" fmla="*/ 2147483647 h 2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9"/>
                <a:gd name="T103" fmla="*/ 0 h 255"/>
                <a:gd name="T104" fmla="*/ 239 w 239"/>
                <a:gd name="T105" fmla="*/ 255 h 2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9" h="255">
                  <a:moveTo>
                    <a:pt x="80" y="8"/>
                  </a:moveTo>
                  <a:lnTo>
                    <a:pt x="78" y="8"/>
                  </a:lnTo>
                  <a:lnTo>
                    <a:pt x="80" y="11"/>
                  </a:lnTo>
                  <a:lnTo>
                    <a:pt x="87" y="0"/>
                  </a:lnTo>
                  <a:lnTo>
                    <a:pt x="102" y="3"/>
                  </a:lnTo>
                  <a:lnTo>
                    <a:pt x="123" y="11"/>
                  </a:lnTo>
                  <a:lnTo>
                    <a:pt x="158" y="27"/>
                  </a:lnTo>
                  <a:lnTo>
                    <a:pt x="167" y="23"/>
                  </a:lnTo>
                  <a:lnTo>
                    <a:pt x="213" y="44"/>
                  </a:lnTo>
                  <a:lnTo>
                    <a:pt x="229" y="54"/>
                  </a:lnTo>
                  <a:lnTo>
                    <a:pt x="234" y="62"/>
                  </a:lnTo>
                  <a:lnTo>
                    <a:pt x="230" y="70"/>
                  </a:lnTo>
                  <a:lnTo>
                    <a:pt x="223" y="74"/>
                  </a:lnTo>
                  <a:lnTo>
                    <a:pt x="213" y="77"/>
                  </a:lnTo>
                  <a:lnTo>
                    <a:pt x="201" y="81"/>
                  </a:lnTo>
                  <a:lnTo>
                    <a:pt x="204" y="96"/>
                  </a:lnTo>
                  <a:lnTo>
                    <a:pt x="225" y="116"/>
                  </a:lnTo>
                  <a:lnTo>
                    <a:pt x="229" y="129"/>
                  </a:lnTo>
                  <a:lnTo>
                    <a:pt x="225" y="146"/>
                  </a:lnTo>
                  <a:lnTo>
                    <a:pt x="215" y="163"/>
                  </a:lnTo>
                  <a:lnTo>
                    <a:pt x="209" y="180"/>
                  </a:lnTo>
                  <a:lnTo>
                    <a:pt x="220" y="194"/>
                  </a:lnTo>
                  <a:lnTo>
                    <a:pt x="234" y="212"/>
                  </a:lnTo>
                  <a:lnTo>
                    <a:pt x="236" y="221"/>
                  </a:lnTo>
                  <a:lnTo>
                    <a:pt x="239" y="245"/>
                  </a:lnTo>
                  <a:lnTo>
                    <a:pt x="239" y="252"/>
                  </a:lnTo>
                  <a:lnTo>
                    <a:pt x="230" y="255"/>
                  </a:lnTo>
                  <a:lnTo>
                    <a:pt x="218" y="255"/>
                  </a:lnTo>
                  <a:lnTo>
                    <a:pt x="213" y="247"/>
                  </a:lnTo>
                  <a:lnTo>
                    <a:pt x="208" y="232"/>
                  </a:lnTo>
                  <a:lnTo>
                    <a:pt x="200" y="221"/>
                  </a:lnTo>
                  <a:lnTo>
                    <a:pt x="196" y="221"/>
                  </a:lnTo>
                  <a:lnTo>
                    <a:pt x="188" y="226"/>
                  </a:lnTo>
                  <a:lnTo>
                    <a:pt x="177" y="237"/>
                  </a:lnTo>
                  <a:lnTo>
                    <a:pt x="172" y="238"/>
                  </a:lnTo>
                  <a:lnTo>
                    <a:pt x="155" y="238"/>
                  </a:lnTo>
                  <a:lnTo>
                    <a:pt x="148" y="233"/>
                  </a:lnTo>
                  <a:lnTo>
                    <a:pt x="131" y="233"/>
                  </a:lnTo>
                  <a:lnTo>
                    <a:pt x="123" y="237"/>
                  </a:lnTo>
                  <a:lnTo>
                    <a:pt x="118" y="233"/>
                  </a:lnTo>
                  <a:lnTo>
                    <a:pt x="109" y="228"/>
                  </a:lnTo>
                  <a:lnTo>
                    <a:pt x="99" y="218"/>
                  </a:lnTo>
                  <a:lnTo>
                    <a:pt x="92" y="207"/>
                  </a:lnTo>
                  <a:lnTo>
                    <a:pt x="83" y="204"/>
                  </a:lnTo>
                  <a:lnTo>
                    <a:pt x="66" y="212"/>
                  </a:lnTo>
                  <a:lnTo>
                    <a:pt x="56" y="216"/>
                  </a:lnTo>
                  <a:lnTo>
                    <a:pt x="48" y="216"/>
                  </a:lnTo>
                  <a:lnTo>
                    <a:pt x="38" y="207"/>
                  </a:lnTo>
                  <a:lnTo>
                    <a:pt x="32" y="196"/>
                  </a:lnTo>
                  <a:lnTo>
                    <a:pt x="32" y="189"/>
                  </a:lnTo>
                  <a:lnTo>
                    <a:pt x="32" y="177"/>
                  </a:lnTo>
                  <a:lnTo>
                    <a:pt x="24" y="170"/>
                  </a:lnTo>
                  <a:lnTo>
                    <a:pt x="18" y="158"/>
                  </a:lnTo>
                  <a:lnTo>
                    <a:pt x="10" y="153"/>
                  </a:lnTo>
                  <a:lnTo>
                    <a:pt x="5" y="153"/>
                  </a:lnTo>
                  <a:lnTo>
                    <a:pt x="8" y="143"/>
                  </a:lnTo>
                  <a:lnTo>
                    <a:pt x="5" y="134"/>
                  </a:lnTo>
                  <a:lnTo>
                    <a:pt x="3" y="121"/>
                  </a:lnTo>
                  <a:lnTo>
                    <a:pt x="0" y="110"/>
                  </a:lnTo>
                  <a:lnTo>
                    <a:pt x="8" y="100"/>
                  </a:lnTo>
                  <a:lnTo>
                    <a:pt x="24" y="81"/>
                  </a:lnTo>
                  <a:lnTo>
                    <a:pt x="39" y="59"/>
                  </a:lnTo>
                  <a:lnTo>
                    <a:pt x="45" y="56"/>
                  </a:lnTo>
                  <a:lnTo>
                    <a:pt x="45" y="45"/>
                  </a:lnTo>
                  <a:lnTo>
                    <a:pt x="53" y="37"/>
                  </a:lnTo>
                  <a:lnTo>
                    <a:pt x="65" y="30"/>
                  </a:lnTo>
                  <a:lnTo>
                    <a:pt x="78" y="27"/>
                  </a:lnTo>
                  <a:lnTo>
                    <a:pt x="73" y="22"/>
                  </a:lnTo>
                  <a:lnTo>
                    <a:pt x="80" y="8"/>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7" name="Freeform 67">
              <a:extLst>
                <a:ext uri="{FF2B5EF4-FFF2-40B4-BE49-F238E27FC236}">
                  <a16:creationId xmlns:a16="http://schemas.microsoft.com/office/drawing/2014/main" id="{818ED4C4-5F1F-4C9C-99B9-E999B88111B0}"/>
                </a:ext>
              </a:extLst>
            </p:cNvPr>
            <p:cNvSpPr>
              <a:spLocks noChangeAspect="1"/>
            </p:cNvSpPr>
            <p:nvPr/>
          </p:nvSpPr>
          <p:spPr bwMode="auto">
            <a:xfrm rot="21333503">
              <a:off x="2409832" y="3984228"/>
              <a:ext cx="840562" cy="886905"/>
            </a:xfrm>
            <a:custGeom>
              <a:avLst/>
              <a:gdLst>
                <a:gd name="T0" fmla="*/ 2147483647 w 400"/>
                <a:gd name="T1" fmla="*/ 2147483647 h 453"/>
                <a:gd name="T2" fmla="*/ 2147483647 w 400"/>
                <a:gd name="T3" fmla="*/ 2147483647 h 453"/>
                <a:gd name="T4" fmla="*/ 2147483647 w 400"/>
                <a:gd name="T5" fmla="*/ 2147483647 h 453"/>
                <a:gd name="T6" fmla="*/ 2147483647 w 400"/>
                <a:gd name="T7" fmla="*/ 2147483647 h 453"/>
                <a:gd name="T8" fmla="*/ 2147483647 w 400"/>
                <a:gd name="T9" fmla="*/ 2147483647 h 453"/>
                <a:gd name="T10" fmla="*/ 2147483647 w 400"/>
                <a:gd name="T11" fmla="*/ 2147483647 h 453"/>
                <a:gd name="T12" fmla="*/ 2147483647 w 400"/>
                <a:gd name="T13" fmla="*/ 2147483647 h 453"/>
                <a:gd name="T14" fmla="*/ 2147483647 w 400"/>
                <a:gd name="T15" fmla="*/ 2147483647 h 453"/>
                <a:gd name="T16" fmla="*/ 2147483647 w 400"/>
                <a:gd name="T17" fmla="*/ 2147483647 h 453"/>
                <a:gd name="T18" fmla="*/ 2147483647 w 400"/>
                <a:gd name="T19" fmla="*/ 2147483647 h 453"/>
                <a:gd name="T20" fmla="*/ 2147483647 w 400"/>
                <a:gd name="T21" fmla="*/ 2147483647 h 453"/>
                <a:gd name="T22" fmla="*/ 2147483647 w 400"/>
                <a:gd name="T23" fmla="*/ 2147483647 h 453"/>
                <a:gd name="T24" fmla="*/ 2147483647 w 400"/>
                <a:gd name="T25" fmla="*/ 2147483647 h 453"/>
                <a:gd name="T26" fmla="*/ 2147483647 w 400"/>
                <a:gd name="T27" fmla="*/ 2147483647 h 453"/>
                <a:gd name="T28" fmla="*/ 2147483647 w 400"/>
                <a:gd name="T29" fmla="*/ 2147483647 h 453"/>
                <a:gd name="T30" fmla="*/ 2147483647 w 400"/>
                <a:gd name="T31" fmla="*/ 2147483647 h 453"/>
                <a:gd name="T32" fmla="*/ 2147483647 w 400"/>
                <a:gd name="T33" fmla="*/ 2147483647 h 453"/>
                <a:gd name="T34" fmla="*/ 2147483647 w 400"/>
                <a:gd name="T35" fmla="*/ 2147483647 h 453"/>
                <a:gd name="T36" fmla="*/ 2147483647 w 400"/>
                <a:gd name="T37" fmla="*/ 2147483647 h 453"/>
                <a:gd name="T38" fmla="*/ 2147483647 w 400"/>
                <a:gd name="T39" fmla="*/ 2147483647 h 453"/>
                <a:gd name="T40" fmla="*/ 2147483647 w 400"/>
                <a:gd name="T41" fmla="*/ 2147483647 h 453"/>
                <a:gd name="T42" fmla="*/ 2147483647 w 400"/>
                <a:gd name="T43" fmla="*/ 2147483647 h 453"/>
                <a:gd name="T44" fmla="*/ 2147483647 w 400"/>
                <a:gd name="T45" fmla="*/ 2147483647 h 453"/>
                <a:gd name="T46" fmla="*/ 2147483647 w 400"/>
                <a:gd name="T47" fmla="*/ 2147483647 h 453"/>
                <a:gd name="T48" fmla="*/ 2147483647 w 400"/>
                <a:gd name="T49" fmla="*/ 2147483647 h 453"/>
                <a:gd name="T50" fmla="*/ 2147483647 w 400"/>
                <a:gd name="T51" fmla="*/ 2147483647 h 453"/>
                <a:gd name="T52" fmla="*/ 2147483647 w 400"/>
                <a:gd name="T53" fmla="*/ 2147483647 h 453"/>
                <a:gd name="T54" fmla="*/ 2147483647 w 400"/>
                <a:gd name="T55" fmla="*/ 2147483647 h 453"/>
                <a:gd name="T56" fmla="*/ 2147483647 w 400"/>
                <a:gd name="T57" fmla="*/ 2147483647 h 453"/>
                <a:gd name="T58" fmla="*/ 2147483647 w 400"/>
                <a:gd name="T59" fmla="*/ 2147483647 h 453"/>
                <a:gd name="T60" fmla="*/ 2147483647 w 400"/>
                <a:gd name="T61" fmla="*/ 2147483647 h 453"/>
                <a:gd name="T62" fmla="*/ 2147483647 w 400"/>
                <a:gd name="T63" fmla="*/ 2147483647 h 453"/>
                <a:gd name="T64" fmla="*/ 2147483647 w 400"/>
                <a:gd name="T65" fmla="*/ 2147483647 h 453"/>
                <a:gd name="T66" fmla="*/ 2147483647 w 400"/>
                <a:gd name="T67" fmla="*/ 2147483647 h 453"/>
                <a:gd name="T68" fmla="*/ 2147483647 w 400"/>
                <a:gd name="T69" fmla="*/ 2147483647 h 453"/>
                <a:gd name="T70" fmla="*/ 2147483647 w 400"/>
                <a:gd name="T71" fmla="*/ 2147483647 h 453"/>
                <a:gd name="T72" fmla="*/ 2147483647 w 400"/>
                <a:gd name="T73" fmla="*/ 2147483647 h 453"/>
                <a:gd name="T74" fmla="*/ 2147483647 w 400"/>
                <a:gd name="T75" fmla="*/ 2147483647 h 453"/>
                <a:gd name="T76" fmla="*/ 2147483647 w 400"/>
                <a:gd name="T77" fmla="*/ 2147483647 h 453"/>
                <a:gd name="T78" fmla="*/ 2147483647 w 400"/>
                <a:gd name="T79" fmla="*/ 2147483647 h 453"/>
                <a:gd name="T80" fmla="*/ 2147483647 w 400"/>
                <a:gd name="T81" fmla="*/ 2147483647 h 453"/>
                <a:gd name="T82" fmla="*/ 2147483647 w 400"/>
                <a:gd name="T83" fmla="*/ 2147483647 h 453"/>
                <a:gd name="T84" fmla="*/ 2147483647 w 400"/>
                <a:gd name="T85" fmla="*/ 2147483647 h 453"/>
                <a:gd name="T86" fmla="*/ 2147483647 w 400"/>
                <a:gd name="T87" fmla="*/ 2147483647 h 453"/>
                <a:gd name="T88" fmla="*/ 2147483647 w 400"/>
                <a:gd name="T89" fmla="*/ 2147483647 h 453"/>
                <a:gd name="T90" fmla="*/ 2147483647 w 400"/>
                <a:gd name="T91" fmla="*/ 2147483647 h 453"/>
                <a:gd name="T92" fmla="*/ 2147483647 w 400"/>
                <a:gd name="T93" fmla="*/ 2147483647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453"/>
                <a:gd name="T143" fmla="*/ 400 w 400"/>
                <a:gd name="T144" fmla="*/ 453 h 4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453">
                  <a:moveTo>
                    <a:pt x="312" y="5"/>
                  </a:moveTo>
                  <a:lnTo>
                    <a:pt x="328" y="0"/>
                  </a:lnTo>
                  <a:lnTo>
                    <a:pt x="339" y="4"/>
                  </a:lnTo>
                  <a:lnTo>
                    <a:pt x="354" y="11"/>
                  </a:lnTo>
                  <a:lnTo>
                    <a:pt x="371" y="19"/>
                  </a:lnTo>
                  <a:lnTo>
                    <a:pt x="371" y="24"/>
                  </a:lnTo>
                  <a:lnTo>
                    <a:pt x="366" y="30"/>
                  </a:lnTo>
                  <a:lnTo>
                    <a:pt x="354" y="43"/>
                  </a:lnTo>
                  <a:lnTo>
                    <a:pt x="357" y="48"/>
                  </a:lnTo>
                  <a:lnTo>
                    <a:pt x="347" y="52"/>
                  </a:lnTo>
                  <a:lnTo>
                    <a:pt x="339" y="60"/>
                  </a:lnTo>
                  <a:lnTo>
                    <a:pt x="328" y="70"/>
                  </a:lnTo>
                  <a:lnTo>
                    <a:pt x="325" y="76"/>
                  </a:lnTo>
                  <a:lnTo>
                    <a:pt x="328" y="81"/>
                  </a:lnTo>
                  <a:lnTo>
                    <a:pt x="320" y="84"/>
                  </a:lnTo>
                  <a:lnTo>
                    <a:pt x="315" y="94"/>
                  </a:lnTo>
                  <a:lnTo>
                    <a:pt x="306" y="102"/>
                  </a:lnTo>
                  <a:lnTo>
                    <a:pt x="296" y="113"/>
                  </a:lnTo>
                  <a:lnTo>
                    <a:pt x="288" y="125"/>
                  </a:lnTo>
                  <a:lnTo>
                    <a:pt x="283" y="132"/>
                  </a:lnTo>
                  <a:lnTo>
                    <a:pt x="284" y="146"/>
                  </a:lnTo>
                  <a:lnTo>
                    <a:pt x="291" y="157"/>
                  </a:lnTo>
                  <a:lnTo>
                    <a:pt x="288" y="164"/>
                  </a:lnTo>
                  <a:lnTo>
                    <a:pt x="284" y="176"/>
                  </a:lnTo>
                  <a:lnTo>
                    <a:pt x="298" y="183"/>
                  </a:lnTo>
                  <a:lnTo>
                    <a:pt x="306" y="193"/>
                  </a:lnTo>
                  <a:lnTo>
                    <a:pt x="312" y="200"/>
                  </a:lnTo>
                  <a:lnTo>
                    <a:pt x="315" y="205"/>
                  </a:lnTo>
                  <a:lnTo>
                    <a:pt x="312" y="215"/>
                  </a:lnTo>
                  <a:lnTo>
                    <a:pt x="317" y="227"/>
                  </a:lnTo>
                  <a:lnTo>
                    <a:pt x="322" y="237"/>
                  </a:lnTo>
                  <a:lnTo>
                    <a:pt x="330" y="242"/>
                  </a:lnTo>
                  <a:lnTo>
                    <a:pt x="344" y="237"/>
                  </a:lnTo>
                  <a:lnTo>
                    <a:pt x="354" y="232"/>
                  </a:lnTo>
                  <a:lnTo>
                    <a:pt x="363" y="227"/>
                  </a:lnTo>
                  <a:lnTo>
                    <a:pt x="373" y="232"/>
                  </a:lnTo>
                  <a:lnTo>
                    <a:pt x="382" y="242"/>
                  </a:lnTo>
                  <a:lnTo>
                    <a:pt x="392" y="253"/>
                  </a:lnTo>
                  <a:lnTo>
                    <a:pt x="400" y="263"/>
                  </a:lnTo>
                  <a:lnTo>
                    <a:pt x="387" y="270"/>
                  </a:lnTo>
                  <a:lnTo>
                    <a:pt x="363" y="272"/>
                  </a:lnTo>
                  <a:lnTo>
                    <a:pt x="349" y="277"/>
                  </a:lnTo>
                  <a:lnTo>
                    <a:pt x="315" y="285"/>
                  </a:lnTo>
                  <a:lnTo>
                    <a:pt x="291" y="297"/>
                  </a:lnTo>
                  <a:lnTo>
                    <a:pt x="272" y="307"/>
                  </a:lnTo>
                  <a:lnTo>
                    <a:pt x="263" y="313"/>
                  </a:lnTo>
                  <a:lnTo>
                    <a:pt x="263" y="326"/>
                  </a:lnTo>
                  <a:lnTo>
                    <a:pt x="263" y="345"/>
                  </a:lnTo>
                  <a:lnTo>
                    <a:pt x="256" y="381"/>
                  </a:lnTo>
                  <a:lnTo>
                    <a:pt x="252" y="391"/>
                  </a:lnTo>
                  <a:lnTo>
                    <a:pt x="266" y="401"/>
                  </a:lnTo>
                  <a:lnTo>
                    <a:pt x="284" y="420"/>
                  </a:lnTo>
                  <a:lnTo>
                    <a:pt x="288" y="432"/>
                  </a:lnTo>
                  <a:lnTo>
                    <a:pt x="284" y="442"/>
                  </a:lnTo>
                  <a:lnTo>
                    <a:pt x="272" y="448"/>
                  </a:lnTo>
                  <a:lnTo>
                    <a:pt x="256" y="453"/>
                  </a:lnTo>
                  <a:lnTo>
                    <a:pt x="256" y="449"/>
                  </a:lnTo>
                  <a:lnTo>
                    <a:pt x="247" y="439"/>
                  </a:lnTo>
                  <a:lnTo>
                    <a:pt x="242" y="426"/>
                  </a:lnTo>
                  <a:lnTo>
                    <a:pt x="236" y="420"/>
                  </a:lnTo>
                  <a:lnTo>
                    <a:pt x="221" y="415"/>
                  </a:lnTo>
                  <a:lnTo>
                    <a:pt x="204" y="412"/>
                  </a:lnTo>
                  <a:lnTo>
                    <a:pt x="191" y="418"/>
                  </a:lnTo>
                  <a:lnTo>
                    <a:pt x="186" y="426"/>
                  </a:lnTo>
                  <a:lnTo>
                    <a:pt x="175" y="429"/>
                  </a:lnTo>
                  <a:lnTo>
                    <a:pt x="165" y="420"/>
                  </a:lnTo>
                  <a:lnTo>
                    <a:pt x="153" y="420"/>
                  </a:lnTo>
                  <a:lnTo>
                    <a:pt x="140" y="423"/>
                  </a:lnTo>
                  <a:lnTo>
                    <a:pt x="131" y="420"/>
                  </a:lnTo>
                  <a:lnTo>
                    <a:pt x="121" y="418"/>
                  </a:lnTo>
                  <a:lnTo>
                    <a:pt x="114" y="415"/>
                  </a:lnTo>
                  <a:lnTo>
                    <a:pt x="111" y="412"/>
                  </a:lnTo>
                  <a:lnTo>
                    <a:pt x="102" y="410"/>
                  </a:lnTo>
                  <a:lnTo>
                    <a:pt x="92" y="405"/>
                  </a:lnTo>
                  <a:lnTo>
                    <a:pt x="87" y="396"/>
                  </a:lnTo>
                  <a:lnTo>
                    <a:pt x="73" y="381"/>
                  </a:lnTo>
                  <a:lnTo>
                    <a:pt x="65" y="372"/>
                  </a:lnTo>
                  <a:lnTo>
                    <a:pt x="54" y="361"/>
                  </a:lnTo>
                  <a:lnTo>
                    <a:pt x="46" y="355"/>
                  </a:lnTo>
                  <a:lnTo>
                    <a:pt x="39" y="347"/>
                  </a:lnTo>
                  <a:lnTo>
                    <a:pt x="32" y="340"/>
                  </a:lnTo>
                  <a:lnTo>
                    <a:pt x="32" y="333"/>
                  </a:lnTo>
                  <a:lnTo>
                    <a:pt x="31" y="321"/>
                  </a:lnTo>
                  <a:lnTo>
                    <a:pt x="31" y="318"/>
                  </a:lnTo>
                  <a:lnTo>
                    <a:pt x="25" y="316"/>
                  </a:lnTo>
                  <a:lnTo>
                    <a:pt x="17" y="321"/>
                  </a:lnTo>
                  <a:lnTo>
                    <a:pt x="9" y="313"/>
                  </a:lnTo>
                  <a:lnTo>
                    <a:pt x="5" y="302"/>
                  </a:lnTo>
                  <a:lnTo>
                    <a:pt x="0" y="291"/>
                  </a:lnTo>
                  <a:lnTo>
                    <a:pt x="4" y="280"/>
                  </a:lnTo>
                  <a:lnTo>
                    <a:pt x="5" y="272"/>
                  </a:lnTo>
                  <a:lnTo>
                    <a:pt x="14" y="263"/>
                  </a:lnTo>
                  <a:lnTo>
                    <a:pt x="22" y="257"/>
                  </a:lnTo>
                  <a:lnTo>
                    <a:pt x="32" y="248"/>
                  </a:lnTo>
                  <a:lnTo>
                    <a:pt x="31" y="241"/>
                  </a:lnTo>
                  <a:lnTo>
                    <a:pt x="27" y="232"/>
                  </a:lnTo>
                  <a:lnTo>
                    <a:pt x="27" y="221"/>
                  </a:lnTo>
                  <a:lnTo>
                    <a:pt x="27" y="214"/>
                  </a:lnTo>
                  <a:lnTo>
                    <a:pt x="31" y="207"/>
                  </a:lnTo>
                  <a:lnTo>
                    <a:pt x="44" y="197"/>
                  </a:lnTo>
                  <a:lnTo>
                    <a:pt x="54" y="207"/>
                  </a:lnTo>
                  <a:lnTo>
                    <a:pt x="60" y="210"/>
                  </a:lnTo>
                  <a:lnTo>
                    <a:pt x="75" y="210"/>
                  </a:lnTo>
                  <a:lnTo>
                    <a:pt x="97" y="205"/>
                  </a:lnTo>
                  <a:lnTo>
                    <a:pt x="105" y="200"/>
                  </a:lnTo>
                  <a:lnTo>
                    <a:pt x="114" y="192"/>
                  </a:lnTo>
                  <a:lnTo>
                    <a:pt x="121" y="181"/>
                  </a:lnTo>
                  <a:lnTo>
                    <a:pt x="130" y="164"/>
                  </a:lnTo>
                  <a:lnTo>
                    <a:pt x="131" y="151"/>
                  </a:lnTo>
                  <a:lnTo>
                    <a:pt x="148" y="149"/>
                  </a:lnTo>
                  <a:lnTo>
                    <a:pt x="156" y="154"/>
                  </a:lnTo>
                  <a:lnTo>
                    <a:pt x="167" y="157"/>
                  </a:lnTo>
                  <a:lnTo>
                    <a:pt x="175" y="157"/>
                  </a:lnTo>
                  <a:lnTo>
                    <a:pt x="181" y="157"/>
                  </a:lnTo>
                  <a:lnTo>
                    <a:pt x="191" y="135"/>
                  </a:lnTo>
                  <a:lnTo>
                    <a:pt x="186" y="130"/>
                  </a:lnTo>
                  <a:lnTo>
                    <a:pt x="191" y="125"/>
                  </a:lnTo>
                  <a:lnTo>
                    <a:pt x="196" y="125"/>
                  </a:lnTo>
                  <a:lnTo>
                    <a:pt x="202" y="125"/>
                  </a:lnTo>
                  <a:lnTo>
                    <a:pt x="223" y="106"/>
                  </a:lnTo>
                  <a:lnTo>
                    <a:pt x="221" y="102"/>
                  </a:lnTo>
                  <a:lnTo>
                    <a:pt x="216" y="98"/>
                  </a:lnTo>
                  <a:lnTo>
                    <a:pt x="204" y="92"/>
                  </a:lnTo>
                  <a:lnTo>
                    <a:pt x="199" y="87"/>
                  </a:lnTo>
                  <a:lnTo>
                    <a:pt x="196" y="84"/>
                  </a:lnTo>
                  <a:lnTo>
                    <a:pt x="196" y="79"/>
                  </a:lnTo>
                  <a:lnTo>
                    <a:pt x="194" y="76"/>
                  </a:lnTo>
                  <a:lnTo>
                    <a:pt x="194" y="67"/>
                  </a:lnTo>
                  <a:lnTo>
                    <a:pt x="196" y="65"/>
                  </a:lnTo>
                  <a:lnTo>
                    <a:pt x="202" y="65"/>
                  </a:lnTo>
                  <a:lnTo>
                    <a:pt x="216" y="60"/>
                  </a:lnTo>
                  <a:lnTo>
                    <a:pt x="223" y="60"/>
                  </a:lnTo>
                  <a:lnTo>
                    <a:pt x="235" y="57"/>
                  </a:lnTo>
                  <a:lnTo>
                    <a:pt x="240" y="52"/>
                  </a:lnTo>
                  <a:lnTo>
                    <a:pt x="247" y="46"/>
                  </a:lnTo>
                  <a:lnTo>
                    <a:pt x="256" y="38"/>
                  </a:lnTo>
                  <a:lnTo>
                    <a:pt x="266" y="30"/>
                  </a:lnTo>
                  <a:lnTo>
                    <a:pt x="274" y="22"/>
                  </a:lnTo>
                  <a:lnTo>
                    <a:pt x="279" y="16"/>
                  </a:lnTo>
                  <a:lnTo>
                    <a:pt x="288" y="11"/>
                  </a:lnTo>
                  <a:lnTo>
                    <a:pt x="298" y="11"/>
                  </a:lnTo>
                  <a:lnTo>
                    <a:pt x="312" y="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8" name="Freeform 68" descr="10%">
              <a:extLst>
                <a:ext uri="{FF2B5EF4-FFF2-40B4-BE49-F238E27FC236}">
                  <a16:creationId xmlns:a16="http://schemas.microsoft.com/office/drawing/2014/main" id="{F1E4A274-CDF5-4942-8E3C-D54419C5CC10}"/>
                </a:ext>
              </a:extLst>
            </p:cNvPr>
            <p:cNvSpPr>
              <a:spLocks noChangeAspect="1"/>
            </p:cNvSpPr>
            <p:nvPr/>
          </p:nvSpPr>
          <p:spPr bwMode="auto">
            <a:xfrm rot="21333503">
              <a:off x="1893257" y="6114309"/>
              <a:ext cx="637829" cy="1123116"/>
            </a:xfrm>
            <a:custGeom>
              <a:avLst/>
              <a:gdLst>
                <a:gd name="T0" fmla="*/ 10 w 301"/>
                <a:gd name="T1" fmla="*/ 10 h 577"/>
                <a:gd name="T2" fmla="*/ 14 w 301"/>
                <a:gd name="T3" fmla="*/ 10 h 577"/>
                <a:gd name="T4" fmla="*/ 8 w 301"/>
                <a:gd name="T5" fmla="*/ 10 h 577"/>
                <a:gd name="T6" fmla="*/ 10 w 301"/>
                <a:gd name="T7" fmla="*/ 10 h 577"/>
                <a:gd name="T8" fmla="*/ 15 w 301"/>
                <a:gd name="T9" fmla="*/ 10 h 577"/>
                <a:gd name="T10" fmla="*/ 15 w 301"/>
                <a:gd name="T11" fmla="*/ 10 h 577"/>
                <a:gd name="T12" fmla="*/ 15 w 301"/>
                <a:gd name="T13" fmla="*/ 10 h 577"/>
                <a:gd name="T14" fmla="*/ 15 w 301"/>
                <a:gd name="T15" fmla="*/ 10 h 577"/>
                <a:gd name="T16" fmla="*/ 15 w 301"/>
                <a:gd name="T17" fmla="*/ 10 h 577"/>
                <a:gd name="T18" fmla="*/ 15 w 301"/>
                <a:gd name="T19" fmla="*/ 10 h 577"/>
                <a:gd name="T20" fmla="*/ 15 w 301"/>
                <a:gd name="T21" fmla="*/ 10 h 577"/>
                <a:gd name="T22" fmla="*/ 15 w 301"/>
                <a:gd name="T23" fmla="*/ 10 h 577"/>
                <a:gd name="T24" fmla="*/ 14 w 301"/>
                <a:gd name="T25" fmla="*/ 10 h 577"/>
                <a:gd name="T26" fmla="*/ 3 w 301"/>
                <a:gd name="T27" fmla="*/ 10 h 577"/>
                <a:gd name="T28" fmla="*/ 8 w 301"/>
                <a:gd name="T29" fmla="*/ 10 h 577"/>
                <a:gd name="T30" fmla="*/ 15 w 301"/>
                <a:gd name="T31" fmla="*/ 10 h 577"/>
                <a:gd name="T32" fmla="*/ 15 w 301"/>
                <a:gd name="T33" fmla="*/ 10 h 577"/>
                <a:gd name="T34" fmla="*/ 15 w 301"/>
                <a:gd name="T35" fmla="*/ 10 h 577"/>
                <a:gd name="T36" fmla="*/ 15 w 301"/>
                <a:gd name="T37" fmla="*/ 10 h 577"/>
                <a:gd name="T38" fmla="*/ 15 w 301"/>
                <a:gd name="T39" fmla="*/ 10 h 577"/>
                <a:gd name="T40" fmla="*/ 15 w 301"/>
                <a:gd name="T41" fmla="*/ 10 h 577"/>
                <a:gd name="T42" fmla="*/ 15 w 301"/>
                <a:gd name="T43" fmla="*/ 10 h 577"/>
                <a:gd name="T44" fmla="*/ 15 w 301"/>
                <a:gd name="T45" fmla="*/ 10 h 577"/>
                <a:gd name="T46" fmla="*/ 15 w 301"/>
                <a:gd name="T47" fmla="*/ 10 h 577"/>
                <a:gd name="T48" fmla="*/ 15 w 301"/>
                <a:gd name="T49" fmla="*/ 10 h 577"/>
                <a:gd name="T50" fmla="*/ 15 w 301"/>
                <a:gd name="T51" fmla="*/ 10 h 577"/>
                <a:gd name="T52" fmla="*/ 15 w 301"/>
                <a:gd name="T53" fmla="*/ 10 h 577"/>
                <a:gd name="T54" fmla="*/ 15 w 301"/>
                <a:gd name="T55" fmla="*/ 10 h 577"/>
                <a:gd name="T56" fmla="*/ 15 w 301"/>
                <a:gd name="T57" fmla="*/ 10 h 577"/>
                <a:gd name="T58" fmla="*/ 15 w 301"/>
                <a:gd name="T59" fmla="*/ 10 h 577"/>
                <a:gd name="T60" fmla="*/ 15 w 301"/>
                <a:gd name="T61" fmla="*/ 10 h 577"/>
                <a:gd name="T62" fmla="*/ 15 w 301"/>
                <a:gd name="T63" fmla="*/ 10 h 577"/>
                <a:gd name="T64" fmla="*/ 15 w 301"/>
                <a:gd name="T65" fmla="*/ 10 h 577"/>
                <a:gd name="T66" fmla="*/ 15 w 301"/>
                <a:gd name="T67" fmla="*/ 10 h 577"/>
                <a:gd name="T68" fmla="*/ 15 w 301"/>
                <a:gd name="T69" fmla="*/ 10 h 577"/>
                <a:gd name="T70" fmla="*/ 15 w 301"/>
                <a:gd name="T71" fmla="*/ 10 h 577"/>
                <a:gd name="T72" fmla="*/ 15 w 301"/>
                <a:gd name="T73" fmla="*/ 10 h 577"/>
                <a:gd name="T74" fmla="*/ 15 w 301"/>
                <a:gd name="T75" fmla="*/ 10 h 577"/>
                <a:gd name="T76" fmla="*/ 15 w 301"/>
                <a:gd name="T77" fmla="*/ 10 h 577"/>
                <a:gd name="T78" fmla="*/ 15 w 301"/>
                <a:gd name="T79" fmla="*/ 10 h 577"/>
                <a:gd name="T80" fmla="*/ 15 w 301"/>
                <a:gd name="T81" fmla="*/ 10 h 5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
                <a:gd name="T124" fmla="*/ 0 h 577"/>
                <a:gd name="T125" fmla="*/ 301 w 301"/>
                <a:gd name="T126" fmla="*/ 577 h 5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 h="577">
                  <a:moveTo>
                    <a:pt x="24" y="60"/>
                  </a:moveTo>
                  <a:lnTo>
                    <a:pt x="10" y="70"/>
                  </a:lnTo>
                  <a:lnTo>
                    <a:pt x="10" y="87"/>
                  </a:lnTo>
                  <a:lnTo>
                    <a:pt x="14" y="100"/>
                  </a:lnTo>
                  <a:lnTo>
                    <a:pt x="3" y="114"/>
                  </a:lnTo>
                  <a:lnTo>
                    <a:pt x="8" y="128"/>
                  </a:lnTo>
                  <a:lnTo>
                    <a:pt x="3" y="145"/>
                  </a:lnTo>
                  <a:lnTo>
                    <a:pt x="10" y="149"/>
                  </a:lnTo>
                  <a:lnTo>
                    <a:pt x="30" y="145"/>
                  </a:lnTo>
                  <a:lnTo>
                    <a:pt x="36" y="165"/>
                  </a:lnTo>
                  <a:lnTo>
                    <a:pt x="43" y="194"/>
                  </a:lnTo>
                  <a:lnTo>
                    <a:pt x="40" y="215"/>
                  </a:lnTo>
                  <a:lnTo>
                    <a:pt x="50" y="235"/>
                  </a:lnTo>
                  <a:lnTo>
                    <a:pt x="45" y="254"/>
                  </a:lnTo>
                  <a:lnTo>
                    <a:pt x="43" y="264"/>
                  </a:lnTo>
                  <a:lnTo>
                    <a:pt x="43" y="280"/>
                  </a:lnTo>
                  <a:lnTo>
                    <a:pt x="30" y="294"/>
                  </a:lnTo>
                  <a:lnTo>
                    <a:pt x="30" y="313"/>
                  </a:lnTo>
                  <a:lnTo>
                    <a:pt x="30" y="326"/>
                  </a:lnTo>
                  <a:lnTo>
                    <a:pt x="40" y="340"/>
                  </a:lnTo>
                  <a:lnTo>
                    <a:pt x="43" y="353"/>
                  </a:lnTo>
                  <a:lnTo>
                    <a:pt x="43" y="369"/>
                  </a:lnTo>
                  <a:lnTo>
                    <a:pt x="26" y="385"/>
                  </a:lnTo>
                  <a:lnTo>
                    <a:pt x="21" y="394"/>
                  </a:lnTo>
                  <a:lnTo>
                    <a:pt x="19" y="415"/>
                  </a:lnTo>
                  <a:lnTo>
                    <a:pt x="14" y="423"/>
                  </a:lnTo>
                  <a:lnTo>
                    <a:pt x="5" y="428"/>
                  </a:lnTo>
                  <a:lnTo>
                    <a:pt x="3" y="455"/>
                  </a:lnTo>
                  <a:lnTo>
                    <a:pt x="0" y="476"/>
                  </a:lnTo>
                  <a:lnTo>
                    <a:pt x="8" y="488"/>
                  </a:lnTo>
                  <a:lnTo>
                    <a:pt x="21" y="504"/>
                  </a:lnTo>
                  <a:lnTo>
                    <a:pt x="31" y="512"/>
                  </a:lnTo>
                  <a:lnTo>
                    <a:pt x="39" y="534"/>
                  </a:lnTo>
                  <a:lnTo>
                    <a:pt x="40" y="558"/>
                  </a:lnTo>
                  <a:lnTo>
                    <a:pt x="50" y="568"/>
                  </a:lnTo>
                  <a:lnTo>
                    <a:pt x="62" y="555"/>
                  </a:lnTo>
                  <a:lnTo>
                    <a:pt x="72" y="555"/>
                  </a:lnTo>
                  <a:lnTo>
                    <a:pt x="96" y="577"/>
                  </a:lnTo>
                  <a:lnTo>
                    <a:pt x="108" y="558"/>
                  </a:lnTo>
                  <a:lnTo>
                    <a:pt x="129" y="545"/>
                  </a:lnTo>
                  <a:lnTo>
                    <a:pt x="142" y="539"/>
                  </a:lnTo>
                  <a:lnTo>
                    <a:pt x="134" y="520"/>
                  </a:lnTo>
                  <a:lnTo>
                    <a:pt x="132" y="504"/>
                  </a:lnTo>
                  <a:lnTo>
                    <a:pt x="151" y="507"/>
                  </a:lnTo>
                  <a:lnTo>
                    <a:pt x="174" y="498"/>
                  </a:lnTo>
                  <a:lnTo>
                    <a:pt x="185" y="517"/>
                  </a:lnTo>
                  <a:lnTo>
                    <a:pt x="196" y="520"/>
                  </a:lnTo>
                  <a:lnTo>
                    <a:pt x="221" y="531"/>
                  </a:lnTo>
                  <a:lnTo>
                    <a:pt x="229" y="526"/>
                  </a:lnTo>
                  <a:lnTo>
                    <a:pt x="226" y="437"/>
                  </a:lnTo>
                  <a:lnTo>
                    <a:pt x="243" y="383"/>
                  </a:lnTo>
                  <a:lnTo>
                    <a:pt x="263" y="299"/>
                  </a:lnTo>
                  <a:lnTo>
                    <a:pt x="266" y="249"/>
                  </a:lnTo>
                  <a:lnTo>
                    <a:pt x="296" y="219"/>
                  </a:lnTo>
                  <a:lnTo>
                    <a:pt x="301" y="208"/>
                  </a:lnTo>
                  <a:lnTo>
                    <a:pt x="291" y="194"/>
                  </a:lnTo>
                  <a:lnTo>
                    <a:pt x="287" y="172"/>
                  </a:lnTo>
                  <a:lnTo>
                    <a:pt x="285" y="152"/>
                  </a:lnTo>
                  <a:lnTo>
                    <a:pt x="271" y="130"/>
                  </a:lnTo>
                  <a:lnTo>
                    <a:pt x="280" y="111"/>
                  </a:lnTo>
                  <a:lnTo>
                    <a:pt x="261" y="95"/>
                  </a:lnTo>
                  <a:lnTo>
                    <a:pt x="261" y="49"/>
                  </a:lnTo>
                  <a:lnTo>
                    <a:pt x="244" y="36"/>
                  </a:lnTo>
                  <a:lnTo>
                    <a:pt x="248" y="19"/>
                  </a:lnTo>
                  <a:lnTo>
                    <a:pt x="229" y="14"/>
                  </a:lnTo>
                  <a:lnTo>
                    <a:pt x="217" y="19"/>
                  </a:lnTo>
                  <a:lnTo>
                    <a:pt x="207" y="0"/>
                  </a:lnTo>
                  <a:lnTo>
                    <a:pt x="185" y="22"/>
                  </a:lnTo>
                  <a:lnTo>
                    <a:pt x="183" y="33"/>
                  </a:lnTo>
                  <a:lnTo>
                    <a:pt x="169" y="38"/>
                  </a:lnTo>
                  <a:lnTo>
                    <a:pt x="161" y="36"/>
                  </a:lnTo>
                  <a:lnTo>
                    <a:pt x="147" y="52"/>
                  </a:lnTo>
                  <a:lnTo>
                    <a:pt x="145" y="63"/>
                  </a:lnTo>
                  <a:lnTo>
                    <a:pt x="120" y="82"/>
                  </a:lnTo>
                  <a:lnTo>
                    <a:pt x="113" y="77"/>
                  </a:lnTo>
                  <a:lnTo>
                    <a:pt x="96" y="79"/>
                  </a:lnTo>
                  <a:lnTo>
                    <a:pt x="89" y="92"/>
                  </a:lnTo>
                  <a:lnTo>
                    <a:pt x="72" y="103"/>
                  </a:lnTo>
                  <a:lnTo>
                    <a:pt x="56" y="100"/>
                  </a:lnTo>
                  <a:lnTo>
                    <a:pt x="43" y="87"/>
                  </a:lnTo>
                  <a:lnTo>
                    <a:pt x="35" y="87"/>
                  </a:lnTo>
                  <a:lnTo>
                    <a:pt x="24" y="79"/>
                  </a:lnTo>
                  <a:lnTo>
                    <a:pt x="24" y="6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29" name="Freeform 69" descr="10%">
              <a:extLst>
                <a:ext uri="{FF2B5EF4-FFF2-40B4-BE49-F238E27FC236}">
                  <a16:creationId xmlns:a16="http://schemas.microsoft.com/office/drawing/2014/main" id="{962F822D-1475-4082-BE47-5A37AD2D44BE}"/>
                </a:ext>
              </a:extLst>
            </p:cNvPr>
            <p:cNvSpPr>
              <a:spLocks noChangeAspect="1"/>
            </p:cNvSpPr>
            <p:nvPr/>
          </p:nvSpPr>
          <p:spPr bwMode="auto">
            <a:xfrm rot="21333503">
              <a:off x="3104976" y="8036681"/>
              <a:ext cx="1239787" cy="757657"/>
            </a:xfrm>
            <a:custGeom>
              <a:avLst/>
              <a:gdLst>
                <a:gd name="T0" fmla="*/ 13 w 588"/>
                <a:gd name="T1" fmla="*/ 10 h 390"/>
                <a:gd name="T2" fmla="*/ 13 w 588"/>
                <a:gd name="T3" fmla="*/ 10 h 390"/>
                <a:gd name="T4" fmla="*/ 13 w 588"/>
                <a:gd name="T5" fmla="*/ 10 h 390"/>
                <a:gd name="T6" fmla="*/ 13 w 588"/>
                <a:gd name="T7" fmla="*/ 10 h 390"/>
                <a:gd name="T8" fmla="*/ 13 w 588"/>
                <a:gd name="T9" fmla="*/ 10 h 390"/>
                <a:gd name="T10" fmla="*/ 13 w 588"/>
                <a:gd name="T11" fmla="*/ 10 h 390"/>
                <a:gd name="T12" fmla="*/ 13 w 588"/>
                <a:gd name="T13" fmla="*/ 10 h 390"/>
                <a:gd name="T14" fmla="*/ 13 w 588"/>
                <a:gd name="T15" fmla="*/ 10 h 390"/>
                <a:gd name="T16" fmla="*/ 13 w 588"/>
                <a:gd name="T17" fmla="*/ 10 h 390"/>
                <a:gd name="T18" fmla="*/ 13 w 588"/>
                <a:gd name="T19" fmla="*/ 10 h 390"/>
                <a:gd name="T20" fmla="*/ 13 w 588"/>
                <a:gd name="T21" fmla="*/ 10 h 390"/>
                <a:gd name="T22" fmla="*/ 13 w 588"/>
                <a:gd name="T23" fmla="*/ 10 h 390"/>
                <a:gd name="T24" fmla="*/ 13 w 588"/>
                <a:gd name="T25" fmla="*/ 10 h 390"/>
                <a:gd name="T26" fmla="*/ 13 w 588"/>
                <a:gd name="T27" fmla="*/ 10 h 390"/>
                <a:gd name="T28" fmla="*/ 13 w 588"/>
                <a:gd name="T29" fmla="*/ 10 h 390"/>
                <a:gd name="T30" fmla="*/ 13 w 588"/>
                <a:gd name="T31" fmla="*/ 10 h 390"/>
                <a:gd name="T32" fmla="*/ 13 w 588"/>
                <a:gd name="T33" fmla="*/ 10 h 390"/>
                <a:gd name="T34" fmla="*/ 13 w 588"/>
                <a:gd name="T35" fmla="*/ 10 h 390"/>
                <a:gd name="T36" fmla="*/ 13 w 588"/>
                <a:gd name="T37" fmla="*/ 10 h 390"/>
                <a:gd name="T38" fmla="*/ 13 w 588"/>
                <a:gd name="T39" fmla="*/ 10 h 390"/>
                <a:gd name="T40" fmla="*/ 13 w 588"/>
                <a:gd name="T41" fmla="*/ 10 h 390"/>
                <a:gd name="T42" fmla="*/ 13 w 588"/>
                <a:gd name="T43" fmla="*/ 10 h 390"/>
                <a:gd name="T44" fmla="*/ 13 w 588"/>
                <a:gd name="T45" fmla="*/ 10 h 390"/>
                <a:gd name="T46" fmla="*/ 13 w 588"/>
                <a:gd name="T47" fmla="*/ 10 h 390"/>
                <a:gd name="T48" fmla="*/ 13 w 588"/>
                <a:gd name="T49" fmla="*/ 10 h 390"/>
                <a:gd name="T50" fmla="*/ 13 w 588"/>
                <a:gd name="T51" fmla="*/ 10 h 390"/>
                <a:gd name="T52" fmla="*/ 13 w 588"/>
                <a:gd name="T53" fmla="*/ 10 h 390"/>
                <a:gd name="T54" fmla="*/ 13 w 588"/>
                <a:gd name="T55" fmla="*/ 10 h 390"/>
                <a:gd name="T56" fmla="*/ 13 w 588"/>
                <a:gd name="T57" fmla="*/ 10 h 390"/>
                <a:gd name="T58" fmla="*/ 13 w 588"/>
                <a:gd name="T59" fmla="*/ 10 h 390"/>
                <a:gd name="T60" fmla="*/ 13 w 588"/>
                <a:gd name="T61" fmla="*/ 10 h 390"/>
                <a:gd name="T62" fmla="*/ 0 w 588"/>
                <a:gd name="T63" fmla="*/ 10 h 390"/>
                <a:gd name="T64" fmla="*/ 13 w 588"/>
                <a:gd name="T65" fmla="*/ 10 h 390"/>
                <a:gd name="T66" fmla="*/ 5 w 588"/>
                <a:gd name="T67" fmla="*/ 10 h 390"/>
                <a:gd name="T68" fmla="*/ 13 w 588"/>
                <a:gd name="T69" fmla="*/ 10 h 390"/>
                <a:gd name="T70" fmla="*/ 13 w 588"/>
                <a:gd name="T71" fmla="*/ 10 h 390"/>
                <a:gd name="T72" fmla="*/ 13 w 588"/>
                <a:gd name="T73" fmla="*/ 10 h 390"/>
                <a:gd name="T74" fmla="*/ 13 w 588"/>
                <a:gd name="T75" fmla="*/ 10 h 390"/>
                <a:gd name="T76" fmla="*/ 13 w 588"/>
                <a:gd name="T77" fmla="*/ 10 h 390"/>
                <a:gd name="T78" fmla="*/ 13 w 588"/>
                <a:gd name="T79" fmla="*/ 10 h 390"/>
                <a:gd name="T80" fmla="*/ 13 w 588"/>
                <a:gd name="T81" fmla="*/ 10 h 390"/>
                <a:gd name="T82" fmla="*/ 13 w 588"/>
                <a:gd name="T83" fmla="*/ 10 h 390"/>
                <a:gd name="T84" fmla="*/ 13 w 588"/>
                <a:gd name="T85" fmla="*/ 10 h 390"/>
                <a:gd name="T86" fmla="*/ 13 w 588"/>
                <a:gd name="T87" fmla="*/ 10 h 390"/>
                <a:gd name="T88" fmla="*/ 13 w 588"/>
                <a:gd name="T89" fmla="*/ 10 h 390"/>
                <a:gd name="T90" fmla="*/ 13 w 588"/>
                <a:gd name="T91" fmla="*/ 10 h 390"/>
                <a:gd name="T92" fmla="*/ 13 w 588"/>
                <a:gd name="T93" fmla="*/ 10 h 390"/>
                <a:gd name="T94" fmla="*/ 13 w 588"/>
                <a:gd name="T95" fmla="*/ 10 h 390"/>
                <a:gd name="T96" fmla="*/ 13 w 588"/>
                <a:gd name="T97" fmla="*/ 10 h 390"/>
                <a:gd name="T98" fmla="*/ 13 w 588"/>
                <a:gd name="T99" fmla="*/ 5 h 390"/>
                <a:gd name="T100" fmla="*/ 13 w 588"/>
                <a:gd name="T101" fmla="*/ 9 h 3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90"/>
                <a:gd name="T155" fmla="*/ 588 w 588"/>
                <a:gd name="T156" fmla="*/ 390 h 3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90">
                  <a:moveTo>
                    <a:pt x="583" y="0"/>
                  </a:moveTo>
                  <a:lnTo>
                    <a:pt x="588" y="12"/>
                  </a:lnTo>
                  <a:lnTo>
                    <a:pt x="567" y="46"/>
                  </a:lnTo>
                  <a:lnTo>
                    <a:pt x="557" y="77"/>
                  </a:lnTo>
                  <a:lnTo>
                    <a:pt x="540" y="106"/>
                  </a:lnTo>
                  <a:lnTo>
                    <a:pt x="523" y="138"/>
                  </a:lnTo>
                  <a:lnTo>
                    <a:pt x="513" y="148"/>
                  </a:lnTo>
                  <a:lnTo>
                    <a:pt x="518" y="175"/>
                  </a:lnTo>
                  <a:lnTo>
                    <a:pt x="486" y="194"/>
                  </a:lnTo>
                  <a:lnTo>
                    <a:pt x="492" y="213"/>
                  </a:lnTo>
                  <a:lnTo>
                    <a:pt x="492" y="234"/>
                  </a:lnTo>
                  <a:lnTo>
                    <a:pt x="511" y="251"/>
                  </a:lnTo>
                  <a:lnTo>
                    <a:pt x="508" y="264"/>
                  </a:lnTo>
                  <a:lnTo>
                    <a:pt x="521" y="285"/>
                  </a:lnTo>
                  <a:lnTo>
                    <a:pt x="530" y="290"/>
                  </a:lnTo>
                  <a:lnTo>
                    <a:pt x="530" y="307"/>
                  </a:lnTo>
                  <a:lnTo>
                    <a:pt x="499" y="336"/>
                  </a:lnTo>
                  <a:lnTo>
                    <a:pt x="497" y="350"/>
                  </a:lnTo>
                  <a:lnTo>
                    <a:pt x="499" y="367"/>
                  </a:lnTo>
                  <a:lnTo>
                    <a:pt x="494" y="382"/>
                  </a:lnTo>
                  <a:lnTo>
                    <a:pt x="481" y="390"/>
                  </a:lnTo>
                  <a:lnTo>
                    <a:pt x="472" y="390"/>
                  </a:lnTo>
                  <a:lnTo>
                    <a:pt x="460" y="380"/>
                  </a:lnTo>
                  <a:lnTo>
                    <a:pt x="451" y="372"/>
                  </a:lnTo>
                  <a:lnTo>
                    <a:pt x="436" y="372"/>
                  </a:lnTo>
                  <a:lnTo>
                    <a:pt x="411" y="367"/>
                  </a:lnTo>
                  <a:lnTo>
                    <a:pt x="402" y="368"/>
                  </a:lnTo>
                  <a:lnTo>
                    <a:pt x="392" y="358"/>
                  </a:lnTo>
                  <a:lnTo>
                    <a:pt x="381" y="346"/>
                  </a:lnTo>
                  <a:lnTo>
                    <a:pt x="371" y="346"/>
                  </a:lnTo>
                  <a:lnTo>
                    <a:pt x="363" y="341"/>
                  </a:lnTo>
                  <a:lnTo>
                    <a:pt x="363" y="329"/>
                  </a:lnTo>
                  <a:lnTo>
                    <a:pt x="358" y="312"/>
                  </a:lnTo>
                  <a:lnTo>
                    <a:pt x="349" y="304"/>
                  </a:lnTo>
                  <a:lnTo>
                    <a:pt x="332" y="288"/>
                  </a:lnTo>
                  <a:lnTo>
                    <a:pt x="303" y="266"/>
                  </a:lnTo>
                  <a:lnTo>
                    <a:pt x="287" y="266"/>
                  </a:lnTo>
                  <a:lnTo>
                    <a:pt x="269" y="266"/>
                  </a:lnTo>
                  <a:lnTo>
                    <a:pt x="255" y="256"/>
                  </a:lnTo>
                  <a:lnTo>
                    <a:pt x="233" y="247"/>
                  </a:lnTo>
                  <a:lnTo>
                    <a:pt x="225" y="240"/>
                  </a:lnTo>
                  <a:lnTo>
                    <a:pt x="206" y="232"/>
                  </a:lnTo>
                  <a:lnTo>
                    <a:pt x="185" y="229"/>
                  </a:lnTo>
                  <a:lnTo>
                    <a:pt x="175" y="229"/>
                  </a:lnTo>
                  <a:lnTo>
                    <a:pt x="158" y="210"/>
                  </a:lnTo>
                  <a:lnTo>
                    <a:pt x="153" y="204"/>
                  </a:lnTo>
                  <a:lnTo>
                    <a:pt x="141" y="203"/>
                  </a:lnTo>
                  <a:lnTo>
                    <a:pt x="140" y="194"/>
                  </a:lnTo>
                  <a:lnTo>
                    <a:pt x="129" y="175"/>
                  </a:lnTo>
                  <a:lnTo>
                    <a:pt x="115" y="175"/>
                  </a:lnTo>
                  <a:lnTo>
                    <a:pt x="102" y="169"/>
                  </a:lnTo>
                  <a:lnTo>
                    <a:pt x="92" y="153"/>
                  </a:lnTo>
                  <a:lnTo>
                    <a:pt x="88" y="152"/>
                  </a:lnTo>
                  <a:lnTo>
                    <a:pt x="75" y="152"/>
                  </a:lnTo>
                  <a:lnTo>
                    <a:pt x="61" y="157"/>
                  </a:lnTo>
                  <a:lnTo>
                    <a:pt x="49" y="157"/>
                  </a:lnTo>
                  <a:lnTo>
                    <a:pt x="37" y="148"/>
                  </a:lnTo>
                  <a:lnTo>
                    <a:pt x="37" y="138"/>
                  </a:lnTo>
                  <a:lnTo>
                    <a:pt x="32" y="126"/>
                  </a:lnTo>
                  <a:lnTo>
                    <a:pt x="18" y="130"/>
                  </a:lnTo>
                  <a:lnTo>
                    <a:pt x="13" y="125"/>
                  </a:lnTo>
                  <a:lnTo>
                    <a:pt x="18" y="120"/>
                  </a:lnTo>
                  <a:lnTo>
                    <a:pt x="0" y="106"/>
                  </a:lnTo>
                  <a:lnTo>
                    <a:pt x="0" y="94"/>
                  </a:lnTo>
                  <a:lnTo>
                    <a:pt x="5" y="87"/>
                  </a:lnTo>
                  <a:lnTo>
                    <a:pt x="13" y="78"/>
                  </a:lnTo>
                  <a:lnTo>
                    <a:pt x="13" y="70"/>
                  </a:lnTo>
                  <a:lnTo>
                    <a:pt x="5" y="63"/>
                  </a:lnTo>
                  <a:lnTo>
                    <a:pt x="8" y="51"/>
                  </a:lnTo>
                  <a:lnTo>
                    <a:pt x="15" y="41"/>
                  </a:lnTo>
                  <a:lnTo>
                    <a:pt x="51" y="14"/>
                  </a:lnTo>
                  <a:lnTo>
                    <a:pt x="66" y="17"/>
                  </a:lnTo>
                  <a:lnTo>
                    <a:pt x="71" y="24"/>
                  </a:lnTo>
                  <a:lnTo>
                    <a:pt x="93" y="36"/>
                  </a:lnTo>
                  <a:lnTo>
                    <a:pt x="105" y="24"/>
                  </a:lnTo>
                  <a:lnTo>
                    <a:pt x="112" y="12"/>
                  </a:lnTo>
                  <a:lnTo>
                    <a:pt x="177" y="12"/>
                  </a:lnTo>
                  <a:lnTo>
                    <a:pt x="180" y="22"/>
                  </a:lnTo>
                  <a:lnTo>
                    <a:pt x="201" y="33"/>
                  </a:lnTo>
                  <a:lnTo>
                    <a:pt x="206" y="43"/>
                  </a:lnTo>
                  <a:lnTo>
                    <a:pt x="215" y="49"/>
                  </a:lnTo>
                  <a:lnTo>
                    <a:pt x="223" y="43"/>
                  </a:lnTo>
                  <a:lnTo>
                    <a:pt x="250" y="57"/>
                  </a:lnTo>
                  <a:lnTo>
                    <a:pt x="264" y="63"/>
                  </a:lnTo>
                  <a:lnTo>
                    <a:pt x="279" y="57"/>
                  </a:lnTo>
                  <a:lnTo>
                    <a:pt x="298" y="46"/>
                  </a:lnTo>
                  <a:lnTo>
                    <a:pt x="315" y="46"/>
                  </a:lnTo>
                  <a:lnTo>
                    <a:pt x="332" y="57"/>
                  </a:lnTo>
                  <a:lnTo>
                    <a:pt x="344" y="60"/>
                  </a:lnTo>
                  <a:lnTo>
                    <a:pt x="364" y="55"/>
                  </a:lnTo>
                  <a:lnTo>
                    <a:pt x="386" y="57"/>
                  </a:lnTo>
                  <a:lnTo>
                    <a:pt x="400" y="51"/>
                  </a:lnTo>
                  <a:lnTo>
                    <a:pt x="416" y="46"/>
                  </a:lnTo>
                  <a:lnTo>
                    <a:pt x="436" y="33"/>
                  </a:lnTo>
                  <a:lnTo>
                    <a:pt x="451" y="27"/>
                  </a:lnTo>
                  <a:lnTo>
                    <a:pt x="475" y="24"/>
                  </a:lnTo>
                  <a:lnTo>
                    <a:pt x="494" y="27"/>
                  </a:lnTo>
                  <a:lnTo>
                    <a:pt x="511" y="24"/>
                  </a:lnTo>
                  <a:lnTo>
                    <a:pt x="527" y="9"/>
                  </a:lnTo>
                  <a:lnTo>
                    <a:pt x="535" y="5"/>
                  </a:lnTo>
                  <a:lnTo>
                    <a:pt x="545" y="9"/>
                  </a:lnTo>
                  <a:lnTo>
                    <a:pt x="567" y="9"/>
                  </a:lnTo>
                  <a:lnTo>
                    <a:pt x="583" y="0"/>
                  </a:lnTo>
                  <a:close/>
                </a:path>
              </a:pathLst>
            </a:custGeom>
            <a:solidFill>
              <a:srgbClr val="DC002E"/>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30" name="Freeform 71">
              <a:extLst>
                <a:ext uri="{FF2B5EF4-FFF2-40B4-BE49-F238E27FC236}">
                  <a16:creationId xmlns:a16="http://schemas.microsoft.com/office/drawing/2014/main" id="{584B4B5D-CD66-4DEC-BD36-60FF68E56CEB}"/>
                </a:ext>
              </a:extLst>
            </p:cNvPr>
            <p:cNvSpPr>
              <a:spLocks noChangeAspect="1"/>
            </p:cNvSpPr>
            <p:nvPr/>
          </p:nvSpPr>
          <p:spPr bwMode="auto">
            <a:xfrm rot="21333503">
              <a:off x="2316720" y="3804193"/>
              <a:ext cx="723599" cy="566015"/>
            </a:xfrm>
            <a:custGeom>
              <a:avLst/>
              <a:gdLst>
                <a:gd name="T0" fmla="*/ 2147483647 w 355"/>
                <a:gd name="T1" fmla="*/ 2147483647 h 321"/>
                <a:gd name="T2" fmla="*/ 2147483647 w 355"/>
                <a:gd name="T3" fmla="*/ 2147483647 h 321"/>
                <a:gd name="T4" fmla="*/ 2147483647 w 355"/>
                <a:gd name="T5" fmla="*/ 2147483647 h 321"/>
                <a:gd name="T6" fmla="*/ 2147483647 w 355"/>
                <a:gd name="T7" fmla="*/ 2147483647 h 321"/>
                <a:gd name="T8" fmla="*/ 2147483647 w 355"/>
                <a:gd name="T9" fmla="*/ 2147483647 h 321"/>
                <a:gd name="T10" fmla="*/ 2147483647 w 355"/>
                <a:gd name="T11" fmla="*/ 2147483647 h 321"/>
                <a:gd name="T12" fmla="*/ 2147483647 w 355"/>
                <a:gd name="T13" fmla="*/ 2147483647 h 321"/>
                <a:gd name="T14" fmla="*/ 2147483647 w 355"/>
                <a:gd name="T15" fmla="*/ 2147483647 h 321"/>
                <a:gd name="T16" fmla="*/ 2147483647 w 355"/>
                <a:gd name="T17" fmla="*/ 2147483647 h 321"/>
                <a:gd name="T18" fmla="*/ 2147483647 w 355"/>
                <a:gd name="T19" fmla="*/ 2147483647 h 321"/>
                <a:gd name="T20" fmla="*/ 2147483647 w 355"/>
                <a:gd name="T21" fmla="*/ 2147483647 h 321"/>
                <a:gd name="T22" fmla="*/ 2147483647 w 355"/>
                <a:gd name="T23" fmla="*/ 2147483647 h 321"/>
                <a:gd name="T24" fmla="*/ 2147483647 w 355"/>
                <a:gd name="T25" fmla="*/ 2147483647 h 321"/>
                <a:gd name="T26" fmla="*/ 2147483647 w 355"/>
                <a:gd name="T27" fmla="*/ 2147483647 h 321"/>
                <a:gd name="T28" fmla="*/ 2147483647 w 355"/>
                <a:gd name="T29" fmla="*/ 2147483647 h 321"/>
                <a:gd name="T30" fmla="*/ 2147483647 w 355"/>
                <a:gd name="T31" fmla="*/ 2147483647 h 321"/>
                <a:gd name="T32" fmla="*/ 2147483647 w 355"/>
                <a:gd name="T33" fmla="*/ 2147483647 h 321"/>
                <a:gd name="T34" fmla="*/ 2147483647 w 355"/>
                <a:gd name="T35" fmla="*/ 2147483647 h 321"/>
                <a:gd name="T36" fmla="*/ 2147483647 w 355"/>
                <a:gd name="T37" fmla="*/ 2147483647 h 321"/>
                <a:gd name="T38" fmla="*/ 2147483647 w 355"/>
                <a:gd name="T39" fmla="*/ 2147483647 h 321"/>
                <a:gd name="T40" fmla="*/ 2147483647 w 355"/>
                <a:gd name="T41" fmla="*/ 2147483647 h 321"/>
                <a:gd name="T42" fmla="*/ 2147483647 w 355"/>
                <a:gd name="T43" fmla="*/ 2147483647 h 321"/>
                <a:gd name="T44" fmla="*/ 2147483647 w 355"/>
                <a:gd name="T45" fmla="*/ 2147483647 h 321"/>
                <a:gd name="T46" fmla="*/ 2147483647 w 355"/>
                <a:gd name="T47" fmla="*/ 2147483647 h 321"/>
                <a:gd name="T48" fmla="*/ 2147483647 w 355"/>
                <a:gd name="T49" fmla="*/ 2147483647 h 321"/>
                <a:gd name="T50" fmla="*/ 2147483647 w 355"/>
                <a:gd name="T51" fmla="*/ 2147483647 h 321"/>
                <a:gd name="T52" fmla="*/ 2147483647 w 355"/>
                <a:gd name="T53" fmla="*/ 2147483647 h 321"/>
                <a:gd name="T54" fmla="*/ 2147483647 w 355"/>
                <a:gd name="T55" fmla="*/ 2147483647 h 321"/>
                <a:gd name="T56" fmla="*/ 2147483647 w 355"/>
                <a:gd name="T57" fmla="*/ 2147483647 h 321"/>
                <a:gd name="T58" fmla="*/ 2147483647 w 355"/>
                <a:gd name="T59" fmla="*/ 2147483647 h 321"/>
                <a:gd name="T60" fmla="*/ 2147483647 w 355"/>
                <a:gd name="T61" fmla="*/ 2147483647 h 321"/>
                <a:gd name="T62" fmla="*/ 2147483647 w 355"/>
                <a:gd name="T63" fmla="*/ 2147483647 h 321"/>
                <a:gd name="T64" fmla="*/ 2147483647 w 355"/>
                <a:gd name="T65" fmla="*/ 2147483647 h 321"/>
                <a:gd name="T66" fmla="*/ 2147483647 w 355"/>
                <a:gd name="T67" fmla="*/ 2147483647 h 321"/>
                <a:gd name="T68" fmla="*/ 2147483647 w 355"/>
                <a:gd name="T69" fmla="*/ 2147483647 h 321"/>
                <a:gd name="T70" fmla="*/ 2147483647 w 355"/>
                <a:gd name="T71" fmla="*/ 2147483647 h 321"/>
                <a:gd name="T72" fmla="*/ 2147483647 w 355"/>
                <a:gd name="T73" fmla="*/ 2147483647 h 321"/>
                <a:gd name="T74" fmla="*/ 2147483647 w 355"/>
                <a:gd name="T75" fmla="*/ 2147483647 h 321"/>
                <a:gd name="T76" fmla="*/ 2147483647 w 355"/>
                <a:gd name="T77" fmla="*/ 2147483647 h 321"/>
                <a:gd name="T78" fmla="*/ 2147483647 w 355"/>
                <a:gd name="T79" fmla="*/ 2147483647 h 321"/>
                <a:gd name="T80" fmla="*/ 2147483647 w 355"/>
                <a:gd name="T81" fmla="*/ 2147483647 h 321"/>
                <a:gd name="T82" fmla="*/ 2147483647 w 355"/>
                <a:gd name="T83" fmla="*/ 2147483647 h 321"/>
                <a:gd name="T84" fmla="*/ 2147483647 w 355"/>
                <a:gd name="T85" fmla="*/ 2147483647 h 3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321"/>
                <a:gd name="T131" fmla="*/ 355 w 355"/>
                <a:gd name="T132" fmla="*/ 321 h 3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321">
                  <a:moveTo>
                    <a:pt x="0" y="102"/>
                  </a:moveTo>
                  <a:lnTo>
                    <a:pt x="2" y="80"/>
                  </a:lnTo>
                  <a:lnTo>
                    <a:pt x="14" y="73"/>
                  </a:lnTo>
                  <a:lnTo>
                    <a:pt x="31" y="57"/>
                  </a:lnTo>
                  <a:lnTo>
                    <a:pt x="35" y="48"/>
                  </a:lnTo>
                  <a:lnTo>
                    <a:pt x="26" y="38"/>
                  </a:lnTo>
                  <a:lnTo>
                    <a:pt x="62" y="0"/>
                  </a:lnTo>
                  <a:lnTo>
                    <a:pt x="70" y="8"/>
                  </a:lnTo>
                  <a:lnTo>
                    <a:pt x="75" y="19"/>
                  </a:lnTo>
                  <a:lnTo>
                    <a:pt x="75" y="27"/>
                  </a:lnTo>
                  <a:lnTo>
                    <a:pt x="94" y="32"/>
                  </a:lnTo>
                  <a:lnTo>
                    <a:pt x="137" y="46"/>
                  </a:lnTo>
                  <a:lnTo>
                    <a:pt x="140" y="48"/>
                  </a:lnTo>
                  <a:lnTo>
                    <a:pt x="161" y="36"/>
                  </a:lnTo>
                  <a:lnTo>
                    <a:pt x="188" y="10"/>
                  </a:lnTo>
                  <a:lnTo>
                    <a:pt x="202" y="10"/>
                  </a:lnTo>
                  <a:lnTo>
                    <a:pt x="219" y="22"/>
                  </a:lnTo>
                  <a:lnTo>
                    <a:pt x="239" y="27"/>
                  </a:lnTo>
                  <a:lnTo>
                    <a:pt x="267" y="19"/>
                  </a:lnTo>
                  <a:lnTo>
                    <a:pt x="277" y="10"/>
                  </a:lnTo>
                  <a:lnTo>
                    <a:pt x="291" y="10"/>
                  </a:lnTo>
                  <a:lnTo>
                    <a:pt x="304" y="5"/>
                  </a:lnTo>
                  <a:lnTo>
                    <a:pt x="313" y="19"/>
                  </a:lnTo>
                  <a:lnTo>
                    <a:pt x="310" y="32"/>
                  </a:lnTo>
                  <a:lnTo>
                    <a:pt x="313" y="48"/>
                  </a:lnTo>
                  <a:lnTo>
                    <a:pt x="326" y="53"/>
                  </a:lnTo>
                  <a:lnTo>
                    <a:pt x="337" y="67"/>
                  </a:lnTo>
                  <a:lnTo>
                    <a:pt x="342" y="84"/>
                  </a:lnTo>
                  <a:lnTo>
                    <a:pt x="355" y="102"/>
                  </a:lnTo>
                  <a:lnTo>
                    <a:pt x="355" y="113"/>
                  </a:lnTo>
                  <a:lnTo>
                    <a:pt x="337" y="116"/>
                  </a:lnTo>
                  <a:lnTo>
                    <a:pt x="320" y="123"/>
                  </a:lnTo>
                  <a:lnTo>
                    <a:pt x="304" y="140"/>
                  </a:lnTo>
                  <a:lnTo>
                    <a:pt x="289" y="154"/>
                  </a:lnTo>
                  <a:lnTo>
                    <a:pt x="275" y="164"/>
                  </a:lnTo>
                  <a:lnTo>
                    <a:pt x="261" y="169"/>
                  </a:lnTo>
                  <a:lnTo>
                    <a:pt x="239" y="172"/>
                  </a:lnTo>
                  <a:lnTo>
                    <a:pt x="234" y="183"/>
                  </a:lnTo>
                  <a:lnTo>
                    <a:pt x="236" y="194"/>
                  </a:lnTo>
                  <a:lnTo>
                    <a:pt x="245" y="199"/>
                  </a:lnTo>
                  <a:lnTo>
                    <a:pt x="256" y="205"/>
                  </a:lnTo>
                  <a:lnTo>
                    <a:pt x="263" y="213"/>
                  </a:lnTo>
                  <a:lnTo>
                    <a:pt x="258" y="218"/>
                  </a:lnTo>
                  <a:lnTo>
                    <a:pt x="248" y="228"/>
                  </a:lnTo>
                  <a:lnTo>
                    <a:pt x="236" y="232"/>
                  </a:lnTo>
                  <a:lnTo>
                    <a:pt x="229" y="234"/>
                  </a:lnTo>
                  <a:lnTo>
                    <a:pt x="231" y="244"/>
                  </a:lnTo>
                  <a:lnTo>
                    <a:pt x="226" y="256"/>
                  </a:lnTo>
                  <a:lnTo>
                    <a:pt x="221" y="264"/>
                  </a:lnTo>
                  <a:lnTo>
                    <a:pt x="210" y="264"/>
                  </a:lnTo>
                  <a:lnTo>
                    <a:pt x="199" y="261"/>
                  </a:lnTo>
                  <a:lnTo>
                    <a:pt x="188" y="258"/>
                  </a:lnTo>
                  <a:lnTo>
                    <a:pt x="175" y="258"/>
                  </a:lnTo>
                  <a:lnTo>
                    <a:pt x="170" y="271"/>
                  </a:lnTo>
                  <a:lnTo>
                    <a:pt x="164" y="285"/>
                  </a:lnTo>
                  <a:lnTo>
                    <a:pt x="154" y="302"/>
                  </a:lnTo>
                  <a:lnTo>
                    <a:pt x="145" y="309"/>
                  </a:lnTo>
                  <a:lnTo>
                    <a:pt x="137" y="312"/>
                  </a:lnTo>
                  <a:lnTo>
                    <a:pt x="121" y="317"/>
                  </a:lnTo>
                  <a:lnTo>
                    <a:pt x="105" y="317"/>
                  </a:lnTo>
                  <a:lnTo>
                    <a:pt x="94" y="312"/>
                  </a:lnTo>
                  <a:lnTo>
                    <a:pt x="86" y="307"/>
                  </a:lnTo>
                  <a:lnTo>
                    <a:pt x="75" y="309"/>
                  </a:lnTo>
                  <a:lnTo>
                    <a:pt x="67" y="312"/>
                  </a:lnTo>
                  <a:lnTo>
                    <a:pt x="65" y="307"/>
                  </a:lnTo>
                  <a:lnTo>
                    <a:pt x="57" y="302"/>
                  </a:lnTo>
                  <a:lnTo>
                    <a:pt x="51" y="307"/>
                  </a:lnTo>
                  <a:lnTo>
                    <a:pt x="45" y="312"/>
                  </a:lnTo>
                  <a:lnTo>
                    <a:pt x="38" y="321"/>
                  </a:lnTo>
                  <a:lnTo>
                    <a:pt x="29" y="317"/>
                  </a:lnTo>
                  <a:lnTo>
                    <a:pt x="24" y="307"/>
                  </a:lnTo>
                  <a:lnTo>
                    <a:pt x="21" y="299"/>
                  </a:lnTo>
                  <a:lnTo>
                    <a:pt x="24" y="283"/>
                  </a:lnTo>
                  <a:lnTo>
                    <a:pt x="24" y="264"/>
                  </a:lnTo>
                  <a:lnTo>
                    <a:pt x="26" y="248"/>
                  </a:lnTo>
                  <a:lnTo>
                    <a:pt x="31" y="228"/>
                  </a:lnTo>
                  <a:lnTo>
                    <a:pt x="31" y="218"/>
                  </a:lnTo>
                  <a:lnTo>
                    <a:pt x="31" y="206"/>
                  </a:lnTo>
                  <a:lnTo>
                    <a:pt x="31" y="194"/>
                  </a:lnTo>
                  <a:lnTo>
                    <a:pt x="35" y="169"/>
                  </a:lnTo>
                  <a:lnTo>
                    <a:pt x="40" y="159"/>
                  </a:lnTo>
                  <a:lnTo>
                    <a:pt x="38" y="150"/>
                  </a:lnTo>
                  <a:lnTo>
                    <a:pt x="29" y="143"/>
                  </a:lnTo>
                  <a:lnTo>
                    <a:pt x="19" y="137"/>
                  </a:lnTo>
                  <a:lnTo>
                    <a:pt x="9" y="123"/>
                  </a:lnTo>
                  <a:lnTo>
                    <a:pt x="5" y="118"/>
                  </a:lnTo>
                  <a:lnTo>
                    <a:pt x="0" y="102"/>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1" name="Freeform 72">
              <a:extLst>
                <a:ext uri="{FF2B5EF4-FFF2-40B4-BE49-F238E27FC236}">
                  <a16:creationId xmlns:a16="http://schemas.microsoft.com/office/drawing/2014/main" id="{E2D5859A-527A-465C-A4D7-D3AE9BEC9D11}"/>
                </a:ext>
              </a:extLst>
            </p:cNvPr>
            <p:cNvSpPr>
              <a:spLocks noChangeAspect="1"/>
            </p:cNvSpPr>
            <p:nvPr/>
          </p:nvSpPr>
          <p:spPr bwMode="auto">
            <a:xfrm rot="21109218">
              <a:off x="2360320" y="4108385"/>
              <a:ext cx="511511" cy="322375"/>
            </a:xfrm>
            <a:custGeom>
              <a:avLst/>
              <a:gdLst>
                <a:gd name="T0" fmla="*/ 2147483647 w 343"/>
                <a:gd name="T1" fmla="*/ 2147483647 h 238"/>
                <a:gd name="T2" fmla="*/ 2147483647 w 343"/>
                <a:gd name="T3" fmla="*/ 2147483647 h 238"/>
                <a:gd name="T4" fmla="*/ 2147483647 w 343"/>
                <a:gd name="T5" fmla="*/ 0 h 238"/>
                <a:gd name="T6" fmla="*/ 2147483647 w 343"/>
                <a:gd name="T7" fmla="*/ 2147483647 h 238"/>
                <a:gd name="T8" fmla="*/ 2147483647 w 343"/>
                <a:gd name="T9" fmla="*/ 2147483647 h 238"/>
                <a:gd name="T10" fmla="*/ 2147483647 w 343"/>
                <a:gd name="T11" fmla="*/ 2147483647 h 238"/>
                <a:gd name="T12" fmla="*/ 2147483647 w 343"/>
                <a:gd name="T13" fmla="*/ 2147483647 h 238"/>
                <a:gd name="T14" fmla="*/ 2147483647 w 343"/>
                <a:gd name="T15" fmla="*/ 2147483647 h 238"/>
                <a:gd name="T16" fmla="*/ 2147483647 w 343"/>
                <a:gd name="T17" fmla="*/ 2147483647 h 238"/>
                <a:gd name="T18" fmla="*/ 2147483647 w 343"/>
                <a:gd name="T19" fmla="*/ 2147483647 h 238"/>
                <a:gd name="T20" fmla="*/ 2147483647 w 343"/>
                <a:gd name="T21" fmla="*/ 2147483647 h 238"/>
                <a:gd name="T22" fmla="*/ 2147483647 w 343"/>
                <a:gd name="T23" fmla="*/ 2147483647 h 238"/>
                <a:gd name="T24" fmla="*/ 2147483647 w 343"/>
                <a:gd name="T25" fmla="*/ 2147483647 h 238"/>
                <a:gd name="T26" fmla="*/ 2147483647 w 343"/>
                <a:gd name="T27" fmla="*/ 2147483647 h 238"/>
                <a:gd name="T28" fmla="*/ 2147483647 w 343"/>
                <a:gd name="T29" fmla="*/ 2147483647 h 238"/>
                <a:gd name="T30" fmla="*/ 2147483647 w 343"/>
                <a:gd name="T31" fmla="*/ 2147483647 h 238"/>
                <a:gd name="T32" fmla="*/ 2147483647 w 343"/>
                <a:gd name="T33" fmla="*/ 2147483647 h 238"/>
                <a:gd name="T34" fmla="*/ 2147483647 w 343"/>
                <a:gd name="T35" fmla="*/ 2147483647 h 238"/>
                <a:gd name="T36" fmla="*/ 2147483647 w 343"/>
                <a:gd name="T37" fmla="*/ 2147483647 h 238"/>
                <a:gd name="T38" fmla="*/ 2147483647 w 343"/>
                <a:gd name="T39" fmla="*/ 2147483647 h 238"/>
                <a:gd name="T40" fmla="*/ 2147483647 w 343"/>
                <a:gd name="T41" fmla="*/ 2147483647 h 238"/>
                <a:gd name="T42" fmla="*/ 2147483647 w 343"/>
                <a:gd name="T43" fmla="*/ 2147483647 h 238"/>
                <a:gd name="T44" fmla="*/ 2147483647 w 343"/>
                <a:gd name="T45" fmla="*/ 2147483647 h 238"/>
                <a:gd name="T46" fmla="*/ 0 w 343"/>
                <a:gd name="T47" fmla="*/ 2147483647 h 238"/>
                <a:gd name="T48" fmla="*/ 0 w 343"/>
                <a:gd name="T49" fmla="*/ 2147483647 h 238"/>
                <a:gd name="T50" fmla="*/ 2147483647 w 343"/>
                <a:gd name="T51" fmla="*/ 2147483647 h 238"/>
                <a:gd name="T52" fmla="*/ 2147483647 w 343"/>
                <a:gd name="T53" fmla="*/ 2147483647 h 238"/>
                <a:gd name="T54" fmla="*/ 2147483647 w 343"/>
                <a:gd name="T55" fmla="*/ 2147483647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3"/>
                <a:gd name="T85" fmla="*/ 0 h 238"/>
                <a:gd name="T86" fmla="*/ 343 w 343"/>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3" h="238">
                  <a:moveTo>
                    <a:pt x="15" y="9"/>
                  </a:moveTo>
                  <a:cubicBezTo>
                    <a:pt x="30" y="11"/>
                    <a:pt x="42" y="14"/>
                    <a:pt x="57" y="18"/>
                  </a:cubicBezTo>
                  <a:cubicBezTo>
                    <a:pt x="96" y="16"/>
                    <a:pt x="111" y="27"/>
                    <a:pt x="129" y="0"/>
                  </a:cubicBezTo>
                  <a:cubicBezTo>
                    <a:pt x="155" y="6"/>
                    <a:pt x="181" y="11"/>
                    <a:pt x="207" y="18"/>
                  </a:cubicBezTo>
                  <a:cubicBezTo>
                    <a:pt x="206" y="27"/>
                    <a:pt x="206" y="36"/>
                    <a:pt x="204" y="45"/>
                  </a:cubicBezTo>
                  <a:cubicBezTo>
                    <a:pt x="203" y="48"/>
                    <a:pt x="199" y="51"/>
                    <a:pt x="198" y="54"/>
                  </a:cubicBezTo>
                  <a:cubicBezTo>
                    <a:pt x="194" y="63"/>
                    <a:pt x="189" y="81"/>
                    <a:pt x="189" y="81"/>
                  </a:cubicBezTo>
                  <a:cubicBezTo>
                    <a:pt x="200" y="88"/>
                    <a:pt x="200" y="91"/>
                    <a:pt x="216" y="84"/>
                  </a:cubicBezTo>
                  <a:cubicBezTo>
                    <a:pt x="229" y="78"/>
                    <a:pt x="236" y="59"/>
                    <a:pt x="243" y="48"/>
                  </a:cubicBezTo>
                  <a:cubicBezTo>
                    <a:pt x="250" y="37"/>
                    <a:pt x="271" y="26"/>
                    <a:pt x="282" y="18"/>
                  </a:cubicBezTo>
                  <a:cubicBezTo>
                    <a:pt x="302" y="20"/>
                    <a:pt x="343" y="21"/>
                    <a:pt x="306" y="33"/>
                  </a:cubicBezTo>
                  <a:cubicBezTo>
                    <a:pt x="302" y="44"/>
                    <a:pt x="295" y="57"/>
                    <a:pt x="303" y="69"/>
                  </a:cubicBezTo>
                  <a:cubicBezTo>
                    <a:pt x="307" y="75"/>
                    <a:pt x="315" y="77"/>
                    <a:pt x="321" y="81"/>
                  </a:cubicBezTo>
                  <a:cubicBezTo>
                    <a:pt x="324" y="83"/>
                    <a:pt x="330" y="87"/>
                    <a:pt x="330" y="87"/>
                  </a:cubicBezTo>
                  <a:cubicBezTo>
                    <a:pt x="330" y="87"/>
                    <a:pt x="341" y="103"/>
                    <a:pt x="339" y="105"/>
                  </a:cubicBezTo>
                  <a:cubicBezTo>
                    <a:pt x="331" y="113"/>
                    <a:pt x="312" y="111"/>
                    <a:pt x="303" y="117"/>
                  </a:cubicBezTo>
                  <a:cubicBezTo>
                    <a:pt x="297" y="121"/>
                    <a:pt x="285" y="129"/>
                    <a:pt x="285" y="129"/>
                  </a:cubicBezTo>
                  <a:cubicBezTo>
                    <a:pt x="280" y="149"/>
                    <a:pt x="268" y="156"/>
                    <a:pt x="249" y="162"/>
                  </a:cubicBezTo>
                  <a:cubicBezTo>
                    <a:pt x="226" y="158"/>
                    <a:pt x="222" y="156"/>
                    <a:pt x="198" y="159"/>
                  </a:cubicBezTo>
                  <a:cubicBezTo>
                    <a:pt x="192" y="191"/>
                    <a:pt x="170" y="223"/>
                    <a:pt x="138" y="234"/>
                  </a:cubicBezTo>
                  <a:cubicBezTo>
                    <a:pt x="121" y="233"/>
                    <a:pt x="103" y="236"/>
                    <a:pt x="87" y="231"/>
                  </a:cubicBezTo>
                  <a:cubicBezTo>
                    <a:pt x="77" y="228"/>
                    <a:pt x="75" y="213"/>
                    <a:pt x="66" y="207"/>
                  </a:cubicBezTo>
                  <a:cubicBezTo>
                    <a:pt x="52" y="211"/>
                    <a:pt x="39" y="214"/>
                    <a:pt x="27" y="222"/>
                  </a:cubicBezTo>
                  <a:cubicBezTo>
                    <a:pt x="18" y="235"/>
                    <a:pt x="16" y="238"/>
                    <a:pt x="0" y="234"/>
                  </a:cubicBezTo>
                  <a:lnTo>
                    <a:pt x="0" y="138"/>
                  </a:lnTo>
                  <a:cubicBezTo>
                    <a:pt x="0" y="138"/>
                    <a:pt x="9" y="111"/>
                    <a:pt x="9" y="111"/>
                  </a:cubicBezTo>
                  <a:cubicBezTo>
                    <a:pt x="10" y="108"/>
                    <a:pt x="12" y="102"/>
                    <a:pt x="12" y="102"/>
                  </a:cubicBezTo>
                  <a:cubicBezTo>
                    <a:pt x="14" y="86"/>
                    <a:pt x="33" y="0"/>
                    <a:pt x="15" y="9"/>
                  </a:cubicBez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2" name="Freeform 59">
              <a:extLst>
                <a:ext uri="{FF2B5EF4-FFF2-40B4-BE49-F238E27FC236}">
                  <a16:creationId xmlns:a16="http://schemas.microsoft.com/office/drawing/2014/main" id="{5826E84A-F8C3-459A-8B00-92E9D89FD081}"/>
                </a:ext>
              </a:extLst>
            </p:cNvPr>
            <p:cNvSpPr>
              <a:spLocks noChangeAspect="1"/>
            </p:cNvSpPr>
            <p:nvPr/>
          </p:nvSpPr>
          <p:spPr bwMode="auto">
            <a:xfrm rot="21333503">
              <a:off x="2719782" y="5738451"/>
              <a:ext cx="910738" cy="803713"/>
            </a:xfrm>
            <a:custGeom>
              <a:avLst/>
              <a:gdLst>
                <a:gd name="T0" fmla="*/ 2147483647 w 432"/>
                <a:gd name="T1" fmla="*/ 2147483647 h 412"/>
                <a:gd name="T2" fmla="*/ 2147483647 w 432"/>
                <a:gd name="T3" fmla="*/ 2147483647 h 412"/>
                <a:gd name="T4" fmla="*/ 2147483647 w 432"/>
                <a:gd name="T5" fmla="*/ 2147483647 h 412"/>
                <a:gd name="T6" fmla="*/ 2147483647 w 432"/>
                <a:gd name="T7" fmla="*/ 2147483647 h 412"/>
                <a:gd name="T8" fmla="*/ 2147483647 w 432"/>
                <a:gd name="T9" fmla="*/ 2147483647 h 412"/>
                <a:gd name="T10" fmla="*/ 2147483647 w 432"/>
                <a:gd name="T11" fmla="*/ 2147483647 h 412"/>
                <a:gd name="T12" fmla="*/ 2147483647 w 432"/>
                <a:gd name="T13" fmla="*/ 2147483647 h 412"/>
                <a:gd name="T14" fmla="*/ 2147483647 w 432"/>
                <a:gd name="T15" fmla="*/ 2147483647 h 412"/>
                <a:gd name="T16" fmla="*/ 2147483647 w 432"/>
                <a:gd name="T17" fmla="*/ 2147483647 h 412"/>
                <a:gd name="T18" fmla="*/ 2147483647 w 432"/>
                <a:gd name="T19" fmla="*/ 2147483647 h 412"/>
                <a:gd name="T20" fmla="*/ 2147483647 w 432"/>
                <a:gd name="T21" fmla="*/ 2147483647 h 412"/>
                <a:gd name="T22" fmla="*/ 2147483647 w 432"/>
                <a:gd name="T23" fmla="*/ 2147483647 h 412"/>
                <a:gd name="T24" fmla="*/ 2147483647 w 432"/>
                <a:gd name="T25" fmla="*/ 2147483647 h 412"/>
                <a:gd name="T26" fmla="*/ 2147483647 w 432"/>
                <a:gd name="T27" fmla="*/ 2147483647 h 412"/>
                <a:gd name="T28" fmla="*/ 2147483647 w 432"/>
                <a:gd name="T29" fmla="*/ 2147483647 h 412"/>
                <a:gd name="T30" fmla="*/ 2147483647 w 432"/>
                <a:gd name="T31" fmla="*/ 2147483647 h 412"/>
                <a:gd name="T32" fmla="*/ 2147483647 w 432"/>
                <a:gd name="T33" fmla="*/ 2147483647 h 412"/>
                <a:gd name="T34" fmla="*/ 2147483647 w 432"/>
                <a:gd name="T35" fmla="*/ 2147483647 h 412"/>
                <a:gd name="T36" fmla="*/ 2147483647 w 432"/>
                <a:gd name="T37" fmla="*/ 2147483647 h 412"/>
                <a:gd name="T38" fmla="*/ 2147483647 w 432"/>
                <a:gd name="T39" fmla="*/ 2147483647 h 412"/>
                <a:gd name="T40" fmla="*/ 2147483647 w 432"/>
                <a:gd name="T41" fmla="*/ 2147483647 h 412"/>
                <a:gd name="T42" fmla="*/ 2147483647 w 432"/>
                <a:gd name="T43" fmla="*/ 2147483647 h 412"/>
                <a:gd name="T44" fmla="*/ 2147483647 w 432"/>
                <a:gd name="T45" fmla="*/ 2147483647 h 412"/>
                <a:gd name="T46" fmla="*/ 2147483647 w 432"/>
                <a:gd name="T47" fmla="*/ 2147483647 h 412"/>
                <a:gd name="T48" fmla="*/ 2147483647 w 432"/>
                <a:gd name="T49" fmla="*/ 2147483647 h 412"/>
                <a:gd name="T50" fmla="*/ 2147483647 w 432"/>
                <a:gd name="T51" fmla="*/ 2147483647 h 412"/>
                <a:gd name="T52" fmla="*/ 2147483647 w 432"/>
                <a:gd name="T53" fmla="*/ 2147483647 h 412"/>
                <a:gd name="T54" fmla="*/ 2147483647 w 432"/>
                <a:gd name="T55" fmla="*/ 2147483647 h 412"/>
                <a:gd name="T56" fmla="*/ 2147483647 w 432"/>
                <a:gd name="T57" fmla="*/ 2147483647 h 412"/>
                <a:gd name="T58" fmla="*/ 2147483647 w 432"/>
                <a:gd name="T59" fmla="*/ 2147483647 h 412"/>
                <a:gd name="T60" fmla="*/ 2147483647 w 432"/>
                <a:gd name="T61" fmla="*/ 2147483647 h 412"/>
                <a:gd name="T62" fmla="*/ 2147483647 w 432"/>
                <a:gd name="T63" fmla="*/ 2147483647 h 412"/>
                <a:gd name="T64" fmla="*/ 2147483647 w 432"/>
                <a:gd name="T65" fmla="*/ 2147483647 h 412"/>
                <a:gd name="T66" fmla="*/ 2147483647 w 432"/>
                <a:gd name="T67" fmla="*/ 2147483647 h 412"/>
                <a:gd name="T68" fmla="*/ 2147483647 w 432"/>
                <a:gd name="T69" fmla="*/ 2147483647 h 412"/>
                <a:gd name="T70" fmla="*/ 2147483647 w 432"/>
                <a:gd name="T71" fmla="*/ 2147483647 h 412"/>
                <a:gd name="T72" fmla="*/ 2147483647 w 432"/>
                <a:gd name="T73" fmla="*/ 2147483647 h 412"/>
                <a:gd name="T74" fmla="*/ 2147483647 w 432"/>
                <a:gd name="T75" fmla="*/ 2147483647 h 412"/>
                <a:gd name="T76" fmla="*/ 2147483647 w 432"/>
                <a:gd name="T77" fmla="*/ 2147483647 h 412"/>
                <a:gd name="T78" fmla="*/ 2147483647 w 432"/>
                <a:gd name="T79" fmla="*/ 2147483647 h 412"/>
                <a:gd name="T80" fmla="*/ 2147483647 w 432"/>
                <a:gd name="T81" fmla="*/ 2147483647 h 412"/>
                <a:gd name="T82" fmla="*/ 2147483647 w 432"/>
                <a:gd name="T83" fmla="*/ 2147483647 h 412"/>
                <a:gd name="T84" fmla="*/ 2147483647 w 432"/>
                <a:gd name="T85" fmla="*/ 2147483647 h 412"/>
                <a:gd name="T86" fmla="*/ 2147483647 w 432"/>
                <a:gd name="T87" fmla="*/ 2147483647 h 412"/>
                <a:gd name="T88" fmla="*/ 2147483647 w 432"/>
                <a:gd name="T89" fmla="*/ 2147483647 h 412"/>
                <a:gd name="T90" fmla="*/ 0 w 432"/>
                <a:gd name="T91" fmla="*/ 2147483647 h 412"/>
                <a:gd name="T92" fmla="*/ 2147483647 w 432"/>
                <a:gd name="T93" fmla="*/ 2147483647 h 412"/>
                <a:gd name="T94" fmla="*/ 2147483647 w 432"/>
                <a:gd name="T95" fmla="*/ 2147483647 h 412"/>
                <a:gd name="T96" fmla="*/ 2147483647 w 432"/>
                <a:gd name="T97" fmla="*/ 2147483647 h 412"/>
                <a:gd name="T98" fmla="*/ 2147483647 w 432"/>
                <a:gd name="T99" fmla="*/ 2147483647 h 412"/>
                <a:gd name="T100" fmla="*/ 2147483647 w 432"/>
                <a:gd name="T101" fmla="*/ 2147483647 h 4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412"/>
                <a:gd name="T155" fmla="*/ 432 w 432"/>
                <a:gd name="T156" fmla="*/ 412 h 4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412">
                  <a:moveTo>
                    <a:pt x="76" y="9"/>
                  </a:moveTo>
                  <a:lnTo>
                    <a:pt x="89" y="14"/>
                  </a:lnTo>
                  <a:lnTo>
                    <a:pt x="89" y="22"/>
                  </a:lnTo>
                  <a:lnTo>
                    <a:pt x="78" y="35"/>
                  </a:lnTo>
                  <a:lnTo>
                    <a:pt x="86" y="51"/>
                  </a:lnTo>
                  <a:lnTo>
                    <a:pt x="96" y="46"/>
                  </a:lnTo>
                  <a:lnTo>
                    <a:pt x="113" y="46"/>
                  </a:lnTo>
                  <a:lnTo>
                    <a:pt x="118" y="46"/>
                  </a:lnTo>
                  <a:lnTo>
                    <a:pt x="127" y="55"/>
                  </a:lnTo>
                  <a:lnTo>
                    <a:pt x="132" y="68"/>
                  </a:lnTo>
                  <a:lnTo>
                    <a:pt x="132" y="77"/>
                  </a:lnTo>
                  <a:lnTo>
                    <a:pt x="137" y="82"/>
                  </a:lnTo>
                  <a:lnTo>
                    <a:pt x="142" y="82"/>
                  </a:lnTo>
                  <a:lnTo>
                    <a:pt x="151" y="95"/>
                  </a:lnTo>
                  <a:lnTo>
                    <a:pt x="156" y="103"/>
                  </a:lnTo>
                  <a:lnTo>
                    <a:pt x="161" y="105"/>
                  </a:lnTo>
                  <a:lnTo>
                    <a:pt x="178" y="103"/>
                  </a:lnTo>
                  <a:lnTo>
                    <a:pt x="183" y="105"/>
                  </a:lnTo>
                  <a:lnTo>
                    <a:pt x="193" y="105"/>
                  </a:lnTo>
                  <a:lnTo>
                    <a:pt x="207" y="95"/>
                  </a:lnTo>
                  <a:lnTo>
                    <a:pt x="219" y="83"/>
                  </a:lnTo>
                  <a:lnTo>
                    <a:pt x="226" y="83"/>
                  </a:lnTo>
                  <a:lnTo>
                    <a:pt x="240" y="83"/>
                  </a:lnTo>
                  <a:lnTo>
                    <a:pt x="247" y="78"/>
                  </a:lnTo>
                  <a:lnTo>
                    <a:pt x="262" y="56"/>
                  </a:lnTo>
                  <a:lnTo>
                    <a:pt x="267" y="56"/>
                  </a:lnTo>
                  <a:lnTo>
                    <a:pt x="272" y="60"/>
                  </a:lnTo>
                  <a:lnTo>
                    <a:pt x="282" y="56"/>
                  </a:lnTo>
                  <a:lnTo>
                    <a:pt x="295" y="55"/>
                  </a:lnTo>
                  <a:lnTo>
                    <a:pt x="301" y="51"/>
                  </a:lnTo>
                  <a:lnTo>
                    <a:pt x="317" y="44"/>
                  </a:lnTo>
                  <a:lnTo>
                    <a:pt x="323" y="51"/>
                  </a:lnTo>
                  <a:lnTo>
                    <a:pt x="320" y="56"/>
                  </a:lnTo>
                  <a:lnTo>
                    <a:pt x="311" y="61"/>
                  </a:lnTo>
                  <a:lnTo>
                    <a:pt x="306" y="70"/>
                  </a:lnTo>
                  <a:lnTo>
                    <a:pt x="294" y="70"/>
                  </a:lnTo>
                  <a:lnTo>
                    <a:pt x="280" y="78"/>
                  </a:lnTo>
                  <a:lnTo>
                    <a:pt x="275" y="89"/>
                  </a:lnTo>
                  <a:lnTo>
                    <a:pt x="275" y="97"/>
                  </a:lnTo>
                  <a:lnTo>
                    <a:pt x="277" y="105"/>
                  </a:lnTo>
                  <a:lnTo>
                    <a:pt x="268" y="109"/>
                  </a:lnTo>
                  <a:lnTo>
                    <a:pt x="267" y="116"/>
                  </a:lnTo>
                  <a:lnTo>
                    <a:pt x="263" y="126"/>
                  </a:lnTo>
                  <a:lnTo>
                    <a:pt x="275" y="145"/>
                  </a:lnTo>
                  <a:lnTo>
                    <a:pt x="275" y="153"/>
                  </a:lnTo>
                  <a:lnTo>
                    <a:pt x="275" y="165"/>
                  </a:lnTo>
                  <a:lnTo>
                    <a:pt x="268" y="186"/>
                  </a:lnTo>
                  <a:lnTo>
                    <a:pt x="268" y="203"/>
                  </a:lnTo>
                  <a:lnTo>
                    <a:pt x="277" y="210"/>
                  </a:lnTo>
                  <a:lnTo>
                    <a:pt x="294" y="208"/>
                  </a:lnTo>
                  <a:lnTo>
                    <a:pt x="317" y="215"/>
                  </a:lnTo>
                  <a:lnTo>
                    <a:pt x="331" y="224"/>
                  </a:lnTo>
                  <a:lnTo>
                    <a:pt x="350" y="242"/>
                  </a:lnTo>
                  <a:lnTo>
                    <a:pt x="382" y="266"/>
                  </a:lnTo>
                  <a:lnTo>
                    <a:pt x="393" y="266"/>
                  </a:lnTo>
                  <a:lnTo>
                    <a:pt x="410" y="273"/>
                  </a:lnTo>
                  <a:lnTo>
                    <a:pt x="425" y="288"/>
                  </a:lnTo>
                  <a:lnTo>
                    <a:pt x="430" y="307"/>
                  </a:lnTo>
                  <a:lnTo>
                    <a:pt x="432" y="320"/>
                  </a:lnTo>
                  <a:lnTo>
                    <a:pt x="430" y="329"/>
                  </a:lnTo>
                  <a:lnTo>
                    <a:pt x="430" y="336"/>
                  </a:lnTo>
                  <a:lnTo>
                    <a:pt x="422" y="341"/>
                  </a:lnTo>
                  <a:lnTo>
                    <a:pt x="416" y="344"/>
                  </a:lnTo>
                  <a:lnTo>
                    <a:pt x="411" y="344"/>
                  </a:lnTo>
                  <a:lnTo>
                    <a:pt x="410" y="355"/>
                  </a:lnTo>
                  <a:lnTo>
                    <a:pt x="410" y="368"/>
                  </a:lnTo>
                  <a:lnTo>
                    <a:pt x="403" y="380"/>
                  </a:lnTo>
                  <a:lnTo>
                    <a:pt x="396" y="387"/>
                  </a:lnTo>
                  <a:lnTo>
                    <a:pt x="390" y="395"/>
                  </a:lnTo>
                  <a:lnTo>
                    <a:pt x="390" y="404"/>
                  </a:lnTo>
                  <a:lnTo>
                    <a:pt x="379" y="406"/>
                  </a:lnTo>
                  <a:lnTo>
                    <a:pt x="360" y="412"/>
                  </a:lnTo>
                  <a:lnTo>
                    <a:pt x="352" y="406"/>
                  </a:lnTo>
                  <a:lnTo>
                    <a:pt x="338" y="395"/>
                  </a:lnTo>
                  <a:lnTo>
                    <a:pt x="320" y="385"/>
                  </a:lnTo>
                  <a:lnTo>
                    <a:pt x="304" y="382"/>
                  </a:lnTo>
                  <a:lnTo>
                    <a:pt x="280" y="385"/>
                  </a:lnTo>
                  <a:lnTo>
                    <a:pt x="258" y="387"/>
                  </a:lnTo>
                  <a:lnTo>
                    <a:pt x="240" y="366"/>
                  </a:lnTo>
                  <a:lnTo>
                    <a:pt x="241" y="355"/>
                  </a:lnTo>
                  <a:lnTo>
                    <a:pt x="226" y="339"/>
                  </a:lnTo>
                  <a:lnTo>
                    <a:pt x="202" y="331"/>
                  </a:lnTo>
                  <a:lnTo>
                    <a:pt x="180" y="315"/>
                  </a:lnTo>
                  <a:lnTo>
                    <a:pt x="154" y="291"/>
                  </a:lnTo>
                  <a:lnTo>
                    <a:pt x="121" y="256"/>
                  </a:lnTo>
                  <a:lnTo>
                    <a:pt x="110" y="235"/>
                  </a:lnTo>
                  <a:lnTo>
                    <a:pt x="94" y="221"/>
                  </a:lnTo>
                  <a:lnTo>
                    <a:pt x="81" y="199"/>
                  </a:lnTo>
                  <a:lnTo>
                    <a:pt x="67" y="177"/>
                  </a:lnTo>
                  <a:lnTo>
                    <a:pt x="45" y="153"/>
                  </a:lnTo>
                  <a:lnTo>
                    <a:pt x="28" y="130"/>
                  </a:lnTo>
                  <a:lnTo>
                    <a:pt x="0" y="105"/>
                  </a:lnTo>
                  <a:lnTo>
                    <a:pt x="16" y="89"/>
                  </a:lnTo>
                  <a:lnTo>
                    <a:pt x="28" y="77"/>
                  </a:lnTo>
                  <a:lnTo>
                    <a:pt x="33" y="60"/>
                  </a:lnTo>
                  <a:lnTo>
                    <a:pt x="33" y="46"/>
                  </a:lnTo>
                  <a:lnTo>
                    <a:pt x="45" y="41"/>
                  </a:lnTo>
                  <a:lnTo>
                    <a:pt x="54" y="30"/>
                  </a:lnTo>
                  <a:lnTo>
                    <a:pt x="59" y="24"/>
                  </a:lnTo>
                  <a:lnTo>
                    <a:pt x="54" y="9"/>
                  </a:lnTo>
                  <a:lnTo>
                    <a:pt x="62" y="0"/>
                  </a:lnTo>
                  <a:lnTo>
                    <a:pt x="76" y="9"/>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grpSp>
      <p:graphicFrame>
        <p:nvGraphicFramePr>
          <p:cNvPr id="34" name="Grafico 3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370259103"/>
              </p:ext>
            </p:extLst>
          </p:nvPr>
        </p:nvGraphicFramePr>
        <p:xfrm>
          <a:off x="5714823" y="873276"/>
          <a:ext cx="6996960" cy="4510335"/>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magine 2">
            <a:extLst>
              <a:ext uri="{FF2B5EF4-FFF2-40B4-BE49-F238E27FC236}">
                <a16:creationId xmlns:a16="http://schemas.microsoft.com/office/drawing/2014/main" id="{10F35342-1EED-42AD-808A-66A45D8FB1C6}"/>
              </a:ext>
            </a:extLst>
          </p:cNvPr>
          <p:cNvPicPr>
            <a:picLocks noChangeAspect="1"/>
          </p:cNvPicPr>
          <p:nvPr/>
        </p:nvPicPr>
        <p:blipFill>
          <a:blip r:embed="rId5"/>
          <a:stretch>
            <a:fillRect/>
          </a:stretch>
        </p:blipFill>
        <p:spPr>
          <a:xfrm>
            <a:off x="9748445" y="1079282"/>
            <a:ext cx="768163" cy="304826"/>
          </a:xfrm>
          <a:prstGeom prst="rect">
            <a:avLst/>
          </a:prstGeom>
        </p:spPr>
      </p:pic>
    </p:spTree>
    <p:extLst>
      <p:ext uri="{BB962C8B-B14F-4D97-AF65-F5344CB8AC3E}">
        <p14:creationId xmlns:p14="http://schemas.microsoft.com/office/powerpoint/2010/main" val="57438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7368" y="-119269"/>
            <a:ext cx="11176620" cy="866367"/>
          </a:xfrm>
        </p:spPr>
        <p:txBody>
          <a:bodyPr/>
          <a:lstStyle/>
          <a:p>
            <a:r>
              <a:rPr lang="it-IT" dirty="0"/>
              <a:t>Investimenti in </a:t>
            </a:r>
            <a:r>
              <a:rPr lang="it-IT" dirty="0">
                <a:solidFill>
                  <a:srgbClr val="0E6B69"/>
                </a:solidFill>
              </a:rPr>
              <a:t>Manutenzione Programmata</a:t>
            </a:r>
          </a:p>
        </p:txBody>
      </p:sp>
      <p:cxnSp>
        <p:nvCxnSpPr>
          <p:cNvPr id="8" name="Connettore 1 7"/>
          <p:cNvCxnSpPr/>
          <p:nvPr/>
        </p:nvCxnSpPr>
        <p:spPr>
          <a:xfrm>
            <a:off x="407366" y="928888"/>
            <a:ext cx="1080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760089" y="701830"/>
            <a:ext cx="1951115" cy="246221"/>
          </a:xfrm>
          <a:prstGeom prst="rect">
            <a:avLst/>
          </a:prstGeom>
          <a:noFill/>
        </p:spPr>
        <p:txBody>
          <a:bodyPr wrap="square" rtlCol="0">
            <a:spAutoFit/>
          </a:bodyPr>
          <a:lstStyle/>
          <a:p>
            <a:r>
              <a:rPr lang="it-IT" sz="1000" b="1" i="1" dirty="0">
                <a:solidFill>
                  <a:srgbClr val="0E6B69"/>
                </a:solidFill>
              </a:rPr>
              <a:t>€/Milioni</a:t>
            </a:r>
          </a:p>
        </p:txBody>
      </p:sp>
      <p:sp>
        <p:nvSpPr>
          <p:cNvPr id="3" name="Segnaposto piè di pagina 2">
            <a:extLst>
              <a:ext uri="{FF2B5EF4-FFF2-40B4-BE49-F238E27FC236}">
                <a16:creationId xmlns:a16="http://schemas.microsoft.com/office/drawing/2014/main" id="{7B55FD31-F736-4438-ABE7-93793D4085E8}"/>
              </a:ext>
            </a:extLst>
          </p:cNvPr>
          <p:cNvSpPr>
            <a:spLocks noGrp="1"/>
          </p:cNvSpPr>
          <p:nvPr>
            <p:ph type="ftr" sz="quarter" idx="3"/>
          </p:nvPr>
        </p:nvSpPr>
        <p:spPr/>
        <p:txBody>
          <a:bodyPr/>
          <a:lstStyle/>
          <a:p>
            <a:pPr algn="r" defTabSz="1219170">
              <a:defRPr/>
            </a:pPr>
            <a:r>
              <a:rPr lang="en-GB">
                <a:solidFill>
                  <a:srgbClr val="717073"/>
                </a:solidFill>
              </a:rPr>
              <a:t>Investimenti sicilia - Agosto 2023</a:t>
            </a:r>
            <a:endParaRPr lang="en-GB" dirty="0">
              <a:solidFill>
                <a:srgbClr val="717073"/>
              </a:solidFill>
            </a:endParaRPr>
          </a:p>
        </p:txBody>
      </p:sp>
      <p:graphicFrame>
        <p:nvGraphicFramePr>
          <p:cNvPr id="5" name="Tabella 4">
            <a:extLst>
              <a:ext uri="{FF2B5EF4-FFF2-40B4-BE49-F238E27FC236}">
                <a16:creationId xmlns:a16="http://schemas.microsoft.com/office/drawing/2014/main" id="{F306C275-8F7F-44FA-883F-65C15A79259D}"/>
              </a:ext>
            </a:extLst>
          </p:cNvPr>
          <p:cNvGraphicFramePr>
            <a:graphicFrameLocks noGrp="1"/>
          </p:cNvGraphicFramePr>
          <p:nvPr>
            <p:extLst>
              <p:ext uri="{D42A27DB-BD31-4B8C-83A1-F6EECF244321}">
                <p14:modId xmlns:p14="http://schemas.microsoft.com/office/powerpoint/2010/main" val="153491939"/>
              </p:ext>
            </p:extLst>
          </p:nvPr>
        </p:nvGraphicFramePr>
        <p:xfrm>
          <a:off x="407366" y="1110231"/>
          <a:ext cx="10800001" cy="1957813"/>
        </p:xfrm>
        <a:graphic>
          <a:graphicData uri="http://schemas.openxmlformats.org/drawingml/2006/table">
            <a:tbl>
              <a:tblPr/>
              <a:tblGrid>
                <a:gridCol w="1393548">
                  <a:extLst>
                    <a:ext uri="{9D8B030D-6E8A-4147-A177-3AD203B41FA5}">
                      <a16:colId xmlns:a16="http://schemas.microsoft.com/office/drawing/2014/main" val="3341470643"/>
                    </a:ext>
                  </a:extLst>
                </a:gridCol>
                <a:gridCol w="1393548">
                  <a:extLst>
                    <a:ext uri="{9D8B030D-6E8A-4147-A177-3AD203B41FA5}">
                      <a16:colId xmlns:a16="http://schemas.microsoft.com/office/drawing/2014/main" val="262317093"/>
                    </a:ext>
                  </a:extLst>
                </a:gridCol>
                <a:gridCol w="547466">
                  <a:extLst>
                    <a:ext uri="{9D8B030D-6E8A-4147-A177-3AD203B41FA5}">
                      <a16:colId xmlns:a16="http://schemas.microsoft.com/office/drawing/2014/main" val="1878742903"/>
                    </a:ext>
                  </a:extLst>
                </a:gridCol>
                <a:gridCol w="1393548">
                  <a:extLst>
                    <a:ext uri="{9D8B030D-6E8A-4147-A177-3AD203B41FA5}">
                      <a16:colId xmlns:a16="http://schemas.microsoft.com/office/drawing/2014/main" val="2559177650"/>
                    </a:ext>
                  </a:extLst>
                </a:gridCol>
                <a:gridCol w="547466">
                  <a:extLst>
                    <a:ext uri="{9D8B030D-6E8A-4147-A177-3AD203B41FA5}">
                      <a16:colId xmlns:a16="http://schemas.microsoft.com/office/drawing/2014/main" val="2133128001"/>
                    </a:ext>
                  </a:extLst>
                </a:gridCol>
                <a:gridCol w="1393548">
                  <a:extLst>
                    <a:ext uri="{9D8B030D-6E8A-4147-A177-3AD203B41FA5}">
                      <a16:colId xmlns:a16="http://schemas.microsoft.com/office/drawing/2014/main" val="1385401129"/>
                    </a:ext>
                  </a:extLst>
                </a:gridCol>
                <a:gridCol w="547466">
                  <a:extLst>
                    <a:ext uri="{9D8B030D-6E8A-4147-A177-3AD203B41FA5}">
                      <a16:colId xmlns:a16="http://schemas.microsoft.com/office/drawing/2014/main" val="670770687"/>
                    </a:ext>
                  </a:extLst>
                </a:gridCol>
                <a:gridCol w="1393548">
                  <a:extLst>
                    <a:ext uri="{9D8B030D-6E8A-4147-A177-3AD203B41FA5}">
                      <a16:colId xmlns:a16="http://schemas.microsoft.com/office/drawing/2014/main" val="2556667116"/>
                    </a:ext>
                  </a:extLst>
                </a:gridCol>
                <a:gridCol w="547466">
                  <a:extLst>
                    <a:ext uri="{9D8B030D-6E8A-4147-A177-3AD203B41FA5}">
                      <a16:colId xmlns:a16="http://schemas.microsoft.com/office/drawing/2014/main" val="2282756152"/>
                    </a:ext>
                  </a:extLst>
                </a:gridCol>
                <a:gridCol w="1020276">
                  <a:extLst>
                    <a:ext uri="{9D8B030D-6E8A-4147-A177-3AD203B41FA5}">
                      <a16:colId xmlns:a16="http://schemas.microsoft.com/office/drawing/2014/main" val="2424564276"/>
                    </a:ext>
                  </a:extLst>
                </a:gridCol>
                <a:gridCol w="622121">
                  <a:extLst>
                    <a:ext uri="{9D8B030D-6E8A-4147-A177-3AD203B41FA5}">
                      <a16:colId xmlns:a16="http://schemas.microsoft.com/office/drawing/2014/main" val="686649324"/>
                    </a:ext>
                  </a:extLst>
                </a:gridCol>
              </a:tblGrid>
              <a:tr h="744031">
                <a:tc>
                  <a:txBody>
                    <a:bodyPr/>
                    <a:lstStyle/>
                    <a:p>
                      <a:pPr algn="l" fontAlgn="ctr"/>
                      <a:r>
                        <a:rPr lang="it-IT" sz="1050" b="1" i="0" u="none" strike="noStrike" dirty="0">
                          <a:solidFill>
                            <a:srgbClr val="000000"/>
                          </a:solidFill>
                          <a:effectLst/>
                          <a:latin typeface="Calibri" panose="020F0502020204030204" pitchFamily="34" charset="0"/>
                        </a:rPr>
                        <a:t>Area Gestione Rete</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Interventi in progettazione</a:t>
                      </a:r>
                      <a:br>
                        <a:rPr lang="it-IT" sz="1050" b="1" i="0" u="none" strike="noStrike" dirty="0">
                          <a:solidFill>
                            <a:srgbClr val="000000"/>
                          </a:solidFill>
                          <a:effectLst/>
                          <a:latin typeface="Calibri" panose="020F0502020204030204" pitchFamily="34" charset="0"/>
                        </a:rPr>
                      </a:br>
                      <a:r>
                        <a:rPr lang="it-IT" sz="1050" b="1" i="0" u="none" strike="noStrike" dirty="0">
                          <a:solidFill>
                            <a:srgbClr val="000000"/>
                          </a:solidFill>
                          <a:effectLst/>
                          <a:latin typeface="Calibri" panose="020F0502020204030204" pitchFamily="34" charset="0"/>
                        </a:rPr>
                        <a:t>(€/Milioni)</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n°</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Interventi di prossimo avvio</a:t>
                      </a:r>
                      <a:br>
                        <a:rPr lang="it-IT" sz="1050" b="1" i="0" u="none" strike="noStrike" dirty="0">
                          <a:solidFill>
                            <a:srgbClr val="000000"/>
                          </a:solidFill>
                          <a:effectLst/>
                          <a:latin typeface="Calibri" panose="020F0502020204030204" pitchFamily="34" charset="0"/>
                        </a:rPr>
                      </a:br>
                      <a:r>
                        <a:rPr lang="it-IT" sz="1050" b="1" i="0" u="none" strike="noStrike" dirty="0">
                          <a:solidFill>
                            <a:srgbClr val="000000"/>
                          </a:solidFill>
                          <a:effectLst/>
                          <a:latin typeface="Calibri" panose="020F0502020204030204" pitchFamily="34" charset="0"/>
                        </a:rPr>
                        <a:t> (€/Milioni)</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n°</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Interventi in corso</a:t>
                      </a:r>
                      <a:br>
                        <a:rPr lang="it-IT" sz="1050" b="1" i="0" u="none" strike="noStrike" dirty="0">
                          <a:solidFill>
                            <a:srgbClr val="000000"/>
                          </a:solidFill>
                          <a:effectLst/>
                          <a:latin typeface="Calibri" panose="020F0502020204030204" pitchFamily="34" charset="0"/>
                        </a:rPr>
                      </a:br>
                      <a:r>
                        <a:rPr lang="it-IT" sz="1050" b="1" i="0" u="none" strike="noStrike" dirty="0">
                          <a:solidFill>
                            <a:srgbClr val="000000"/>
                          </a:solidFill>
                          <a:effectLst/>
                          <a:latin typeface="Calibri" panose="020F0502020204030204" pitchFamily="34" charset="0"/>
                        </a:rPr>
                        <a:t>(€/Milioni)</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n°</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Interventi ultimati 2020/2023</a:t>
                      </a:r>
                      <a:br>
                        <a:rPr lang="it-IT" sz="1050" b="1" i="0" u="none" strike="noStrike" dirty="0">
                          <a:solidFill>
                            <a:srgbClr val="000000"/>
                          </a:solidFill>
                          <a:effectLst/>
                          <a:latin typeface="Calibri" panose="020F0502020204030204" pitchFamily="34" charset="0"/>
                        </a:rPr>
                      </a:br>
                      <a:r>
                        <a:rPr lang="it-IT" sz="1050" b="1" i="0" u="none" strike="noStrike" dirty="0">
                          <a:solidFill>
                            <a:srgbClr val="000000"/>
                          </a:solidFill>
                          <a:effectLst/>
                          <a:latin typeface="Calibri" panose="020F0502020204030204" pitchFamily="34" charset="0"/>
                        </a:rPr>
                        <a:t>(€/Milioni)</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n°</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Totale Investimenti (€/Milioni)</a:t>
                      </a:r>
                      <a:br>
                        <a:rPr lang="it-IT" sz="1050" b="1" i="0" u="none" strike="noStrike" dirty="0">
                          <a:solidFill>
                            <a:srgbClr val="000000"/>
                          </a:solidFill>
                          <a:effectLst/>
                          <a:latin typeface="Calibri" panose="020F0502020204030204" pitchFamily="34" charset="0"/>
                        </a:rPr>
                      </a:br>
                      <a:endParaRPr lang="it-IT" sz="1050" b="1" i="0" u="none" strike="noStrike" dirty="0">
                        <a:solidFill>
                          <a:srgbClr val="000000"/>
                        </a:solidFill>
                        <a:effectLst/>
                        <a:latin typeface="Calibri" panose="020F0502020204030204" pitchFamily="34" charset="0"/>
                      </a:endParaRP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Calibri" panose="020F0502020204030204" pitchFamily="34" charset="0"/>
                        </a:rPr>
                        <a:t>n°</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78061135"/>
                  </a:ext>
                </a:extLst>
              </a:tr>
              <a:tr h="302088">
                <a:tc>
                  <a:txBody>
                    <a:bodyPr/>
                    <a:lstStyle/>
                    <a:p>
                      <a:pPr algn="ctr" fontAlgn="ctr"/>
                      <a:r>
                        <a:rPr lang="it-IT" sz="1050" b="1" i="0" u="none" strike="noStrike">
                          <a:solidFill>
                            <a:srgbClr val="000000"/>
                          </a:solidFill>
                          <a:effectLst/>
                          <a:latin typeface="Calibri" panose="020F0502020204030204" pitchFamily="34" charset="0"/>
                        </a:rPr>
                        <a:t>PALERMO</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Calibri" panose="020F0502020204030204" pitchFamily="34" charset="0"/>
                        </a:rPr>
                        <a:t>235,86</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90</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19,31</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15</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147,69</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38</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155,59</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106</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558,45</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Calibri" panose="020F0502020204030204" pitchFamily="34" charset="0"/>
                        </a:rPr>
                        <a:t>249</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84787393"/>
                  </a:ext>
                </a:extLst>
              </a:tr>
              <a:tr h="302088">
                <a:tc>
                  <a:txBody>
                    <a:bodyPr/>
                    <a:lstStyle/>
                    <a:p>
                      <a:pPr algn="ctr" fontAlgn="ctr"/>
                      <a:r>
                        <a:rPr lang="it-IT" sz="1050" b="1" i="0" u="none" strike="noStrike">
                          <a:solidFill>
                            <a:srgbClr val="000000"/>
                          </a:solidFill>
                          <a:effectLst/>
                          <a:latin typeface="Calibri" panose="020F0502020204030204" pitchFamily="34" charset="0"/>
                        </a:rPr>
                        <a:t>AUTOSTRADE</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a:solidFill>
                            <a:srgbClr val="000000"/>
                          </a:solidFill>
                          <a:effectLst/>
                          <a:latin typeface="Calibri" panose="020F0502020204030204" pitchFamily="34" charset="0"/>
                        </a:rPr>
                        <a:t>637,26</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79</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54,07</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19</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272,85</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34</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184,82</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50</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1.148,99</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Calibri" panose="020F0502020204030204" pitchFamily="34" charset="0"/>
                        </a:rPr>
                        <a:t>182</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442793682"/>
                  </a:ext>
                </a:extLst>
              </a:tr>
              <a:tr h="302088">
                <a:tc>
                  <a:txBody>
                    <a:bodyPr/>
                    <a:lstStyle/>
                    <a:p>
                      <a:pPr algn="ctr" fontAlgn="ctr"/>
                      <a:r>
                        <a:rPr lang="it-IT" sz="1050" b="1" i="0" u="none" strike="noStrike">
                          <a:solidFill>
                            <a:srgbClr val="000000"/>
                          </a:solidFill>
                          <a:effectLst/>
                          <a:latin typeface="Calibri" panose="020F0502020204030204" pitchFamily="34" charset="0"/>
                        </a:rPr>
                        <a:t>CATANIA</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a:solidFill>
                            <a:srgbClr val="000000"/>
                          </a:solidFill>
                          <a:effectLst/>
                          <a:latin typeface="Calibri" panose="020F0502020204030204" pitchFamily="34" charset="0"/>
                        </a:rPr>
                        <a:t>155,38</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73</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89,18</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43</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24,42</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15</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150,80</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99</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dirty="0">
                          <a:solidFill>
                            <a:srgbClr val="000000"/>
                          </a:solidFill>
                          <a:effectLst/>
                          <a:latin typeface="Calibri" panose="020F0502020204030204" pitchFamily="34" charset="0"/>
                        </a:rPr>
                        <a:t>419,78</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Calibri" panose="020F0502020204030204" pitchFamily="34" charset="0"/>
                        </a:rPr>
                        <a:t>230</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5726829"/>
                  </a:ext>
                </a:extLst>
              </a:tr>
              <a:tr h="307518">
                <a:tc>
                  <a:txBody>
                    <a:bodyPr/>
                    <a:lstStyle/>
                    <a:p>
                      <a:pPr algn="ctr" fontAlgn="ctr"/>
                      <a:r>
                        <a:rPr lang="it-IT" sz="1100" b="1" i="0" u="none" strike="noStrike">
                          <a:solidFill>
                            <a:srgbClr val="FFFFFF"/>
                          </a:solidFill>
                          <a:effectLst/>
                          <a:latin typeface="Calibri" panose="020F0502020204030204" pitchFamily="34" charset="0"/>
                        </a:rPr>
                        <a:t>SICILIA</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1.028,50</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242</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162,56</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77</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444,96</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87</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491,20</a:t>
                      </a:r>
                    </a:p>
                  </a:txBody>
                  <a:tcPr marL="6127" marR="6127" marT="6127"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255</a:t>
                      </a:r>
                    </a:p>
                  </a:txBody>
                  <a:tcPr marL="6127" marR="6127" marT="612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dirty="0">
                          <a:solidFill>
                            <a:srgbClr val="FFFFFF"/>
                          </a:solidFill>
                          <a:effectLst/>
                          <a:latin typeface="Calibri" panose="020F0502020204030204" pitchFamily="34" charset="0"/>
                        </a:rPr>
                        <a:t>2.127,22</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dirty="0">
                          <a:solidFill>
                            <a:srgbClr val="FFFFFF"/>
                          </a:solidFill>
                          <a:effectLst/>
                          <a:latin typeface="Calibri" panose="020F0502020204030204" pitchFamily="34" charset="0"/>
                        </a:rPr>
                        <a:t>661</a:t>
                      </a:r>
                    </a:p>
                  </a:txBody>
                  <a:tcPr marL="6127" marR="6127" marT="61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723585456"/>
                  </a:ext>
                </a:extLst>
              </a:tr>
            </a:tbl>
          </a:graphicData>
        </a:graphic>
      </p:graphicFrame>
      <p:graphicFrame>
        <p:nvGraphicFramePr>
          <p:cNvPr id="13" name="Grafico 1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53105745"/>
              </p:ext>
            </p:extLst>
          </p:nvPr>
        </p:nvGraphicFramePr>
        <p:xfrm>
          <a:off x="1106971" y="3249838"/>
          <a:ext cx="9777413" cy="3363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107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4615" y="186410"/>
            <a:ext cx="11176620" cy="478047"/>
          </a:xfrm>
        </p:spPr>
        <p:txBody>
          <a:bodyPr/>
          <a:lstStyle/>
          <a:p>
            <a:pPr defTabSz="914400">
              <a:lnSpc>
                <a:spcPct val="90000"/>
              </a:lnSpc>
            </a:pPr>
            <a:r>
              <a:rPr lang="it-IT" altLang="it-IT" sz="2800" kern="1200" dirty="0">
                <a:latin typeface="+mj-lt"/>
              </a:rPr>
              <a:t>Prevista produzione 2023 in </a:t>
            </a:r>
            <a:r>
              <a:rPr lang="it-IT" altLang="it-IT" sz="2800" kern="1200" dirty="0">
                <a:solidFill>
                  <a:srgbClr val="0E6B69"/>
                </a:solidFill>
                <a:latin typeface="+mj-lt"/>
              </a:rPr>
              <a:t>Manutenzione Programmata</a:t>
            </a:r>
            <a:endParaRPr lang="it-IT" sz="2800" kern="1200" dirty="0">
              <a:solidFill>
                <a:srgbClr val="0E6B69"/>
              </a:solidFill>
              <a:latin typeface="+mj-lt"/>
            </a:endParaRPr>
          </a:p>
        </p:txBody>
      </p:sp>
      <p:sp>
        <p:nvSpPr>
          <p:cNvPr id="29" name="Pentagono 38">
            <a:extLst>
              <a:ext uri="{FF2B5EF4-FFF2-40B4-BE49-F238E27FC236}">
                <a16:creationId xmlns:a16="http://schemas.microsoft.com/office/drawing/2014/main" id="{233E7C50-1DF7-44CC-8169-C1CCDCEF17C4}"/>
              </a:ext>
            </a:extLst>
          </p:cNvPr>
          <p:cNvSpPr/>
          <p:nvPr/>
        </p:nvSpPr>
        <p:spPr>
          <a:xfrm flipV="1">
            <a:off x="288621" y="2724404"/>
            <a:ext cx="3592513" cy="3947186"/>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defRPr/>
            </a:pPr>
            <a:endParaRPr lang="it-IT" sz="1200" dirty="0">
              <a:solidFill>
                <a:srgbClr val="FFFFFF"/>
              </a:solidFill>
              <a:latin typeface="Futura LT"/>
            </a:endParaRPr>
          </a:p>
        </p:txBody>
      </p:sp>
      <p:sp>
        <p:nvSpPr>
          <p:cNvPr id="30" name="Pentagono 1">
            <a:extLst>
              <a:ext uri="{FF2B5EF4-FFF2-40B4-BE49-F238E27FC236}">
                <a16:creationId xmlns:a16="http://schemas.microsoft.com/office/drawing/2014/main" id="{11A9E990-2CA5-430C-92A4-1208E9331138}"/>
              </a:ext>
            </a:extLst>
          </p:cNvPr>
          <p:cNvSpPr>
            <a:spLocks/>
          </p:cNvSpPr>
          <p:nvPr/>
        </p:nvSpPr>
        <p:spPr>
          <a:xfrm>
            <a:off x="288621" y="2757187"/>
            <a:ext cx="3598863" cy="429123"/>
          </a:xfrm>
          <a:prstGeom prst="rect">
            <a:avLst/>
          </a:prstGeom>
          <a:solidFill>
            <a:srgbClr val="C00000"/>
          </a:solidFill>
          <a:ln w="22225">
            <a:noFill/>
          </a:ln>
        </p:spPr>
        <p:txBody>
          <a:bodyPr wrap="square" lIns="0" tIns="0" rIns="0" bIns="0" anchor="ctr">
            <a:noAutofit/>
          </a:bodyPr>
          <a:lstStyle/>
          <a:p>
            <a:pPr algn="ctr" defTabSz="812699"/>
            <a:r>
              <a:rPr lang="it-IT" sz="1700" b="1" dirty="0">
                <a:solidFill>
                  <a:srgbClr val="FFFFFF"/>
                </a:solidFill>
                <a:effectLst>
                  <a:outerShdw blurRad="38100" dist="38100" dir="2700000" algn="tl">
                    <a:srgbClr val="000000">
                      <a:alpha val="43137"/>
                    </a:srgbClr>
                  </a:outerShdw>
                </a:effectLst>
              </a:rPr>
              <a:t>PALERMO</a:t>
            </a:r>
          </a:p>
        </p:txBody>
      </p:sp>
      <p:sp>
        <p:nvSpPr>
          <p:cNvPr id="58" name="Pentagono 38">
            <a:extLst>
              <a:ext uri="{FF2B5EF4-FFF2-40B4-BE49-F238E27FC236}">
                <a16:creationId xmlns:a16="http://schemas.microsoft.com/office/drawing/2014/main" id="{233E7C50-1DF7-44CC-8169-C1CCDCEF17C4}"/>
              </a:ext>
            </a:extLst>
          </p:cNvPr>
          <p:cNvSpPr/>
          <p:nvPr/>
        </p:nvSpPr>
        <p:spPr>
          <a:xfrm flipV="1">
            <a:off x="4168847" y="2724404"/>
            <a:ext cx="3592513" cy="3947186"/>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defRPr/>
            </a:pPr>
            <a:endParaRPr lang="it-IT" sz="1200" dirty="0">
              <a:solidFill>
                <a:srgbClr val="FFFFFF"/>
              </a:solidFill>
              <a:latin typeface="Futura LT"/>
            </a:endParaRPr>
          </a:p>
        </p:txBody>
      </p:sp>
      <p:sp>
        <p:nvSpPr>
          <p:cNvPr id="59" name="Pentagono 38">
            <a:extLst>
              <a:ext uri="{FF2B5EF4-FFF2-40B4-BE49-F238E27FC236}">
                <a16:creationId xmlns:a16="http://schemas.microsoft.com/office/drawing/2014/main" id="{233E7C50-1DF7-44CC-8169-C1CCDCEF17C4}"/>
              </a:ext>
            </a:extLst>
          </p:cNvPr>
          <p:cNvSpPr/>
          <p:nvPr/>
        </p:nvSpPr>
        <p:spPr>
          <a:xfrm flipV="1">
            <a:off x="8109798" y="2724402"/>
            <a:ext cx="3592513" cy="3947186"/>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70">
              <a:defRPr/>
            </a:pPr>
            <a:endParaRPr lang="it-IT" sz="1200" dirty="0">
              <a:solidFill>
                <a:srgbClr val="FFFFFF"/>
              </a:solidFill>
              <a:latin typeface="Futura LT"/>
            </a:endParaRPr>
          </a:p>
        </p:txBody>
      </p:sp>
      <p:sp>
        <p:nvSpPr>
          <p:cNvPr id="61" name="Pentagono 1">
            <a:extLst>
              <a:ext uri="{FF2B5EF4-FFF2-40B4-BE49-F238E27FC236}">
                <a16:creationId xmlns:a16="http://schemas.microsoft.com/office/drawing/2014/main" id="{11A9E990-2CA5-430C-92A4-1208E9331138}"/>
              </a:ext>
            </a:extLst>
          </p:cNvPr>
          <p:cNvSpPr>
            <a:spLocks/>
          </p:cNvSpPr>
          <p:nvPr/>
        </p:nvSpPr>
        <p:spPr>
          <a:xfrm>
            <a:off x="4196035" y="2757187"/>
            <a:ext cx="3598863" cy="429123"/>
          </a:xfrm>
          <a:prstGeom prst="rect">
            <a:avLst/>
          </a:prstGeom>
          <a:solidFill>
            <a:srgbClr val="C00000"/>
          </a:solidFill>
          <a:ln w="22225">
            <a:noFill/>
          </a:ln>
        </p:spPr>
        <p:txBody>
          <a:bodyPr wrap="square" lIns="0" tIns="0" rIns="0" bIns="0" anchor="ctr">
            <a:noAutofit/>
          </a:bodyPr>
          <a:lstStyle/>
          <a:p>
            <a:pPr algn="ctr" defTabSz="812699"/>
            <a:r>
              <a:rPr lang="it-IT" sz="1700" b="1" dirty="0">
                <a:solidFill>
                  <a:srgbClr val="FFFFFF"/>
                </a:solidFill>
                <a:effectLst>
                  <a:outerShdw blurRad="38100" dist="38100" dir="2700000" algn="tl">
                    <a:srgbClr val="000000">
                      <a:alpha val="43137"/>
                    </a:srgbClr>
                  </a:outerShdw>
                </a:effectLst>
              </a:rPr>
              <a:t>AUTOSTRADE</a:t>
            </a:r>
          </a:p>
        </p:txBody>
      </p:sp>
      <p:sp>
        <p:nvSpPr>
          <p:cNvPr id="62" name="Rectangle 4">
            <a:extLst>
              <a:ext uri="{FF2B5EF4-FFF2-40B4-BE49-F238E27FC236}">
                <a16:creationId xmlns:a16="http://schemas.microsoft.com/office/drawing/2014/main" id="{14B61BA3-9B5F-461A-97D0-19DE8D9ED0DD}"/>
              </a:ext>
            </a:extLst>
          </p:cNvPr>
          <p:cNvSpPr txBox="1">
            <a:spLocks/>
          </p:cNvSpPr>
          <p:nvPr>
            <p:custDataLst>
              <p:tags r:id="rId1"/>
            </p:custDataLst>
          </p:nvPr>
        </p:nvSpPr>
        <p:spPr bwMode="gray">
          <a:xfrm>
            <a:off x="8116148" y="2724402"/>
            <a:ext cx="3600450" cy="478047"/>
          </a:xfrm>
          <a:prstGeom prst="rect">
            <a:avLst/>
          </a:prstGeom>
          <a:solidFill>
            <a:srgbClr val="C00000"/>
          </a:solidFill>
          <a:ln w="22225">
            <a:noFill/>
          </a:ln>
        </p:spPr>
        <p:txBody>
          <a:bodyPr wrap="square" lIns="0" tIns="0" rIns="0" bIns="0" anchor="ctr">
            <a:noAutofit/>
          </a:bodyPr>
          <a:lstStyle>
            <a:defPPr>
              <a:defRPr lang="en-US"/>
            </a:defPPr>
            <a:lvl1pPr algn="ctr" defTabSz="812699">
              <a:defRPr sz="1500" b="1">
                <a:solidFill>
                  <a:srgbClr val="FFFFFF"/>
                </a:solidFill>
                <a:effectLst>
                  <a:outerShdw blurRad="38100" dist="38100" dir="2700000" algn="tl">
                    <a:srgbClr val="000000">
                      <a:alpha val="43137"/>
                    </a:srgbClr>
                  </a:outerShdw>
                </a:effectLst>
                <a:latin typeface="+mj-lt"/>
              </a:defRPr>
            </a:lvl1pPr>
          </a:lstStyle>
          <a:p>
            <a:r>
              <a:rPr lang="it-IT" sz="1700" dirty="0">
                <a:sym typeface="Calibri" panose="020F0502020204030204" pitchFamily="34" charset="0"/>
              </a:rPr>
              <a:t>CATANIA</a:t>
            </a:r>
          </a:p>
        </p:txBody>
      </p:sp>
      <p:sp>
        <p:nvSpPr>
          <p:cNvPr id="5" name="Segnaposto piè di pagina 4">
            <a:extLst>
              <a:ext uri="{FF2B5EF4-FFF2-40B4-BE49-F238E27FC236}">
                <a16:creationId xmlns:a16="http://schemas.microsoft.com/office/drawing/2014/main" id="{06DAC98E-0BB9-4D01-AF1E-C37A519BD981}"/>
              </a:ext>
            </a:extLst>
          </p:cNvPr>
          <p:cNvSpPr>
            <a:spLocks noGrp="1"/>
          </p:cNvSpPr>
          <p:nvPr>
            <p:ph type="ftr" sz="quarter" idx="3"/>
          </p:nvPr>
        </p:nvSpPr>
        <p:spPr/>
        <p:txBody>
          <a:bodyPr/>
          <a:lstStyle/>
          <a:p>
            <a:pPr algn="r" defTabSz="1219170"/>
            <a:r>
              <a:rPr lang="en-GB">
                <a:solidFill>
                  <a:srgbClr val="717073"/>
                </a:solidFill>
              </a:rPr>
              <a:t>Investimenti sicilia - Agosto 2023</a:t>
            </a:r>
            <a:endParaRPr lang="en-GB" dirty="0">
              <a:solidFill>
                <a:srgbClr val="717073"/>
              </a:solidFill>
            </a:endParaRPr>
          </a:p>
        </p:txBody>
      </p:sp>
      <p:graphicFrame>
        <p:nvGraphicFramePr>
          <p:cNvPr id="6" name="Tabella 5">
            <a:extLst>
              <a:ext uri="{FF2B5EF4-FFF2-40B4-BE49-F238E27FC236}">
                <a16:creationId xmlns:a16="http://schemas.microsoft.com/office/drawing/2014/main" id="{F685F6E6-F2CA-439D-845C-D6EF0C11B0E9}"/>
              </a:ext>
            </a:extLst>
          </p:cNvPr>
          <p:cNvGraphicFramePr>
            <a:graphicFrameLocks noGrp="1"/>
          </p:cNvGraphicFramePr>
          <p:nvPr>
            <p:extLst>
              <p:ext uri="{D42A27DB-BD31-4B8C-83A1-F6EECF244321}">
                <p14:modId xmlns:p14="http://schemas.microsoft.com/office/powerpoint/2010/main" val="2614901836"/>
              </p:ext>
            </p:extLst>
          </p:nvPr>
        </p:nvGraphicFramePr>
        <p:xfrm>
          <a:off x="344614" y="875572"/>
          <a:ext cx="11082129" cy="1700388"/>
        </p:xfrm>
        <a:graphic>
          <a:graphicData uri="http://schemas.openxmlformats.org/drawingml/2006/table">
            <a:tbl>
              <a:tblPr/>
              <a:tblGrid>
                <a:gridCol w="2024794">
                  <a:extLst>
                    <a:ext uri="{9D8B030D-6E8A-4147-A177-3AD203B41FA5}">
                      <a16:colId xmlns:a16="http://schemas.microsoft.com/office/drawing/2014/main" val="1753898098"/>
                    </a:ext>
                  </a:extLst>
                </a:gridCol>
                <a:gridCol w="1482438">
                  <a:extLst>
                    <a:ext uri="{9D8B030D-6E8A-4147-A177-3AD203B41FA5}">
                      <a16:colId xmlns:a16="http://schemas.microsoft.com/office/drawing/2014/main" val="3097575694"/>
                    </a:ext>
                  </a:extLst>
                </a:gridCol>
                <a:gridCol w="1482438">
                  <a:extLst>
                    <a:ext uri="{9D8B030D-6E8A-4147-A177-3AD203B41FA5}">
                      <a16:colId xmlns:a16="http://schemas.microsoft.com/office/drawing/2014/main" val="4286334003"/>
                    </a:ext>
                  </a:extLst>
                </a:gridCol>
                <a:gridCol w="1482438">
                  <a:extLst>
                    <a:ext uri="{9D8B030D-6E8A-4147-A177-3AD203B41FA5}">
                      <a16:colId xmlns:a16="http://schemas.microsoft.com/office/drawing/2014/main" val="2114668336"/>
                    </a:ext>
                  </a:extLst>
                </a:gridCol>
                <a:gridCol w="1482438">
                  <a:extLst>
                    <a:ext uri="{9D8B030D-6E8A-4147-A177-3AD203B41FA5}">
                      <a16:colId xmlns:a16="http://schemas.microsoft.com/office/drawing/2014/main" val="59579776"/>
                    </a:ext>
                  </a:extLst>
                </a:gridCol>
                <a:gridCol w="1482438">
                  <a:extLst>
                    <a:ext uri="{9D8B030D-6E8A-4147-A177-3AD203B41FA5}">
                      <a16:colId xmlns:a16="http://schemas.microsoft.com/office/drawing/2014/main" val="1121417364"/>
                    </a:ext>
                  </a:extLst>
                </a:gridCol>
                <a:gridCol w="1645145">
                  <a:extLst>
                    <a:ext uri="{9D8B030D-6E8A-4147-A177-3AD203B41FA5}">
                      <a16:colId xmlns:a16="http://schemas.microsoft.com/office/drawing/2014/main" val="226667594"/>
                    </a:ext>
                  </a:extLst>
                </a:gridCol>
              </a:tblGrid>
              <a:tr h="283398">
                <a:tc>
                  <a:txBody>
                    <a:bodyPr/>
                    <a:lstStyle/>
                    <a:p>
                      <a:pPr algn="l" fontAlgn="ctr"/>
                      <a:endParaRPr lang="it-IT" sz="1050" b="0" i="0" u="none" strike="noStrike" dirty="0">
                        <a:solidFill>
                          <a:srgbClr val="000000"/>
                        </a:solidFill>
                        <a:effectLst/>
                        <a:latin typeface="Arial Narrow" panose="020B0606020202030204" pitchFamily="34" charset="0"/>
                      </a:endParaRPr>
                    </a:p>
                  </a:txBody>
                  <a:tcPr marL="7981" marR="7981" marT="7981"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gridSpan="5">
                  <a:txBody>
                    <a:bodyPr/>
                    <a:lstStyle/>
                    <a:p>
                      <a:pPr algn="ctr" fontAlgn="ctr"/>
                      <a:r>
                        <a:rPr lang="it-IT" sz="1050" b="1" i="0" u="none" strike="noStrike" dirty="0">
                          <a:solidFill>
                            <a:srgbClr val="000000"/>
                          </a:solidFill>
                          <a:effectLst/>
                          <a:latin typeface="Arial Narrow" panose="020B0606020202030204" pitchFamily="34" charset="0"/>
                        </a:rPr>
                        <a:t>PREVISTA PRODUZIONE NETTA ANNO 2023</a:t>
                      </a:r>
                    </a:p>
                  </a:txBody>
                  <a:tcPr marL="7981" marR="7981" marT="7981"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endParaRPr lang="it-IT" sz="1050" b="0" i="0" u="none" strike="noStrike">
                        <a:solidFill>
                          <a:srgbClr val="000000"/>
                        </a:solidFill>
                        <a:effectLst/>
                        <a:latin typeface="Arial Narrow" panose="020B0606020202030204" pitchFamily="34" charset="0"/>
                      </a:endParaRPr>
                    </a:p>
                  </a:txBody>
                  <a:tcPr marL="7981" marR="7981" marT="7981" marB="0" anchor="ctr">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0328766"/>
                  </a:ext>
                </a:extLst>
              </a:tr>
              <a:tr h="283398">
                <a:tc>
                  <a:txBody>
                    <a:bodyPr/>
                    <a:lstStyle/>
                    <a:p>
                      <a:pPr algn="l" fontAlgn="ctr"/>
                      <a:r>
                        <a:rPr lang="it-IT" sz="1050" b="1" i="0" u="none" strike="noStrike">
                          <a:solidFill>
                            <a:srgbClr val="000000"/>
                          </a:solidFill>
                          <a:effectLst/>
                          <a:latin typeface="Arial Narrow" panose="020B0606020202030204" pitchFamily="34" charset="0"/>
                        </a:rPr>
                        <a:t>Area Gestione Rete</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a:solidFill>
                            <a:srgbClr val="000000"/>
                          </a:solidFill>
                          <a:effectLst/>
                          <a:latin typeface="Arial Narrow" panose="020B0606020202030204" pitchFamily="34" charset="0"/>
                        </a:rPr>
                        <a:t>Barriere</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a:solidFill>
                            <a:srgbClr val="000000"/>
                          </a:solidFill>
                          <a:effectLst/>
                          <a:latin typeface="Arial Narrow" panose="020B0606020202030204" pitchFamily="34" charset="0"/>
                        </a:rPr>
                        <a:t>Impianti</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a:solidFill>
                            <a:srgbClr val="000000"/>
                          </a:solidFill>
                          <a:effectLst/>
                          <a:latin typeface="Arial Narrow" panose="020B0606020202030204" pitchFamily="34" charset="0"/>
                        </a:rPr>
                        <a:t>Opere Complementari</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a:solidFill>
                            <a:srgbClr val="000000"/>
                          </a:solidFill>
                          <a:effectLst/>
                          <a:latin typeface="Arial Narrow" panose="020B0606020202030204" pitchFamily="34" charset="0"/>
                        </a:rPr>
                        <a:t>Opere d'Arte</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dirty="0">
                          <a:solidFill>
                            <a:srgbClr val="000000"/>
                          </a:solidFill>
                          <a:effectLst/>
                          <a:latin typeface="Arial Narrow" panose="020B0606020202030204" pitchFamily="34" charset="0"/>
                        </a:rPr>
                        <a:t>Piano Viabile</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1" i="0" u="none" strike="noStrike">
                          <a:solidFill>
                            <a:srgbClr val="000000"/>
                          </a:solidFill>
                          <a:effectLst/>
                          <a:latin typeface="Arial Narrow" panose="020B0606020202030204" pitchFamily="34" charset="0"/>
                        </a:rPr>
                        <a:t>Totale</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772279568"/>
                  </a:ext>
                </a:extLst>
              </a:tr>
              <a:tr h="283398">
                <a:tc>
                  <a:txBody>
                    <a:bodyPr/>
                    <a:lstStyle/>
                    <a:p>
                      <a:pPr algn="ctr" fontAlgn="ctr"/>
                      <a:r>
                        <a:rPr lang="it-IT" sz="1050" b="1" i="0" u="none" strike="noStrike">
                          <a:solidFill>
                            <a:srgbClr val="000000"/>
                          </a:solidFill>
                          <a:effectLst/>
                          <a:latin typeface="Arial Narrow" panose="020B0606020202030204" pitchFamily="34" charset="0"/>
                        </a:rPr>
                        <a:t>PALERMO</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0" i="0" u="none" strike="noStrike">
                          <a:solidFill>
                            <a:srgbClr val="000000"/>
                          </a:solidFill>
                          <a:effectLst/>
                          <a:latin typeface="Arial Narrow" panose="020B0606020202030204" pitchFamily="34" charset="0"/>
                        </a:rPr>
                        <a:t>0,18</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1,81</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14,47</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21,39</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dirty="0">
                          <a:solidFill>
                            <a:srgbClr val="000000"/>
                          </a:solidFill>
                          <a:effectLst/>
                          <a:latin typeface="Arial Narrow" panose="020B0606020202030204" pitchFamily="34" charset="0"/>
                        </a:rPr>
                        <a:t>15,51</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1" i="0" u="none" strike="noStrike" dirty="0">
                          <a:solidFill>
                            <a:srgbClr val="000000"/>
                          </a:solidFill>
                          <a:effectLst/>
                          <a:latin typeface="Arial Narrow" panose="020B0606020202030204" pitchFamily="34" charset="0"/>
                        </a:rPr>
                        <a:t>53,36</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8954917"/>
                  </a:ext>
                </a:extLst>
              </a:tr>
              <a:tr h="283398">
                <a:tc>
                  <a:txBody>
                    <a:bodyPr/>
                    <a:lstStyle/>
                    <a:p>
                      <a:pPr algn="ctr" fontAlgn="ctr"/>
                      <a:r>
                        <a:rPr lang="it-IT" sz="1050" b="1" i="0" u="none" strike="noStrike">
                          <a:solidFill>
                            <a:srgbClr val="000000"/>
                          </a:solidFill>
                          <a:effectLst/>
                          <a:latin typeface="Arial Narrow" panose="020B0606020202030204" pitchFamily="34" charset="0"/>
                        </a:rPr>
                        <a:t>AUTOSTRADE</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0" i="0" u="none" strike="noStrike">
                          <a:solidFill>
                            <a:srgbClr val="000000"/>
                          </a:solidFill>
                          <a:effectLst/>
                          <a:latin typeface="Arial Narrow" panose="020B0606020202030204" pitchFamily="34" charset="0"/>
                        </a:rPr>
                        <a:t>7,19</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9,09</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2,12</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36,48</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8,17</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1" i="0" u="none" strike="noStrike" dirty="0">
                          <a:solidFill>
                            <a:srgbClr val="000000"/>
                          </a:solidFill>
                          <a:effectLst/>
                          <a:latin typeface="Arial Narrow" panose="020B0606020202030204" pitchFamily="34" charset="0"/>
                        </a:rPr>
                        <a:t>63,05</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984144453"/>
                  </a:ext>
                </a:extLst>
              </a:tr>
              <a:tr h="283398">
                <a:tc>
                  <a:txBody>
                    <a:bodyPr/>
                    <a:lstStyle/>
                    <a:p>
                      <a:pPr algn="ctr" fontAlgn="ctr"/>
                      <a:r>
                        <a:rPr lang="it-IT" sz="1050" b="1" i="0" u="none" strike="noStrike">
                          <a:solidFill>
                            <a:srgbClr val="000000"/>
                          </a:solidFill>
                          <a:effectLst/>
                          <a:latin typeface="Arial Narrow" panose="020B0606020202030204" pitchFamily="34" charset="0"/>
                        </a:rPr>
                        <a:t>CATANIA</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050" b="0" i="0" u="none" strike="noStrike">
                          <a:solidFill>
                            <a:srgbClr val="000000"/>
                          </a:solidFill>
                          <a:effectLst/>
                          <a:latin typeface="Arial Narrow" panose="020B0606020202030204" pitchFamily="34" charset="0"/>
                        </a:rPr>
                        <a:t>4,03</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3,59</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9,26</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6,32</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0" i="0" u="none" strike="noStrike">
                          <a:solidFill>
                            <a:srgbClr val="000000"/>
                          </a:solidFill>
                          <a:effectLst/>
                          <a:latin typeface="Arial Narrow" panose="020B0606020202030204" pitchFamily="34" charset="0"/>
                        </a:rPr>
                        <a:t>15,34</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050" b="1" i="0" u="none" strike="noStrike" dirty="0">
                          <a:solidFill>
                            <a:srgbClr val="000000"/>
                          </a:solidFill>
                          <a:effectLst/>
                          <a:latin typeface="Arial Narrow" panose="020B0606020202030204" pitchFamily="34" charset="0"/>
                        </a:rPr>
                        <a:t>38,54</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570743427"/>
                  </a:ext>
                </a:extLst>
              </a:tr>
              <a:tr h="283398">
                <a:tc>
                  <a:txBody>
                    <a:bodyPr/>
                    <a:lstStyle/>
                    <a:p>
                      <a:pPr algn="ctr" fontAlgn="ctr"/>
                      <a:r>
                        <a:rPr lang="it-IT" sz="1050" b="1" i="0" u="none" strike="noStrike" dirty="0">
                          <a:solidFill>
                            <a:srgbClr val="FFFFFF"/>
                          </a:solidFill>
                          <a:effectLst/>
                          <a:latin typeface="Arial Narrow" panose="020B0606020202030204" pitchFamily="34" charset="0"/>
                        </a:rPr>
                        <a:t>Sicilia</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050" b="1" i="0" u="none" strike="noStrike">
                          <a:solidFill>
                            <a:srgbClr val="FFFFFF"/>
                          </a:solidFill>
                          <a:effectLst/>
                          <a:latin typeface="Arial Narrow" panose="020B0606020202030204" pitchFamily="34" charset="0"/>
                        </a:rPr>
                        <a:t>11,40</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050" b="1" i="0" u="none" strike="noStrike">
                          <a:solidFill>
                            <a:srgbClr val="FFFFFF"/>
                          </a:solidFill>
                          <a:effectLst/>
                          <a:latin typeface="Arial Narrow" panose="020B0606020202030204" pitchFamily="34" charset="0"/>
                        </a:rPr>
                        <a:t>14,49</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050" b="1" i="0" u="none" strike="noStrike">
                          <a:solidFill>
                            <a:srgbClr val="FFFFFF"/>
                          </a:solidFill>
                          <a:effectLst/>
                          <a:latin typeface="Arial Narrow" panose="020B0606020202030204" pitchFamily="34" charset="0"/>
                        </a:rPr>
                        <a:t>25,85</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050" b="1" i="0" u="none" strike="noStrike">
                          <a:solidFill>
                            <a:srgbClr val="FFFFFF"/>
                          </a:solidFill>
                          <a:effectLst/>
                          <a:latin typeface="Arial Narrow" panose="020B0606020202030204" pitchFamily="34" charset="0"/>
                        </a:rPr>
                        <a:t>64,20</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050" b="1" i="0" u="none" strike="noStrike">
                          <a:solidFill>
                            <a:srgbClr val="FFFFFF"/>
                          </a:solidFill>
                          <a:effectLst/>
                          <a:latin typeface="Arial Narrow" panose="020B0606020202030204" pitchFamily="34" charset="0"/>
                        </a:rPr>
                        <a:t>39,02</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050" b="1" i="0" u="none" strike="noStrike" dirty="0">
                          <a:solidFill>
                            <a:srgbClr val="FFFFFF"/>
                          </a:solidFill>
                          <a:effectLst/>
                          <a:latin typeface="Arial Narrow" panose="020B0606020202030204" pitchFamily="34" charset="0"/>
                        </a:rPr>
                        <a:t>154,95</a:t>
                      </a:r>
                    </a:p>
                  </a:txBody>
                  <a:tcPr marL="7981" marR="7981" marT="79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355214157"/>
                  </a:ext>
                </a:extLst>
              </a:tr>
            </a:tbl>
          </a:graphicData>
        </a:graphic>
      </p:graphicFrame>
      <p:pic>
        <p:nvPicPr>
          <p:cNvPr id="18" name="Immagine 17">
            <a:extLst>
              <a:ext uri="{FF2B5EF4-FFF2-40B4-BE49-F238E27FC236}">
                <a16:creationId xmlns:a16="http://schemas.microsoft.com/office/drawing/2014/main" id="{286FF502-3338-412F-A2B4-93D83224E19B}"/>
              </a:ext>
            </a:extLst>
          </p:cNvPr>
          <p:cNvPicPr>
            <a:picLocks noChangeAspect="1"/>
          </p:cNvPicPr>
          <p:nvPr/>
        </p:nvPicPr>
        <p:blipFill>
          <a:blip r:embed="rId4"/>
          <a:stretch>
            <a:fillRect/>
          </a:stretch>
        </p:blipFill>
        <p:spPr>
          <a:xfrm>
            <a:off x="10291574" y="425433"/>
            <a:ext cx="768163" cy="304826"/>
          </a:xfrm>
          <a:prstGeom prst="rect">
            <a:avLst/>
          </a:prstGeom>
        </p:spPr>
      </p:pic>
      <p:graphicFrame>
        <p:nvGraphicFramePr>
          <p:cNvPr id="19" name="Grafico 18">
            <a:extLst>
              <a:ext uri="{FF2B5EF4-FFF2-40B4-BE49-F238E27FC236}">
                <a16:creationId xmlns:a16="http://schemas.microsoft.com/office/drawing/2014/main" id="{1421CFD4-2FCD-4953-93A9-4DD964480FB8}"/>
              </a:ext>
            </a:extLst>
          </p:cNvPr>
          <p:cNvGraphicFramePr>
            <a:graphicFrameLocks/>
          </p:cNvGraphicFramePr>
          <p:nvPr>
            <p:extLst>
              <p:ext uri="{D42A27DB-BD31-4B8C-83A1-F6EECF244321}">
                <p14:modId xmlns:p14="http://schemas.microsoft.com/office/powerpoint/2010/main" val="2285211577"/>
              </p:ext>
            </p:extLst>
          </p:nvPr>
        </p:nvGraphicFramePr>
        <p:xfrm>
          <a:off x="-94223" y="3350029"/>
          <a:ext cx="3790420" cy="34700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afico 22">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1533020355"/>
              </p:ext>
            </p:extLst>
          </p:nvPr>
        </p:nvGraphicFramePr>
        <p:xfrm>
          <a:off x="3719223" y="3350029"/>
          <a:ext cx="3801003" cy="3468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afico 23">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3589399624"/>
              </p:ext>
            </p:extLst>
          </p:nvPr>
        </p:nvGraphicFramePr>
        <p:xfrm>
          <a:off x="7520226" y="3350029"/>
          <a:ext cx="3809471" cy="3468100"/>
        </p:xfrm>
        <a:graphic>
          <a:graphicData uri="http://schemas.openxmlformats.org/drawingml/2006/chart">
            <c:chart xmlns:c="http://schemas.openxmlformats.org/drawingml/2006/chart" xmlns:r="http://schemas.openxmlformats.org/officeDocument/2006/relationships" r:id="rId7"/>
          </a:graphicData>
        </a:graphic>
      </p:graphicFrame>
      <p:cxnSp>
        <p:nvCxnSpPr>
          <p:cNvPr id="25" name="Connettore 1 7">
            <a:extLst>
              <a:ext uri="{FF2B5EF4-FFF2-40B4-BE49-F238E27FC236}">
                <a16:creationId xmlns:a16="http://schemas.microsoft.com/office/drawing/2014/main" id="{C26C5764-5F30-418D-B974-D08666C847B7}"/>
              </a:ext>
            </a:extLst>
          </p:cNvPr>
          <p:cNvCxnSpPr/>
          <p:nvPr/>
        </p:nvCxnSpPr>
        <p:spPr>
          <a:xfrm>
            <a:off x="344614" y="710241"/>
            <a:ext cx="1080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86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Manutenzione Programmata - Trend Produzione 2020 -2023</a:t>
            </a:r>
          </a:p>
        </p:txBody>
      </p:sp>
      <p:sp>
        <p:nvSpPr>
          <p:cNvPr id="9" name="CasellaDiTesto 8"/>
          <p:cNvSpPr txBox="1"/>
          <p:nvPr/>
        </p:nvSpPr>
        <p:spPr>
          <a:xfrm>
            <a:off x="9829800" y="1497977"/>
            <a:ext cx="969370" cy="253916"/>
          </a:xfrm>
          <a:prstGeom prst="rect">
            <a:avLst/>
          </a:prstGeom>
          <a:noFill/>
        </p:spPr>
        <p:txBody>
          <a:bodyPr wrap="square" rtlCol="0">
            <a:spAutoFit/>
          </a:bodyPr>
          <a:lstStyle/>
          <a:p>
            <a:r>
              <a:rPr lang="it-IT" sz="1050" i="1" dirty="0">
                <a:solidFill>
                  <a:srgbClr val="000000"/>
                </a:solidFill>
              </a:rPr>
              <a:t>*Previsione</a:t>
            </a:r>
          </a:p>
        </p:txBody>
      </p:sp>
      <p:cxnSp>
        <p:nvCxnSpPr>
          <p:cNvPr id="11" name="Connettore 1 10"/>
          <p:cNvCxnSpPr/>
          <p:nvPr/>
        </p:nvCxnSpPr>
        <p:spPr>
          <a:xfrm>
            <a:off x="348644" y="951410"/>
            <a:ext cx="1080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10010510" y="620146"/>
            <a:ext cx="1951115" cy="246221"/>
          </a:xfrm>
          <a:prstGeom prst="rect">
            <a:avLst/>
          </a:prstGeom>
          <a:noFill/>
        </p:spPr>
        <p:txBody>
          <a:bodyPr wrap="square" rtlCol="0">
            <a:spAutoFit/>
          </a:bodyPr>
          <a:lstStyle/>
          <a:p>
            <a:r>
              <a:rPr lang="it-IT" sz="1000" b="1" i="1" dirty="0"/>
              <a:t>€/Milioni</a:t>
            </a:r>
          </a:p>
        </p:txBody>
      </p:sp>
      <p:sp>
        <p:nvSpPr>
          <p:cNvPr id="3" name="Segnaposto piè di pagina 2">
            <a:extLst>
              <a:ext uri="{FF2B5EF4-FFF2-40B4-BE49-F238E27FC236}">
                <a16:creationId xmlns:a16="http://schemas.microsoft.com/office/drawing/2014/main" id="{07CF8016-CAAA-4FF6-99A2-7381E10585F0}"/>
              </a:ext>
            </a:extLst>
          </p:cNvPr>
          <p:cNvSpPr>
            <a:spLocks noGrp="1"/>
          </p:cNvSpPr>
          <p:nvPr>
            <p:ph type="ftr" sz="quarter" idx="3"/>
          </p:nvPr>
        </p:nvSpPr>
        <p:spPr/>
        <p:txBody>
          <a:bodyPr/>
          <a:lstStyle/>
          <a:p>
            <a:pPr algn="r" defTabSz="1219170">
              <a:defRPr/>
            </a:pPr>
            <a:r>
              <a:rPr lang="en-GB">
                <a:solidFill>
                  <a:srgbClr val="717073"/>
                </a:solidFill>
              </a:rPr>
              <a:t>Investimenti sicilia - Agosto 2023</a:t>
            </a:r>
            <a:endParaRPr lang="en-GB" dirty="0">
              <a:solidFill>
                <a:srgbClr val="717073"/>
              </a:solidFill>
            </a:endParaRPr>
          </a:p>
        </p:txBody>
      </p:sp>
      <p:graphicFrame>
        <p:nvGraphicFramePr>
          <p:cNvPr id="4" name="Tabella 3">
            <a:extLst>
              <a:ext uri="{FF2B5EF4-FFF2-40B4-BE49-F238E27FC236}">
                <a16:creationId xmlns:a16="http://schemas.microsoft.com/office/drawing/2014/main" id="{E3363DDC-8F32-49A1-939A-42CEAB052F95}"/>
              </a:ext>
            </a:extLst>
          </p:cNvPr>
          <p:cNvGraphicFramePr>
            <a:graphicFrameLocks noGrp="1"/>
          </p:cNvGraphicFramePr>
          <p:nvPr>
            <p:extLst>
              <p:ext uri="{D42A27DB-BD31-4B8C-83A1-F6EECF244321}">
                <p14:modId xmlns:p14="http://schemas.microsoft.com/office/powerpoint/2010/main" val="801531482"/>
              </p:ext>
            </p:extLst>
          </p:nvPr>
        </p:nvGraphicFramePr>
        <p:xfrm>
          <a:off x="1996161" y="1105547"/>
          <a:ext cx="7219798" cy="1951096"/>
        </p:xfrm>
        <a:graphic>
          <a:graphicData uri="http://schemas.openxmlformats.org/drawingml/2006/table">
            <a:tbl>
              <a:tblPr/>
              <a:tblGrid>
                <a:gridCol w="1837766">
                  <a:extLst>
                    <a:ext uri="{9D8B030D-6E8A-4147-A177-3AD203B41FA5}">
                      <a16:colId xmlns:a16="http://schemas.microsoft.com/office/drawing/2014/main" val="961588059"/>
                    </a:ext>
                  </a:extLst>
                </a:gridCol>
                <a:gridCol w="1345508">
                  <a:extLst>
                    <a:ext uri="{9D8B030D-6E8A-4147-A177-3AD203B41FA5}">
                      <a16:colId xmlns:a16="http://schemas.microsoft.com/office/drawing/2014/main" val="731823463"/>
                    </a:ext>
                  </a:extLst>
                </a:gridCol>
                <a:gridCol w="1345508">
                  <a:extLst>
                    <a:ext uri="{9D8B030D-6E8A-4147-A177-3AD203B41FA5}">
                      <a16:colId xmlns:a16="http://schemas.microsoft.com/office/drawing/2014/main" val="3159972055"/>
                    </a:ext>
                  </a:extLst>
                </a:gridCol>
                <a:gridCol w="1345508">
                  <a:extLst>
                    <a:ext uri="{9D8B030D-6E8A-4147-A177-3AD203B41FA5}">
                      <a16:colId xmlns:a16="http://schemas.microsoft.com/office/drawing/2014/main" val="3973427041"/>
                    </a:ext>
                  </a:extLst>
                </a:gridCol>
                <a:gridCol w="1345508">
                  <a:extLst>
                    <a:ext uri="{9D8B030D-6E8A-4147-A177-3AD203B41FA5}">
                      <a16:colId xmlns:a16="http://schemas.microsoft.com/office/drawing/2014/main" val="1349911028"/>
                    </a:ext>
                  </a:extLst>
                </a:gridCol>
              </a:tblGrid>
              <a:tr h="237618">
                <a:tc rowSpan="2">
                  <a:txBody>
                    <a:bodyPr/>
                    <a:lstStyle/>
                    <a:p>
                      <a:pPr algn="ctr" fontAlgn="ctr"/>
                      <a:r>
                        <a:rPr lang="it-IT" sz="1100" b="1" i="0" u="none" strike="noStrike" dirty="0">
                          <a:solidFill>
                            <a:srgbClr val="000000"/>
                          </a:solidFill>
                          <a:effectLst/>
                          <a:latin typeface="Calibri" panose="020F0502020204030204" pitchFamily="34" charset="0"/>
                        </a:rPr>
                        <a:t>STRUTTURA TERRITORIALE</a:t>
                      </a:r>
                    </a:p>
                  </a:txBody>
                  <a:tcPr marL="5695" marR="5695" marT="569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9D9D9"/>
                    </a:solidFill>
                  </a:tcPr>
                </a:tc>
                <a:tc gridSpan="4">
                  <a:txBody>
                    <a:bodyPr/>
                    <a:lstStyle/>
                    <a:p>
                      <a:pPr algn="ctr" fontAlgn="ctr"/>
                      <a:r>
                        <a:rPr lang="it-IT" sz="1100" b="1" i="0" u="none" strike="noStrike" dirty="0">
                          <a:solidFill>
                            <a:srgbClr val="000000"/>
                          </a:solidFill>
                          <a:effectLst/>
                          <a:latin typeface="Calibri" panose="020F0502020204030204" pitchFamily="34" charset="0"/>
                        </a:rPr>
                        <a:t>TREND PRODUZIONE </a:t>
                      </a:r>
                    </a:p>
                  </a:txBody>
                  <a:tcPr marL="5695" marR="5695" marT="569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703088020"/>
                  </a:ext>
                </a:extLst>
              </a:tr>
              <a:tr h="285242">
                <a:tc vMerge="1">
                  <a:txBody>
                    <a:bodyPr/>
                    <a:lstStyle/>
                    <a:p>
                      <a:endParaRPr lang="it-IT"/>
                    </a:p>
                  </a:txBody>
                  <a:tcPr/>
                </a:tc>
                <a:tc>
                  <a:txBody>
                    <a:bodyPr/>
                    <a:lstStyle/>
                    <a:p>
                      <a:pPr algn="ctr" fontAlgn="ctr"/>
                      <a:r>
                        <a:rPr lang="it-IT" sz="1100" b="1" i="0" u="none" strike="noStrike">
                          <a:solidFill>
                            <a:srgbClr val="000000"/>
                          </a:solidFill>
                          <a:effectLst/>
                          <a:latin typeface="Calibri" panose="020F0502020204030204" pitchFamily="34" charset="0"/>
                        </a:rPr>
                        <a:t>2020</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a:solidFill>
                            <a:srgbClr val="000000"/>
                          </a:solidFill>
                          <a:effectLst/>
                          <a:latin typeface="Calibri" panose="020F0502020204030204" pitchFamily="34" charset="0"/>
                        </a:rPr>
                        <a:t>2021</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Calibri" panose="020F0502020204030204" pitchFamily="34" charset="0"/>
                        </a:rPr>
                        <a:t>2022</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1" i="0" u="none" strike="noStrike" dirty="0">
                          <a:solidFill>
                            <a:srgbClr val="000000"/>
                          </a:solidFill>
                          <a:effectLst/>
                          <a:latin typeface="Calibri" panose="020F0502020204030204" pitchFamily="34" charset="0"/>
                        </a:rPr>
                        <a:t>2023*</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5693643"/>
                  </a:ext>
                </a:extLst>
              </a:tr>
              <a:tr h="370865">
                <a:tc>
                  <a:txBody>
                    <a:bodyPr/>
                    <a:lstStyle/>
                    <a:p>
                      <a:pPr algn="ctr" fontAlgn="ctr"/>
                      <a:r>
                        <a:rPr lang="it-IT" sz="1100" b="1" i="0" u="none" strike="noStrike">
                          <a:solidFill>
                            <a:srgbClr val="000000"/>
                          </a:solidFill>
                          <a:effectLst/>
                          <a:latin typeface="Calibri" panose="020F0502020204030204" pitchFamily="34" charset="0"/>
                        </a:rPr>
                        <a:t>AGR PALERMO</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0" i="0" u="none" strike="noStrike">
                          <a:solidFill>
                            <a:srgbClr val="000000"/>
                          </a:solidFill>
                          <a:effectLst/>
                          <a:latin typeface="Calibri" panose="020F0502020204030204" pitchFamily="34" charset="0"/>
                        </a:rPr>
                        <a:t>28,41</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a:solidFill>
                            <a:srgbClr val="000000"/>
                          </a:solidFill>
                          <a:effectLst/>
                          <a:latin typeface="Calibri" panose="020F0502020204030204" pitchFamily="34" charset="0"/>
                        </a:rPr>
                        <a:t>31,51</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a:solidFill>
                            <a:srgbClr val="000000"/>
                          </a:solidFill>
                          <a:effectLst/>
                          <a:latin typeface="Calibri" panose="020F0502020204030204" pitchFamily="34" charset="0"/>
                        </a:rPr>
                        <a:t>50,14</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dirty="0">
                          <a:solidFill>
                            <a:srgbClr val="000000"/>
                          </a:solidFill>
                          <a:effectLst/>
                          <a:latin typeface="Calibri" panose="020F0502020204030204" pitchFamily="34" charset="0"/>
                        </a:rPr>
                        <a:t>53,36</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88598258"/>
                  </a:ext>
                </a:extLst>
              </a:tr>
              <a:tr h="370865">
                <a:tc>
                  <a:txBody>
                    <a:bodyPr/>
                    <a:lstStyle/>
                    <a:p>
                      <a:pPr algn="ctr" fontAlgn="ctr"/>
                      <a:r>
                        <a:rPr lang="it-IT" sz="1100" b="1" i="0" u="none" strike="noStrike">
                          <a:solidFill>
                            <a:srgbClr val="000000"/>
                          </a:solidFill>
                          <a:effectLst/>
                          <a:latin typeface="Calibri" panose="020F0502020204030204" pitchFamily="34" charset="0"/>
                        </a:rPr>
                        <a:t>AGR AUTOSTRADE</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0" i="0" u="none" strike="noStrike">
                          <a:solidFill>
                            <a:srgbClr val="000000"/>
                          </a:solidFill>
                          <a:effectLst/>
                          <a:latin typeface="Calibri" panose="020F0502020204030204" pitchFamily="34" charset="0"/>
                        </a:rPr>
                        <a:t>32,32</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a:solidFill>
                            <a:srgbClr val="000000"/>
                          </a:solidFill>
                          <a:effectLst/>
                          <a:latin typeface="Calibri" panose="020F0502020204030204" pitchFamily="34" charset="0"/>
                        </a:rPr>
                        <a:t>45,57</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a:solidFill>
                            <a:srgbClr val="000000"/>
                          </a:solidFill>
                          <a:effectLst/>
                          <a:latin typeface="Calibri" panose="020F0502020204030204" pitchFamily="34" charset="0"/>
                        </a:rPr>
                        <a:t>48,25</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dirty="0">
                          <a:solidFill>
                            <a:srgbClr val="000000"/>
                          </a:solidFill>
                          <a:effectLst/>
                          <a:latin typeface="Calibri" panose="020F0502020204030204" pitchFamily="34" charset="0"/>
                        </a:rPr>
                        <a:t>63,05</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72990524"/>
                  </a:ext>
                </a:extLst>
              </a:tr>
              <a:tr h="370865">
                <a:tc>
                  <a:txBody>
                    <a:bodyPr/>
                    <a:lstStyle/>
                    <a:p>
                      <a:pPr algn="ctr" fontAlgn="ctr"/>
                      <a:r>
                        <a:rPr lang="it-IT" sz="1100" b="1" i="0" u="none" strike="noStrike">
                          <a:solidFill>
                            <a:srgbClr val="000000"/>
                          </a:solidFill>
                          <a:effectLst/>
                          <a:latin typeface="Calibri" panose="020F0502020204030204" pitchFamily="34" charset="0"/>
                        </a:rPr>
                        <a:t>AGR CATANIA</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100" b="0" i="0" u="none" strike="noStrike">
                          <a:solidFill>
                            <a:srgbClr val="000000"/>
                          </a:solidFill>
                          <a:effectLst/>
                          <a:latin typeface="Calibri" panose="020F0502020204030204" pitchFamily="34" charset="0"/>
                        </a:rPr>
                        <a:t>17,00</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a:solidFill>
                            <a:srgbClr val="000000"/>
                          </a:solidFill>
                          <a:effectLst/>
                          <a:latin typeface="Calibri" panose="020F0502020204030204" pitchFamily="34" charset="0"/>
                        </a:rPr>
                        <a:t>30,00</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a:solidFill>
                            <a:srgbClr val="000000"/>
                          </a:solidFill>
                          <a:effectLst/>
                          <a:latin typeface="Calibri" panose="020F0502020204030204" pitchFamily="34" charset="0"/>
                        </a:rPr>
                        <a:t>34,69</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0" i="0" u="none" strike="noStrike" dirty="0">
                          <a:solidFill>
                            <a:srgbClr val="000000"/>
                          </a:solidFill>
                          <a:effectLst/>
                          <a:latin typeface="Calibri" panose="020F0502020204030204" pitchFamily="34" charset="0"/>
                        </a:rPr>
                        <a:t>38,54</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12811367"/>
                  </a:ext>
                </a:extLst>
              </a:tr>
              <a:tr h="315641">
                <a:tc>
                  <a:txBody>
                    <a:bodyPr/>
                    <a:lstStyle/>
                    <a:p>
                      <a:pPr algn="ctr" fontAlgn="ctr"/>
                      <a:r>
                        <a:rPr lang="it-IT" sz="1100" b="1" i="0" u="none" strike="noStrike">
                          <a:solidFill>
                            <a:srgbClr val="FFFFFF"/>
                          </a:solidFill>
                          <a:effectLst/>
                          <a:latin typeface="Calibri" panose="020F0502020204030204" pitchFamily="34" charset="0"/>
                        </a:rPr>
                        <a:t>SICILIA</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77,73</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107,08</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a:solidFill>
                            <a:srgbClr val="FFFFFF"/>
                          </a:solidFill>
                          <a:effectLst/>
                          <a:latin typeface="Calibri" panose="020F0502020204030204" pitchFamily="34" charset="0"/>
                        </a:rPr>
                        <a:t>133,07</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it-IT" sz="1100" b="1" i="0" u="none" strike="noStrike" dirty="0">
                          <a:solidFill>
                            <a:srgbClr val="FFFFFF"/>
                          </a:solidFill>
                          <a:effectLst/>
                          <a:latin typeface="Calibri" panose="020F0502020204030204" pitchFamily="34" charset="0"/>
                        </a:rPr>
                        <a:t>154,95</a:t>
                      </a:r>
                    </a:p>
                  </a:txBody>
                  <a:tcPr marL="5695" marR="5695" marT="56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242744304"/>
                  </a:ext>
                </a:extLst>
              </a:tr>
            </a:tbl>
          </a:graphicData>
        </a:graphic>
      </p:graphicFrame>
      <p:graphicFrame>
        <p:nvGraphicFramePr>
          <p:cNvPr id="14" name="Grafico 13">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3040581352"/>
              </p:ext>
            </p:extLst>
          </p:nvPr>
        </p:nvGraphicFramePr>
        <p:xfrm>
          <a:off x="1908699" y="3386136"/>
          <a:ext cx="7921101" cy="3250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2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70282" y="466385"/>
            <a:ext cx="7064946" cy="797251"/>
          </a:xfrm>
        </p:spPr>
        <p:txBody>
          <a:bodyPr/>
          <a:lstStyle/>
          <a:p>
            <a:pPr algn="l"/>
            <a:r>
              <a:rPr lang="it-IT" dirty="0"/>
              <a:t> </a:t>
            </a:r>
            <a:r>
              <a:rPr lang="it-IT" sz="4400" dirty="0">
                <a:solidFill>
                  <a:schemeClr val="bg1"/>
                </a:solidFill>
              </a:rPr>
              <a:t>NUOVE OPERE</a:t>
            </a:r>
            <a:endParaRPr lang="it-IT" sz="3600" dirty="0">
              <a:solidFill>
                <a:schemeClr val="bg1"/>
              </a:solidFill>
            </a:endParaRPr>
          </a:p>
        </p:txBody>
      </p:sp>
      <p:sp>
        <p:nvSpPr>
          <p:cNvPr id="6" name="Rettangolo 5"/>
          <p:cNvSpPr/>
          <p:nvPr>
            <p:custDataLst>
              <p:tags r:id="rId1"/>
            </p:custDataLst>
          </p:nvPr>
        </p:nvSpPr>
        <p:spPr bwMode="auto">
          <a:xfrm>
            <a:off x="3656388" y="1869419"/>
            <a:ext cx="250825" cy="187325"/>
          </a:xfrm>
          <a:prstGeom prst="rect">
            <a:avLst/>
          </a:prstGeom>
          <a:solidFill>
            <a:srgbClr val="C00000"/>
          </a:solidFill>
          <a:ln w="127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dirty="0">
              <a:solidFill>
                <a:srgbClr val="FFFFFF"/>
              </a:solidFill>
            </a:endParaRPr>
          </a:p>
        </p:txBody>
      </p:sp>
      <p:sp>
        <p:nvSpPr>
          <p:cNvPr id="7" name="Rectangle 3"/>
          <p:cNvSpPr>
            <a:spLocks noGrp="1" noChangeArrowheads="1"/>
          </p:cNvSpPr>
          <p:nvPr>
            <p:custDataLst>
              <p:tags r:id="rId2"/>
            </p:custDataLst>
          </p:nvPr>
        </p:nvSpPr>
        <p:spPr bwMode="auto">
          <a:xfrm>
            <a:off x="4045066" y="1869419"/>
            <a:ext cx="1792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defRPr/>
            </a:pPr>
            <a:r>
              <a:rPr lang="it-IT" sz="1400" dirty="0">
                <a:solidFill>
                  <a:srgbClr val="000000"/>
                </a:solidFill>
                <a:sym typeface="+mn-lt"/>
              </a:rPr>
              <a:t>Nuove Opere</a:t>
            </a:r>
          </a:p>
        </p:txBody>
      </p:sp>
      <p:grpSp>
        <p:nvGrpSpPr>
          <p:cNvPr id="12" name="Gruppo 11">
            <a:extLst>
              <a:ext uri="{FF2B5EF4-FFF2-40B4-BE49-F238E27FC236}">
                <a16:creationId xmlns:a16="http://schemas.microsoft.com/office/drawing/2014/main" id="{0A267A97-812F-472D-BFBE-52CD1EA09337}"/>
              </a:ext>
            </a:extLst>
          </p:cNvPr>
          <p:cNvGrpSpPr/>
          <p:nvPr/>
        </p:nvGrpSpPr>
        <p:grpSpPr>
          <a:xfrm>
            <a:off x="254401" y="301077"/>
            <a:ext cx="1867567" cy="2225848"/>
            <a:chOff x="1033986" y="3804193"/>
            <a:chExt cx="4274536" cy="4990145"/>
          </a:xfrm>
        </p:grpSpPr>
        <p:sp>
          <p:nvSpPr>
            <p:cNvPr id="13" name="Freeform 64">
              <a:extLst>
                <a:ext uri="{FF2B5EF4-FFF2-40B4-BE49-F238E27FC236}">
                  <a16:creationId xmlns:a16="http://schemas.microsoft.com/office/drawing/2014/main" id="{EC0798C4-6824-4B8F-81C5-4AD8F6F2A4D7}"/>
                </a:ext>
              </a:extLst>
            </p:cNvPr>
            <p:cNvSpPr>
              <a:spLocks noChangeAspect="1"/>
            </p:cNvSpPr>
            <p:nvPr/>
          </p:nvSpPr>
          <p:spPr bwMode="auto">
            <a:xfrm rot="21333503">
              <a:off x="1033986" y="4086308"/>
              <a:ext cx="876428" cy="1062209"/>
            </a:xfrm>
            <a:custGeom>
              <a:avLst/>
              <a:gdLst>
                <a:gd name="T0" fmla="*/ 2147483647 w 416"/>
                <a:gd name="T1" fmla="*/ 2147483647 h 545"/>
                <a:gd name="T2" fmla="*/ 2147483647 w 416"/>
                <a:gd name="T3" fmla="*/ 2147483647 h 545"/>
                <a:gd name="T4" fmla="*/ 2147483647 w 416"/>
                <a:gd name="T5" fmla="*/ 2147483647 h 545"/>
                <a:gd name="T6" fmla="*/ 2147483647 w 416"/>
                <a:gd name="T7" fmla="*/ 2147483647 h 545"/>
                <a:gd name="T8" fmla="*/ 2147483647 w 416"/>
                <a:gd name="T9" fmla="*/ 0 h 545"/>
                <a:gd name="T10" fmla="*/ 2147483647 w 416"/>
                <a:gd name="T11" fmla="*/ 2147483647 h 545"/>
                <a:gd name="T12" fmla="*/ 2147483647 w 416"/>
                <a:gd name="T13" fmla="*/ 2147483647 h 545"/>
                <a:gd name="T14" fmla="*/ 2147483647 w 416"/>
                <a:gd name="T15" fmla="*/ 2147483647 h 545"/>
                <a:gd name="T16" fmla="*/ 2147483647 w 416"/>
                <a:gd name="T17" fmla="*/ 2147483647 h 545"/>
                <a:gd name="T18" fmla="*/ 2147483647 w 416"/>
                <a:gd name="T19" fmla="*/ 2147483647 h 545"/>
                <a:gd name="T20" fmla="*/ 2147483647 w 416"/>
                <a:gd name="T21" fmla="*/ 2147483647 h 545"/>
                <a:gd name="T22" fmla="*/ 2147483647 w 416"/>
                <a:gd name="T23" fmla="*/ 2147483647 h 545"/>
                <a:gd name="T24" fmla="*/ 2147483647 w 416"/>
                <a:gd name="T25" fmla="*/ 2147483647 h 545"/>
                <a:gd name="T26" fmla="*/ 2147483647 w 416"/>
                <a:gd name="T27" fmla="*/ 2147483647 h 545"/>
                <a:gd name="T28" fmla="*/ 2147483647 w 416"/>
                <a:gd name="T29" fmla="*/ 2147483647 h 545"/>
                <a:gd name="T30" fmla="*/ 2147483647 w 416"/>
                <a:gd name="T31" fmla="*/ 2147483647 h 545"/>
                <a:gd name="T32" fmla="*/ 2147483647 w 416"/>
                <a:gd name="T33" fmla="*/ 2147483647 h 545"/>
                <a:gd name="T34" fmla="*/ 2147483647 w 416"/>
                <a:gd name="T35" fmla="*/ 2147483647 h 545"/>
                <a:gd name="T36" fmla="*/ 2147483647 w 416"/>
                <a:gd name="T37" fmla="*/ 2147483647 h 545"/>
                <a:gd name="T38" fmla="*/ 2147483647 w 416"/>
                <a:gd name="T39" fmla="*/ 2147483647 h 545"/>
                <a:gd name="T40" fmla="*/ 2147483647 w 416"/>
                <a:gd name="T41" fmla="*/ 2147483647 h 545"/>
                <a:gd name="T42" fmla="*/ 2147483647 w 416"/>
                <a:gd name="T43" fmla="*/ 2147483647 h 545"/>
                <a:gd name="T44" fmla="*/ 2147483647 w 416"/>
                <a:gd name="T45" fmla="*/ 2147483647 h 545"/>
                <a:gd name="T46" fmla="*/ 2147483647 w 416"/>
                <a:gd name="T47" fmla="*/ 2147483647 h 545"/>
                <a:gd name="T48" fmla="*/ 2147483647 w 416"/>
                <a:gd name="T49" fmla="*/ 2147483647 h 545"/>
                <a:gd name="T50" fmla="*/ 2147483647 w 416"/>
                <a:gd name="T51" fmla="*/ 2147483647 h 545"/>
                <a:gd name="T52" fmla="*/ 2147483647 w 416"/>
                <a:gd name="T53" fmla="*/ 2147483647 h 545"/>
                <a:gd name="T54" fmla="*/ 2147483647 w 416"/>
                <a:gd name="T55" fmla="*/ 2147483647 h 545"/>
                <a:gd name="T56" fmla="*/ 2147483647 w 416"/>
                <a:gd name="T57" fmla="*/ 2147483647 h 545"/>
                <a:gd name="T58" fmla="*/ 2147483647 w 416"/>
                <a:gd name="T59" fmla="*/ 2147483647 h 545"/>
                <a:gd name="T60" fmla="*/ 2147483647 w 416"/>
                <a:gd name="T61" fmla="*/ 2147483647 h 545"/>
                <a:gd name="T62" fmla="*/ 2147483647 w 416"/>
                <a:gd name="T63" fmla="*/ 2147483647 h 545"/>
                <a:gd name="T64" fmla="*/ 2147483647 w 416"/>
                <a:gd name="T65" fmla="*/ 2147483647 h 545"/>
                <a:gd name="T66" fmla="*/ 2147483647 w 416"/>
                <a:gd name="T67" fmla="*/ 2147483647 h 545"/>
                <a:gd name="T68" fmla="*/ 2147483647 w 416"/>
                <a:gd name="T69" fmla="*/ 2147483647 h 545"/>
                <a:gd name="T70" fmla="*/ 2147483647 w 416"/>
                <a:gd name="T71" fmla="*/ 2147483647 h 545"/>
                <a:gd name="T72" fmla="*/ 2147483647 w 416"/>
                <a:gd name="T73" fmla="*/ 2147483647 h 545"/>
                <a:gd name="T74" fmla="*/ 2147483647 w 416"/>
                <a:gd name="T75" fmla="*/ 2147483647 h 545"/>
                <a:gd name="T76" fmla="*/ 2147483647 w 416"/>
                <a:gd name="T77" fmla="*/ 2147483647 h 545"/>
                <a:gd name="T78" fmla="*/ 2147483647 w 416"/>
                <a:gd name="T79" fmla="*/ 2147483647 h 545"/>
                <a:gd name="T80" fmla="*/ 2147483647 w 416"/>
                <a:gd name="T81" fmla="*/ 2147483647 h 545"/>
                <a:gd name="T82" fmla="*/ 2147483647 w 416"/>
                <a:gd name="T83" fmla="*/ 2147483647 h 545"/>
                <a:gd name="T84" fmla="*/ 2147483647 w 416"/>
                <a:gd name="T85" fmla="*/ 2147483647 h 545"/>
                <a:gd name="T86" fmla="*/ 2147483647 w 416"/>
                <a:gd name="T87" fmla="*/ 2147483647 h 545"/>
                <a:gd name="T88" fmla="*/ 2147483647 w 416"/>
                <a:gd name="T89" fmla="*/ 2147483647 h 545"/>
                <a:gd name="T90" fmla="*/ 2147483647 w 416"/>
                <a:gd name="T91" fmla="*/ 2147483647 h 545"/>
                <a:gd name="T92" fmla="*/ 2147483647 w 416"/>
                <a:gd name="T93" fmla="*/ 2147483647 h 545"/>
                <a:gd name="T94" fmla="*/ 2147483647 w 416"/>
                <a:gd name="T95" fmla="*/ 2147483647 h 545"/>
                <a:gd name="T96" fmla="*/ 0 w 416"/>
                <a:gd name="T97" fmla="*/ 2147483647 h 545"/>
                <a:gd name="T98" fmla="*/ 2147483647 w 416"/>
                <a:gd name="T99" fmla="*/ 2147483647 h 545"/>
                <a:gd name="T100" fmla="*/ 2147483647 w 416"/>
                <a:gd name="T101" fmla="*/ 2147483647 h 545"/>
                <a:gd name="T102" fmla="*/ 2147483647 w 416"/>
                <a:gd name="T103" fmla="*/ 2147483647 h 545"/>
                <a:gd name="T104" fmla="*/ 2147483647 w 416"/>
                <a:gd name="T105" fmla="*/ 2147483647 h 545"/>
                <a:gd name="T106" fmla="*/ 2147483647 w 416"/>
                <a:gd name="T107" fmla="*/ 2147483647 h 545"/>
                <a:gd name="T108" fmla="*/ 2147483647 w 416"/>
                <a:gd name="T109" fmla="*/ 2147483647 h 545"/>
                <a:gd name="T110" fmla="*/ 2147483647 w 416"/>
                <a:gd name="T111" fmla="*/ 2147483647 h 545"/>
                <a:gd name="T112" fmla="*/ 2147483647 w 416"/>
                <a:gd name="T113" fmla="*/ 2147483647 h 545"/>
                <a:gd name="T114" fmla="*/ 2147483647 w 416"/>
                <a:gd name="T115" fmla="*/ 2147483647 h 545"/>
                <a:gd name="T116" fmla="*/ 2147483647 w 416"/>
                <a:gd name="T117" fmla="*/ 2147483647 h 545"/>
                <a:gd name="T118" fmla="*/ 2147483647 w 416"/>
                <a:gd name="T119" fmla="*/ 2147483647 h 545"/>
                <a:gd name="T120" fmla="*/ 2147483647 w 416"/>
                <a:gd name="T121" fmla="*/ 2147483647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545"/>
                <a:gd name="T185" fmla="*/ 416 w 416"/>
                <a:gd name="T186" fmla="*/ 545 h 5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545">
                  <a:moveTo>
                    <a:pt x="215" y="107"/>
                  </a:moveTo>
                  <a:lnTo>
                    <a:pt x="230" y="96"/>
                  </a:lnTo>
                  <a:lnTo>
                    <a:pt x="250" y="77"/>
                  </a:lnTo>
                  <a:lnTo>
                    <a:pt x="255" y="70"/>
                  </a:lnTo>
                  <a:lnTo>
                    <a:pt x="250" y="43"/>
                  </a:lnTo>
                  <a:lnTo>
                    <a:pt x="252" y="34"/>
                  </a:lnTo>
                  <a:lnTo>
                    <a:pt x="281" y="21"/>
                  </a:lnTo>
                  <a:lnTo>
                    <a:pt x="295" y="17"/>
                  </a:lnTo>
                  <a:lnTo>
                    <a:pt x="312" y="0"/>
                  </a:lnTo>
                  <a:lnTo>
                    <a:pt x="322" y="0"/>
                  </a:lnTo>
                  <a:lnTo>
                    <a:pt x="325" y="12"/>
                  </a:lnTo>
                  <a:lnTo>
                    <a:pt x="327" y="34"/>
                  </a:lnTo>
                  <a:lnTo>
                    <a:pt x="344" y="58"/>
                  </a:lnTo>
                  <a:lnTo>
                    <a:pt x="354" y="77"/>
                  </a:lnTo>
                  <a:lnTo>
                    <a:pt x="354" y="96"/>
                  </a:lnTo>
                  <a:lnTo>
                    <a:pt x="349" y="112"/>
                  </a:lnTo>
                  <a:lnTo>
                    <a:pt x="336" y="126"/>
                  </a:lnTo>
                  <a:lnTo>
                    <a:pt x="327" y="126"/>
                  </a:lnTo>
                  <a:lnTo>
                    <a:pt x="320" y="126"/>
                  </a:lnTo>
                  <a:lnTo>
                    <a:pt x="314" y="133"/>
                  </a:lnTo>
                  <a:lnTo>
                    <a:pt x="320" y="150"/>
                  </a:lnTo>
                  <a:lnTo>
                    <a:pt x="317" y="179"/>
                  </a:lnTo>
                  <a:lnTo>
                    <a:pt x="330" y="193"/>
                  </a:lnTo>
                  <a:lnTo>
                    <a:pt x="332" y="211"/>
                  </a:lnTo>
                  <a:lnTo>
                    <a:pt x="341" y="236"/>
                  </a:lnTo>
                  <a:lnTo>
                    <a:pt x="349" y="249"/>
                  </a:lnTo>
                  <a:lnTo>
                    <a:pt x="358" y="258"/>
                  </a:lnTo>
                  <a:lnTo>
                    <a:pt x="354" y="268"/>
                  </a:lnTo>
                  <a:lnTo>
                    <a:pt x="349" y="276"/>
                  </a:lnTo>
                  <a:lnTo>
                    <a:pt x="344" y="280"/>
                  </a:lnTo>
                  <a:lnTo>
                    <a:pt x="330" y="268"/>
                  </a:lnTo>
                  <a:lnTo>
                    <a:pt x="314" y="268"/>
                  </a:lnTo>
                  <a:lnTo>
                    <a:pt x="303" y="276"/>
                  </a:lnTo>
                  <a:lnTo>
                    <a:pt x="298" y="286"/>
                  </a:lnTo>
                  <a:lnTo>
                    <a:pt x="308" y="300"/>
                  </a:lnTo>
                  <a:lnTo>
                    <a:pt x="308" y="333"/>
                  </a:lnTo>
                  <a:lnTo>
                    <a:pt x="317" y="343"/>
                  </a:lnTo>
                  <a:lnTo>
                    <a:pt x="325" y="346"/>
                  </a:lnTo>
                  <a:lnTo>
                    <a:pt x="341" y="343"/>
                  </a:lnTo>
                  <a:lnTo>
                    <a:pt x="359" y="341"/>
                  </a:lnTo>
                  <a:lnTo>
                    <a:pt x="373" y="370"/>
                  </a:lnTo>
                  <a:lnTo>
                    <a:pt x="390" y="389"/>
                  </a:lnTo>
                  <a:lnTo>
                    <a:pt x="400" y="402"/>
                  </a:lnTo>
                  <a:lnTo>
                    <a:pt x="407" y="413"/>
                  </a:lnTo>
                  <a:lnTo>
                    <a:pt x="407" y="435"/>
                  </a:lnTo>
                  <a:lnTo>
                    <a:pt x="416" y="445"/>
                  </a:lnTo>
                  <a:lnTo>
                    <a:pt x="416" y="450"/>
                  </a:lnTo>
                  <a:lnTo>
                    <a:pt x="406" y="464"/>
                  </a:lnTo>
                  <a:lnTo>
                    <a:pt x="363" y="459"/>
                  </a:lnTo>
                  <a:lnTo>
                    <a:pt x="358" y="462"/>
                  </a:lnTo>
                  <a:lnTo>
                    <a:pt x="349" y="477"/>
                  </a:lnTo>
                  <a:lnTo>
                    <a:pt x="336" y="481"/>
                  </a:lnTo>
                  <a:lnTo>
                    <a:pt x="320" y="467"/>
                  </a:lnTo>
                  <a:lnTo>
                    <a:pt x="317" y="472"/>
                  </a:lnTo>
                  <a:lnTo>
                    <a:pt x="306" y="472"/>
                  </a:lnTo>
                  <a:lnTo>
                    <a:pt x="298" y="477"/>
                  </a:lnTo>
                  <a:lnTo>
                    <a:pt x="281" y="477"/>
                  </a:lnTo>
                  <a:lnTo>
                    <a:pt x="271" y="469"/>
                  </a:lnTo>
                  <a:lnTo>
                    <a:pt x="255" y="464"/>
                  </a:lnTo>
                  <a:lnTo>
                    <a:pt x="247" y="459"/>
                  </a:lnTo>
                  <a:lnTo>
                    <a:pt x="237" y="464"/>
                  </a:lnTo>
                  <a:lnTo>
                    <a:pt x="228" y="469"/>
                  </a:lnTo>
                  <a:lnTo>
                    <a:pt x="230" y="476"/>
                  </a:lnTo>
                  <a:lnTo>
                    <a:pt x="233" y="481"/>
                  </a:lnTo>
                  <a:lnTo>
                    <a:pt x="230" y="489"/>
                  </a:lnTo>
                  <a:lnTo>
                    <a:pt x="216" y="497"/>
                  </a:lnTo>
                  <a:lnTo>
                    <a:pt x="211" y="505"/>
                  </a:lnTo>
                  <a:lnTo>
                    <a:pt x="211" y="518"/>
                  </a:lnTo>
                  <a:lnTo>
                    <a:pt x="211" y="527"/>
                  </a:lnTo>
                  <a:lnTo>
                    <a:pt x="206" y="534"/>
                  </a:lnTo>
                  <a:lnTo>
                    <a:pt x="194" y="539"/>
                  </a:lnTo>
                  <a:lnTo>
                    <a:pt x="163" y="542"/>
                  </a:lnTo>
                  <a:lnTo>
                    <a:pt x="143" y="545"/>
                  </a:lnTo>
                  <a:lnTo>
                    <a:pt x="134" y="532"/>
                  </a:lnTo>
                  <a:lnTo>
                    <a:pt x="121" y="522"/>
                  </a:lnTo>
                  <a:lnTo>
                    <a:pt x="107" y="513"/>
                  </a:lnTo>
                  <a:lnTo>
                    <a:pt x="102" y="518"/>
                  </a:lnTo>
                  <a:lnTo>
                    <a:pt x="90" y="523"/>
                  </a:lnTo>
                  <a:lnTo>
                    <a:pt x="84" y="532"/>
                  </a:lnTo>
                  <a:lnTo>
                    <a:pt x="78" y="537"/>
                  </a:lnTo>
                  <a:lnTo>
                    <a:pt x="70" y="527"/>
                  </a:lnTo>
                  <a:lnTo>
                    <a:pt x="56" y="518"/>
                  </a:lnTo>
                  <a:lnTo>
                    <a:pt x="41" y="513"/>
                  </a:lnTo>
                  <a:lnTo>
                    <a:pt x="32" y="494"/>
                  </a:lnTo>
                  <a:lnTo>
                    <a:pt x="27" y="472"/>
                  </a:lnTo>
                  <a:lnTo>
                    <a:pt x="22" y="459"/>
                  </a:lnTo>
                  <a:lnTo>
                    <a:pt x="17" y="450"/>
                  </a:lnTo>
                  <a:lnTo>
                    <a:pt x="17" y="440"/>
                  </a:lnTo>
                  <a:lnTo>
                    <a:pt x="22" y="427"/>
                  </a:lnTo>
                  <a:lnTo>
                    <a:pt x="37" y="416"/>
                  </a:lnTo>
                  <a:lnTo>
                    <a:pt x="46" y="399"/>
                  </a:lnTo>
                  <a:lnTo>
                    <a:pt x="48" y="387"/>
                  </a:lnTo>
                  <a:lnTo>
                    <a:pt x="53" y="373"/>
                  </a:lnTo>
                  <a:lnTo>
                    <a:pt x="51" y="362"/>
                  </a:lnTo>
                  <a:lnTo>
                    <a:pt x="37" y="348"/>
                  </a:lnTo>
                  <a:lnTo>
                    <a:pt x="19" y="329"/>
                  </a:lnTo>
                  <a:lnTo>
                    <a:pt x="5" y="319"/>
                  </a:lnTo>
                  <a:lnTo>
                    <a:pt x="0" y="308"/>
                  </a:lnTo>
                  <a:lnTo>
                    <a:pt x="3" y="300"/>
                  </a:lnTo>
                  <a:lnTo>
                    <a:pt x="27" y="292"/>
                  </a:lnTo>
                  <a:lnTo>
                    <a:pt x="41" y="292"/>
                  </a:lnTo>
                  <a:lnTo>
                    <a:pt x="41" y="276"/>
                  </a:lnTo>
                  <a:lnTo>
                    <a:pt x="48" y="268"/>
                  </a:lnTo>
                  <a:lnTo>
                    <a:pt x="64" y="259"/>
                  </a:lnTo>
                  <a:lnTo>
                    <a:pt x="67" y="252"/>
                  </a:lnTo>
                  <a:lnTo>
                    <a:pt x="73" y="242"/>
                  </a:lnTo>
                  <a:lnTo>
                    <a:pt x="84" y="228"/>
                  </a:lnTo>
                  <a:lnTo>
                    <a:pt x="102" y="225"/>
                  </a:lnTo>
                  <a:lnTo>
                    <a:pt x="107" y="220"/>
                  </a:lnTo>
                  <a:lnTo>
                    <a:pt x="126" y="220"/>
                  </a:lnTo>
                  <a:lnTo>
                    <a:pt x="139" y="220"/>
                  </a:lnTo>
                  <a:lnTo>
                    <a:pt x="163" y="225"/>
                  </a:lnTo>
                  <a:lnTo>
                    <a:pt x="180" y="217"/>
                  </a:lnTo>
                  <a:lnTo>
                    <a:pt x="196" y="211"/>
                  </a:lnTo>
                  <a:lnTo>
                    <a:pt x="201" y="211"/>
                  </a:lnTo>
                  <a:lnTo>
                    <a:pt x="199" y="201"/>
                  </a:lnTo>
                  <a:lnTo>
                    <a:pt x="206" y="191"/>
                  </a:lnTo>
                  <a:lnTo>
                    <a:pt x="215" y="196"/>
                  </a:lnTo>
                  <a:lnTo>
                    <a:pt x="225" y="191"/>
                  </a:lnTo>
                  <a:lnTo>
                    <a:pt x="220" y="155"/>
                  </a:lnTo>
                  <a:lnTo>
                    <a:pt x="215" y="152"/>
                  </a:lnTo>
                  <a:lnTo>
                    <a:pt x="215" y="128"/>
                  </a:lnTo>
                  <a:lnTo>
                    <a:pt x="215" y="107"/>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4" name="Freeform 51">
              <a:extLst>
                <a:ext uri="{FF2B5EF4-FFF2-40B4-BE49-F238E27FC236}">
                  <a16:creationId xmlns:a16="http://schemas.microsoft.com/office/drawing/2014/main" id="{3ED5ACAA-C5C8-4B87-AFB7-43B09BFB8C1B}"/>
                </a:ext>
              </a:extLst>
            </p:cNvPr>
            <p:cNvSpPr>
              <a:spLocks noChangeAspect="1"/>
            </p:cNvSpPr>
            <p:nvPr/>
          </p:nvSpPr>
          <p:spPr bwMode="auto">
            <a:xfrm rot="21333503">
              <a:off x="4301095" y="6940301"/>
              <a:ext cx="567652" cy="1038439"/>
            </a:xfrm>
            <a:custGeom>
              <a:avLst/>
              <a:gdLst>
                <a:gd name="T0" fmla="*/ 0 w 270"/>
                <a:gd name="T1" fmla="*/ 2147483647 h 533"/>
                <a:gd name="T2" fmla="*/ 2147483647 w 270"/>
                <a:gd name="T3" fmla="*/ 2147483647 h 533"/>
                <a:gd name="T4" fmla="*/ 2147483647 w 270"/>
                <a:gd name="T5" fmla="*/ 2147483647 h 533"/>
                <a:gd name="T6" fmla="*/ 2147483647 w 270"/>
                <a:gd name="T7" fmla="*/ 2147483647 h 533"/>
                <a:gd name="T8" fmla="*/ 2147483647 w 270"/>
                <a:gd name="T9" fmla="*/ 2147483647 h 533"/>
                <a:gd name="T10" fmla="*/ 2147483647 w 270"/>
                <a:gd name="T11" fmla="*/ 2147483647 h 533"/>
                <a:gd name="T12" fmla="*/ 2147483647 w 270"/>
                <a:gd name="T13" fmla="*/ 2147483647 h 533"/>
                <a:gd name="T14" fmla="*/ 2147483647 w 270"/>
                <a:gd name="T15" fmla="*/ 2147483647 h 533"/>
                <a:gd name="T16" fmla="*/ 2147483647 w 270"/>
                <a:gd name="T17" fmla="*/ 2147483647 h 533"/>
                <a:gd name="T18" fmla="*/ 2147483647 w 270"/>
                <a:gd name="T19" fmla="*/ 2147483647 h 533"/>
                <a:gd name="T20" fmla="*/ 2147483647 w 270"/>
                <a:gd name="T21" fmla="*/ 2147483647 h 533"/>
                <a:gd name="T22" fmla="*/ 2147483647 w 270"/>
                <a:gd name="T23" fmla="*/ 2147483647 h 533"/>
                <a:gd name="T24" fmla="*/ 2147483647 w 270"/>
                <a:gd name="T25" fmla="*/ 2147483647 h 533"/>
                <a:gd name="T26" fmla="*/ 2147483647 w 270"/>
                <a:gd name="T27" fmla="*/ 2147483647 h 533"/>
                <a:gd name="T28" fmla="*/ 2147483647 w 270"/>
                <a:gd name="T29" fmla="*/ 2147483647 h 533"/>
                <a:gd name="T30" fmla="*/ 2147483647 w 270"/>
                <a:gd name="T31" fmla="*/ 2147483647 h 533"/>
                <a:gd name="T32" fmla="*/ 2147483647 w 270"/>
                <a:gd name="T33" fmla="*/ 2147483647 h 533"/>
                <a:gd name="T34" fmla="*/ 2147483647 w 270"/>
                <a:gd name="T35" fmla="*/ 2147483647 h 533"/>
                <a:gd name="T36" fmla="*/ 2147483647 w 270"/>
                <a:gd name="T37" fmla="*/ 2147483647 h 533"/>
                <a:gd name="T38" fmla="*/ 2147483647 w 270"/>
                <a:gd name="T39" fmla="*/ 2147483647 h 533"/>
                <a:gd name="T40" fmla="*/ 2147483647 w 270"/>
                <a:gd name="T41" fmla="*/ 2147483647 h 533"/>
                <a:gd name="T42" fmla="*/ 2147483647 w 270"/>
                <a:gd name="T43" fmla="*/ 2147483647 h 533"/>
                <a:gd name="T44" fmla="*/ 2147483647 w 270"/>
                <a:gd name="T45" fmla="*/ 2147483647 h 533"/>
                <a:gd name="T46" fmla="*/ 0 w 270"/>
                <a:gd name="T47" fmla="*/ 2147483647 h 533"/>
                <a:gd name="T48" fmla="*/ 2147483647 w 270"/>
                <a:gd name="T49" fmla="*/ 2147483647 h 533"/>
                <a:gd name="T50" fmla="*/ 0 w 270"/>
                <a:gd name="T51" fmla="*/ 2147483647 h 533"/>
                <a:gd name="T52" fmla="*/ 2147483647 w 270"/>
                <a:gd name="T53" fmla="*/ 2147483647 h 533"/>
                <a:gd name="T54" fmla="*/ 2147483647 w 270"/>
                <a:gd name="T55" fmla="*/ 2147483647 h 533"/>
                <a:gd name="T56" fmla="*/ 2147483647 w 270"/>
                <a:gd name="T57" fmla="*/ 2147483647 h 533"/>
                <a:gd name="T58" fmla="*/ 2147483647 w 270"/>
                <a:gd name="T59" fmla="*/ 2147483647 h 533"/>
                <a:gd name="T60" fmla="*/ 2147483647 w 270"/>
                <a:gd name="T61" fmla="*/ 2147483647 h 533"/>
                <a:gd name="T62" fmla="*/ 2147483647 w 270"/>
                <a:gd name="T63" fmla="*/ 2147483647 h 533"/>
                <a:gd name="T64" fmla="*/ 2147483647 w 270"/>
                <a:gd name="T65" fmla="*/ 2147483647 h 533"/>
                <a:gd name="T66" fmla="*/ 2147483647 w 270"/>
                <a:gd name="T67" fmla="*/ 2147483647 h 533"/>
                <a:gd name="T68" fmla="*/ 2147483647 w 270"/>
                <a:gd name="T69" fmla="*/ 2147483647 h 533"/>
                <a:gd name="T70" fmla="*/ 2147483647 w 270"/>
                <a:gd name="T71" fmla="*/ 2147483647 h 533"/>
                <a:gd name="T72" fmla="*/ 2147483647 w 270"/>
                <a:gd name="T73" fmla="*/ 2147483647 h 533"/>
                <a:gd name="T74" fmla="*/ 2147483647 w 270"/>
                <a:gd name="T75" fmla="*/ 2147483647 h 533"/>
                <a:gd name="T76" fmla="*/ 2147483647 w 270"/>
                <a:gd name="T77" fmla="*/ 2147483647 h 533"/>
                <a:gd name="T78" fmla="*/ 2147483647 w 270"/>
                <a:gd name="T79" fmla="*/ 2147483647 h 533"/>
                <a:gd name="T80" fmla="*/ 2147483647 w 270"/>
                <a:gd name="T81" fmla="*/ 2147483647 h 533"/>
                <a:gd name="T82" fmla="*/ 2147483647 w 270"/>
                <a:gd name="T83" fmla="*/ 2147483647 h 533"/>
                <a:gd name="T84" fmla="*/ 2147483647 w 270"/>
                <a:gd name="T85" fmla="*/ 2147483647 h 533"/>
                <a:gd name="T86" fmla="*/ 2147483647 w 270"/>
                <a:gd name="T87" fmla="*/ 2147483647 h 533"/>
                <a:gd name="T88" fmla="*/ 2147483647 w 270"/>
                <a:gd name="T89" fmla="*/ 2147483647 h 533"/>
                <a:gd name="T90" fmla="*/ 2147483647 w 270"/>
                <a:gd name="T91" fmla="*/ 2147483647 h 533"/>
                <a:gd name="T92" fmla="*/ 2147483647 w 270"/>
                <a:gd name="T93" fmla="*/ 2147483647 h 533"/>
                <a:gd name="T94" fmla="*/ 2147483647 w 270"/>
                <a:gd name="T95" fmla="*/ 2147483647 h 533"/>
                <a:gd name="T96" fmla="*/ 2147483647 w 270"/>
                <a:gd name="T97" fmla="*/ 2147483647 h 533"/>
                <a:gd name="T98" fmla="*/ 2147483647 w 270"/>
                <a:gd name="T99" fmla="*/ 2147483647 h 533"/>
                <a:gd name="T100" fmla="*/ 2147483647 w 270"/>
                <a:gd name="T101" fmla="*/ 2147483647 h 533"/>
                <a:gd name="T102" fmla="*/ 2147483647 w 270"/>
                <a:gd name="T103" fmla="*/ 0 h 533"/>
                <a:gd name="T104" fmla="*/ 2147483647 w 270"/>
                <a:gd name="T105" fmla="*/ 2147483647 h 533"/>
                <a:gd name="T106" fmla="*/ 2147483647 w 270"/>
                <a:gd name="T107" fmla="*/ 2147483647 h 533"/>
                <a:gd name="T108" fmla="*/ 2147483647 w 270"/>
                <a:gd name="T109" fmla="*/ 2147483647 h 533"/>
                <a:gd name="T110" fmla="*/ 2147483647 w 270"/>
                <a:gd name="T111" fmla="*/ 2147483647 h 533"/>
                <a:gd name="T112" fmla="*/ 2147483647 w 270"/>
                <a:gd name="T113" fmla="*/ 2147483647 h 533"/>
                <a:gd name="T114" fmla="*/ 2147483647 w 270"/>
                <a:gd name="T115" fmla="*/ 2147483647 h 533"/>
                <a:gd name="T116" fmla="*/ 2147483647 w 270"/>
                <a:gd name="T117" fmla="*/ 2147483647 h 533"/>
                <a:gd name="T118" fmla="*/ 2147483647 w 270"/>
                <a:gd name="T119" fmla="*/ 2147483647 h 533"/>
                <a:gd name="T120" fmla="*/ 0 w 270"/>
                <a:gd name="T121" fmla="*/ 2147483647 h 5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0"/>
                <a:gd name="T184" fmla="*/ 0 h 533"/>
                <a:gd name="T185" fmla="*/ 270 w 270"/>
                <a:gd name="T186" fmla="*/ 533 h 5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0" h="533">
                  <a:moveTo>
                    <a:pt x="0" y="14"/>
                  </a:moveTo>
                  <a:lnTo>
                    <a:pt x="13" y="38"/>
                  </a:lnTo>
                  <a:lnTo>
                    <a:pt x="11" y="57"/>
                  </a:lnTo>
                  <a:lnTo>
                    <a:pt x="16" y="75"/>
                  </a:lnTo>
                  <a:lnTo>
                    <a:pt x="37" y="116"/>
                  </a:lnTo>
                  <a:lnTo>
                    <a:pt x="59" y="154"/>
                  </a:lnTo>
                  <a:lnTo>
                    <a:pt x="64" y="169"/>
                  </a:lnTo>
                  <a:lnTo>
                    <a:pt x="64" y="207"/>
                  </a:lnTo>
                  <a:lnTo>
                    <a:pt x="69" y="226"/>
                  </a:lnTo>
                  <a:lnTo>
                    <a:pt x="88" y="258"/>
                  </a:lnTo>
                  <a:lnTo>
                    <a:pt x="95" y="268"/>
                  </a:lnTo>
                  <a:lnTo>
                    <a:pt x="96" y="295"/>
                  </a:lnTo>
                  <a:lnTo>
                    <a:pt x="95" y="312"/>
                  </a:lnTo>
                  <a:lnTo>
                    <a:pt x="69" y="323"/>
                  </a:lnTo>
                  <a:lnTo>
                    <a:pt x="61" y="328"/>
                  </a:lnTo>
                  <a:lnTo>
                    <a:pt x="61" y="338"/>
                  </a:lnTo>
                  <a:lnTo>
                    <a:pt x="56" y="338"/>
                  </a:lnTo>
                  <a:lnTo>
                    <a:pt x="35" y="342"/>
                  </a:lnTo>
                  <a:lnTo>
                    <a:pt x="30" y="358"/>
                  </a:lnTo>
                  <a:lnTo>
                    <a:pt x="35" y="382"/>
                  </a:lnTo>
                  <a:lnTo>
                    <a:pt x="26" y="409"/>
                  </a:lnTo>
                  <a:lnTo>
                    <a:pt x="18" y="430"/>
                  </a:lnTo>
                  <a:lnTo>
                    <a:pt x="3" y="444"/>
                  </a:lnTo>
                  <a:lnTo>
                    <a:pt x="0" y="461"/>
                  </a:lnTo>
                  <a:lnTo>
                    <a:pt x="5" y="485"/>
                  </a:lnTo>
                  <a:lnTo>
                    <a:pt x="0" y="509"/>
                  </a:lnTo>
                  <a:lnTo>
                    <a:pt x="18" y="533"/>
                  </a:lnTo>
                  <a:lnTo>
                    <a:pt x="42" y="522"/>
                  </a:lnTo>
                  <a:lnTo>
                    <a:pt x="67" y="522"/>
                  </a:lnTo>
                  <a:lnTo>
                    <a:pt x="86" y="500"/>
                  </a:lnTo>
                  <a:lnTo>
                    <a:pt x="88" y="463"/>
                  </a:lnTo>
                  <a:lnTo>
                    <a:pt x="117" y="439"/>
                  </a:lnTo>
                  <a:lnTo>
                    <a:pt x="147" y="412"/>
                  </a:lnTo>
                  <a:lnTo>
                    <a:pt x="166" y="379"/>
                  </a:lnTo>
                  <a:lnTo>
                    <a:pt x="166" y="338"/>
                  </a:lnTo>
                  <a:lnTo>
                    <a:pt x="226" y="295"/>
                  </a:lnTo>
                  <a:lnTo>
                    <a:pt x="249" y="290"/>
                  </a:lnTo>
                  <a:lnTo>
                    <a:pt x="265" y="275"/>
                  </a:lnTo>
                  <a:lnTo>
                    <a:pt x="268" y="237"/>
                  </a:lnTo>
                  <a:lnTo>
                    <a:pt x="260" y="218"/>
                  </a:lnTo>
                  <a:lnTo>
                    <a:pt x="270" y="183"/>
                  </a:lnTo>
                  <a:lnTo>
                    <a:pt x="270" y="162"/>
                  </a:lnTo>
                  <a:lnTo>
                    <a:pt x="263" y="150"/>
                  </a:lnTo>
                  <a:lnTo>
                    <a:pt x="238" y="142"/>
                  </a:lnTo>
                  <a:lnTo>
                    <a:pt x="198" y="107"/>
                  </a:lnTo>
                  <a:lnTo>
                    <a:pt x="168" y="107"/>
                  </a:lnTo>
                  <a:lnTo>
                    <a:pt x="158" y="79"/>
                  </a:lnTo>
                  <a:lnTo>
                    <a:pt x="168" y="67"/>
                  </a:lnTo>
                  <a:lnTo>
                    <a:pt x="180" y="53"/>
                  </a:lnTo>
                  <a:lnTo>
                    <a:pt x="180" y="29"/>
                  </a:lnTo>
                  <a:lnTo>
                    <a:pt x="174" y="2"/>
                  </a:lnTo>
                  <a:lnTo>
                    <a:pt x="147" y="0"/>
                  </a:lnTo>
                  <a:lnTo>
                    <a:pt x="137" y="38"/>
                  </a:lnTo>
                  <a:lnTo>
                    <a:pt x="115" y="43"/>
                  </a:lnTo>
                  <a:lnTo>
                    <a:pt x="100" y="43"/>
                  </a:lnTo>
                  <a:lnTo>
                    <a:pt x="91" y="51"/>
                  </a:lnTo>
                  <a:lnTo>
                    <a:pt x="59" y="27"/>
                  </a:lnTo>
                  <a:lnTo>
                    <a:pt x="42" y="35"/>
                  </a:lnTo>
                  <a:lnTo>
                    <a:pt x="27" y="35"/>
                  </a:lnTo>
                  <a:lnTo>
                    <a:pt x="13" y="16"/>
                  </a:lnTo>
                  <a:lnTo>
                    <a:pt x="0" y="14"/>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5" name="Freeform 52">
              <a:extLst>
                <a:ext uri="{FF2B5EF4-FFF2-40B4-BE49-F238E27FC236}">
                  <a16:creationId xmlns:a16="http://schemas.microsoft.com/office/drawing/2014/main" id="{CFE835C5-F6DC-41E8-B6EF-D8F28773611A}"/>
                </a:ext>
              </a:extLst>
            </p:cNvPr>
            <p:cNvSpPr>
              <a:spLocks noChangeAspect="1"/>
            </p:cNvSpPr>
            <p:nvPr/>
          </p:nvSpPr>
          <p:spPr bwMode="auto">
            <a:xfrm rot="21333503">
              <a:off x="4171662" y="6482735"/>
              <a:ext cx="556735" cy="564530"/>
            </a:xfrm>
            <a:custGeom>
              <a:avLst/>
              <a:gdLst>
                <a:gd name="T0" fmla="*/ 2147483647 w 264"/>
                <a:gd name="T1" fmla="*/ 2147483647 h 290"/>
                <a:gd name="T2" fmla="*/ 2147483647 w 264"/>
                <a:gd name="T3" fmla="*/ 2147483647 h 290"/>
                <a:gd name="T4" fmla="*/ 2147483647 w 264"/>
                <a:gd name="T5" fmla="*/ 2147483647 h 290"/>
                <a:gd name="T6" fmla="*/ 2147483647 w 264"/>
                <a:gd name="T7" fmla="*/ 2147483647 h 290"/>
                <a:gd name="T8" fmla="*/ 2147483647 w 264"/>
                <a:gd name="T9" fmla="*/ 2147483647 h 290"/>
                <a:gd name="T10" fmla="*/ 2147483647 w 264"/>
                <a:gd name="T11" fmla="*/ 2147483647 h 290"/>
                <a:gd name="T12" fmla="*/ 2147483647 w 264"/>
                <a:gd name="T13" fmla="*/ 2147483647 h 290"/>
                <a:gd name="T14" fmla="*/ 2147483647 w 264"/>
                <a:gd name="T15" fmla="*/ 2147483647 h 290"/>
                <a:gd name="T16" fmla="*/ 2147483647 w 264"/>
                <a:gd name="T17" fmla="*/ 2147483647 h 290"/>
                <a:gd name="T18" fmla="*/ 2147483647 w 264"/>
                <a:gd name="T19" fmla="*/ 2147483647 h 290"/>
                <a:gd name="T20" fmla="*/ 2147483647 w 264"/>
                <a:gd name="T21" fmla="*/ 2147483647 h 290"/>
                <a:gd name="T22" fmla="*/ 2147483647 w 264"/>
                <a:gd name="T23" fmla="*/ 2147483647 h 290"/>
                <a:gd name="T24" fmla="*/ 2147483647 w 264"/>
                <a:gd name="T25" fmla="*/ 2147483647 h 290"/>
                <a:gd name="T26" fmla="*/ 2147483647 w 264"/>
                <a:gd name="T27" fmla="*/ 2147483647 h 290"/>
                <a:gd name="T28" fmla="*/ 2147483647 w 264"/>
                <a:gd name="T29" fmla="*/ 2147483647 h 290"/>
                <a:gd name="T30" fmla="*/ 2147483647 w 264"/>
                <a:gd name="T31" fmla="*/ 2147483647 h 290"/>
                <a:gd name="T32" fmla="*/ 2147483647 w 264"/>
                <a:gd name="T33" fmla="*/ 2147483647 h 290"/>
                <a:gd name="T34" fmla="*/ 2147483647 w 264"/>
                <a:gd name="T35" fmla="*/ 2147483647 h 290"/>
                <a:gd name="T36" fmla="*/ 2147483647 w 264"/>
                <a:gd name="T37" fmla="*/ 0 h 290"/>
                <a:gd name="T38" fmla="*/ 2147483647 w 264"/>
                <a:gd name="T39" fmla="*/ 2147483647 h 290"/>
                <a:gd name="T40" fmla="*/ 2147483647 w 264"/>
                <a:gd name="T41" fmla="*/ 2147483647 h 290"/>
                <a:gd name="T42" fmla="*/ 2147483647 w 264"/>
                <a:gd name="T43" fmla="*/ 2147483647 h 290"/>
                <a:gd name="T44" fmla="*/ 2147483647 w 264"/>
                <a:gd name="T45" fmla="*/ 2147483647 h 290"/>
                <a:gd name="T46" fmla="*/ 2147483647 w 264"/>
                <a:gd name="T47" fmla="*/ 2147483647 h 290"/>
                <a:gd name="T48" fmla="*/ 0 w 264"/>
                <a:gd name="T49" fmla="*/ 2147483647 h 290"/>
                <a:gd name="T50" fmla="*/ 2147483647 w 264"/>
                <a:gd name="T51" fmla="*/ 2147483647 h 290"/>
                <a:gd name="T52" fmla="*/ 2147483647 w 264"/>
                <a:gd name="T53" fmla="*/ 2147483647 h 290"/>
                <a:gd name="T54" fmla="*/ 2147483647 w 264"/>
                <a:gd name="T55" fmla="*/ 2147483647 h 290"/>
                <a:gd name="T56" fmla="*/ 2147483647 w 264"/>
                <a:gd name="T57" fmla="*/ 2147483647 h 290"/>
                <a:gd name="T58" fmla="*/ 2147483647 w 264"/>
                <a:gd name="T59" fmla="*/ 2147483647 h 290"/>
                <a:gd name="T60" fmla="*/ 2147483647 w 264"/>
                <a:gd name="T61" fmla="*/ 2147483647 h 290"/>
                <a:gd name="T62" fmla="*/ 2147483647 w 264"/>
                <a:gd name="T63" fmla="*/ 2147483647 h 290"/>
                <a:gd name="T64" fmla="*/ 2147483647 w 264"/>
                <a:gd name="T65" fmla="*/ 2147483647 h 290"/>
                <a:gd name="T66" fmla="*/ 2147483647 w 264"/>
                <a:gd name="T67" fmla="*/ 2147483647 h 290"/>
                <a:gd name="T68" fmla="*/ 2147483647 w 264"/>
                <a:gd name="T69" fmla="*/ 2147483647 h 290"/>
                <a:gd name="T70" fmla="*/ 2147483647 w 264"/>
                <a:gd name="T71" fmla="*/ 2147483647 h 290"/>
                <a:gd name="T72" fmla="*/ 2147483647 w 264"/>
                <a:gd name="T73" fmla="*/ 2147483647 h 290"/>
                <a:gd name="T74" fmla="*/ 2147483647 w 264"/>
                <a:gd name="T75" fmla="*/ 2147483647 h 290"/>
                <a:gd name="T76" fmla="*/ 2147483647 w 264"/>
                <a:gd name="T77" fmla="*/ 2147483647 h 290"/>
                <a:gd name="T78" fmla="*/ 2147483647 w 264"/>
                <a:gd name="T79" fmla="*/ 2147483647 h 290"/>
                <a:gd name="T80" fmla="*/ 2147483647 w 264"/>
                <a:gd name="T81" fmla="*/ 2147483647 h 290"/>
                <a:gd name="T82" fmla="*/ 2147483647 w 264"/>
                <a:gd name="T83" fmla="*/ 2147483647 h 290"/>
                <a:gd name="T84" fmla="*/ 2147483647 w 264"/>
                <a:gd name="T85" fmla="*/ 2147483647 h 290"/>
                <a:gd name="T86" fmla="*/ 2147483647 w 264"/>
                <a:gd name="T87" fmla="*/ 2147483647 h 290"/>
                <a:gd name="T88" fmla="*/ 2147483647 w 264"/>
                <a:gd name="T89" fmla="*/ 2147483647 h 290"/>
                <a:gd name="T90" fmla="*/ 2147483647 w 264"/>
                <a:gd name="T91" fmla="*/ 2147483647 h 2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290"/>
                <a:gd name="T140" fmla="*/ 264 w 264"/>
                <a:gd name="T141" fmla="*/ 290 h 2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290">
                  <a:moveTo>
                    <a:pt x="207" y="244"/>
                  </a:moveTo>
                  <a:lnTo>
                    <a:pt x="233" y="210"/>
                  </a:lnTo>
                  <a:lnTo>
                    <a:pt x="231" y="198"/>
                  </a:lnTo>
                  <a:lnTo>
                    <a:pt x="250" y="176"/>
                  </a:lnTo>
                  <a:lnTo>
                    <a:pt x="264" y="171"/>
                  </a:lnTo>
                  <a:lnTo>
                    <a:pt x="247" y="147"/>
                  </a:lnTo>
                  <a:lnTo>
                    <a:pt x="233" y="118"/>
                  </a:lnTo>
                  <a:lnTo>
                    <a:pt x="228" y="94"/>
                  </a:lnTo>
                  <a:lnTo>
                    <a:pt x="215" y="90"/>
                  </a:lnTo>
                  <a:lnTo>
                    <a:pt x="177" y="96"/>
                  </a:lnTo>
                  <a:lnTo>
                    <a:pt x="167" y="90"/>
                  </a:lnTo>
                  <a:lnTo>
                    <a:pt x="167" y="77"/>
                  </a:lnTo>
                  <a:lnTo>
                    <a:pt x="167" y="62"/>
                  </a:lnTo>
                  <a:lnTo>
                    <a:pt x="158" y="53"/>
                  </a:lnTo>
                  <a:lnTo>
                    <a:pt x="143" y="53"/>
                  </a:lnTo>
                  <a:lnTo>
                    <a:pt x="124" y="42"/>
                  </a:lnTo>
                  <a:lnTo>
                    <a:pt x="110" y="20"/>
                  </a:lnTo>
                  <a:lnTo>
                    <a:pt x="105" y="5"/>
                  </a:lnTo>
                  <a:lnTo>
                    <a:pt x="94" y="0"/>
                  </a:lnTo>
                  <a:lnTo>
                    <a:pt x="78" y="10"/>
                  </a:lnTo>
                  <a:lnTo>
                    <a:pt x="46" y="7"/>
                  </a:lnTo>
                  <a:lnTo>
                    <a:pt x="30" y="40"/>
                  </a:lnTo>
                  <a:lnTo>
                    <a:pt x="24" y="45"/>
                  </a:lnTo>
                  <a:lnTo>
                    <a:pt x="5" y="48"/>
                  </a:lnTo>
                  <a:lnTo>
                    <a:pt x="0" y="58"/>
                  </a:lnTo>
                  <a:lnTo>
                    <a:pt x="18" y="75"/>
                  </a:lnTo>
                  <a:lnTo>
                    <a:pt x="17" y="90"/>
                  </a:lnTo>
                  <a:lnTo>
                    <a:pt x="5" y="115"/>
                  </a:lnTo>
                  <a:lnTo>
                    <a:pt x="35" y="142"/>
                  </a:lnTo>
                  <a:lnTo>
                    <a:pt x="44" y="164"/>
                  </a:lnTo>
                  <a:lnTo>
                    <a:pt x="54" y="193"/>
                  </a:lnTo>
                  <a:lnTo>
                    <a:pt x="56" y="215"/>
                  </a:lnTo>
                  <a:lnTo>
                    <a:pt x="49" y="227"/>
                  </a:lnTo>
                  <a:lnTo>
                    <a:pt x="44" y="241"/>
                  </a:lnTo>
                  <a:lnTo>
                    <a:pt x="32" y="246"/>
                  </a:lnTo>
                  <a:lnTo>
                    <a:pt x="44" y="253"/>
                  </a:lnTo>
                  <a:lnTo>
                    <a:pt x="60" y="271"/>
                  </a:lnTo>
                  <a:lnTo>
                    <a:pt x="78" y="273"/>
                  </a:lnTo>
                  <a:lnTo>
                    <a:pt x="89" y="266"/>
                  </a:lnTo>
                  <a:lnTo>
                    <a:pt x="121" y="290"/>
                  </a:lnTo>
                  <a:lnTo>
                    <a:pt x="131" y="281"/>
                  </a:lnTo>
                  <a:lnTo>
                    <a:pt x="156" y="280"/>
                  </a:lnTo>
                  <a:lnTo>
                    <a:pt x="164" y="273"/>
                  </a:lnTo>
                  <a:lnTo>
                    <a:pt x="172" y="254"/>
                  </a:lnTo>
                  <a:lnTo>
                    <a:pt x="180" y="236"/>
                  </a:lnTo>
                  <a:lnTo>
                    <a:pt x="207" y="244"/>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6" name="Freeform 53">
              <a:extLst>
                <a:ext uri="{FF2B5EF4-FFF2-40B4-BE49-F238E27FC236}">
                  <a16:creationId xmlns:a16="http://schemas.microsoft.com/office/drawing/2014/main" id="{E54E33A0-9E94-45BB-9653-B6DDC72E87C0}"/>
                </a:ext>
              </a:extLst>
            </p:cNvPr>
            <p:cNvSpPr>
              <a:spLocks noChangeAspect="1"/>
            </p:cNvSpPr>
            <p:nvPr/>
          </p:nvSpPr>
          <p:spPr bwMode="auto">
            <a:xfrm rot="21333503">
              <a:off x="3990761" y="6089051"/>
              <a:ext cx="1317761" cy="1002783"/>
            </a:xfrm>
            <a:custGeom>
              <a:avLst/>
              <a:gdLst>
                <a:gd name="T0" fmla="*/ 12 w 628"/>
                <a:gd name="T1" fmla="*/ 11 h 514"/>
                <a:gd name="T2" fmla="*/ 12 w 628"/>
                <a:gd name="T3" fmla="*/ 11 h 514"/>
                <a:gd name="T4" fmla="*/ 5 w 628"/>
                <a:gd name="T5" fmla="*/ 11 h 514"/>
                <a:gd name="T6" fmla="*/ 5 w 628"/>
                <a:gd name="T7" fmla="*/ 11 h 514"/>
                <a:gd name="T8" fmla="*/ 12 w 628"/>
                <a:gd name="T9" fmla="*/ 11 h 514"/>
                <a:gd name="T10" fmla="*/ 12 w 628"/>
                <a:gd name="T11" fmla="*/ 11 h 514"/>
                <a:gd name="T12" fmla="*/ 12 w 628"/>
                <a:gd name="T13" fmla="*/ 11 h 514"/>
                <a:gd name="T14" fmla="*/ 12 w 628"/>
                <a:gd name="T15" fmla="*/ 11 h 514"/>
                <a:gd name="T16" fmla="*/ 12 w 628"/>
                <a:gd name="T17" fmla="*/ 11 h 514"/>
                <a:gd name="T18" fmla="*/ 12 w 628"/>
                <a:gd name="T19" fmla="*/ 11 h 514"/>
                <a:gd name="T20" fmla="*/ 12 w 628"/>
                <a:gd name="T21" fmla="*/ 11 h 514"/>
                <a:gd name="T22" fmla="*/ 12 w 628"/>
                <a:gd name="T23" fmla="*/ 11 h 514"/>
                <a:gd name="T24" fmla="*/ 12 w 628"/>
                <a:gd name="T25" fmla="*/ 11 h 514"/>
                <a:gd name="T26" fmla="*/ 12 w 628"/>
                <a:gd name="T27" fmla="*/ 11 h 514"/>
                <a:gd name="T28" fmla="*/ 12 w 628"/>
                <a:gd name="T29" fmla="*/ 11 h 514"/>
                <a:gd name="T30" fmla="*/ 12 w 628"/>
                <a:gd name="T31" fmla="*/ 11 h 514"/>
                <a:gd name="T32" fmla="*/ 12 w 628"/>
                <a:gd name="T33" fmla="*/ 11 h 514"/>
                <a:gd name="T34" fmla="*/ 12 w 628"/>
                <a:gd name="T35" fmla="*/ 11 h 514"/>
                <a:gd name="T36" fmla="*/ 12 w 628"/>
                <a:gd name="T37" fmla="*/ 11 h 514"/>
                <a:gd name="T38" fmla="*/ 12 w 628"/>
                <a:gd name="T39" fmla="*/ 11 h 514"/>
                <a:gd name="T40" fmla="*/ 12 w 628"/>
                <a:gd name="T41" fmla="*/ 11 h 514"/>
                <a:gd name="T42" fmla="*/ 12 w 628"/>
                <a:gd name="T43" fmla="*/ 11 h 514"/>
                <a:gd name="T44" fmla="*/ 12 w 628"/>
                <a:gd name="T45" fmla="*/ 11 h 514"/>
                <a:gd name="T46" fmla="*/ 12 w 628"/>
                <a:gd name="T47" fmla="*/ 11 h 514"/>
                <a:gd name="T48" fmla="*/ 12 w 628"/>
                <a:gd name="T49" fmla="*/ 11 h 514"/>
                <a:gd name="T50" fmla="*/ 12 w 628"/>
                <a:gd name="T51" fmla="*/ 11 h 514"/>
                <a:gd name="T52" fmla="*/ 12 w 628"/>
                <a:gd name="T53" fmla="*/ 11 h 514"/>
                <a:gd name="T54" fmla="*/ 12 w 628"/>
                <a:gd name="T55" fmla="*/ 11 h 514"/>
                <a:gd name="T56" fmla="*/ 12 w 628"/>
                <a:gd name="T57" fmla="*/ 11 h 514"/>
                <a:gd name="T58" fmla="*/ 12 w 628"/>
                <a:gd name="T59" fmla="*/ 11 h 514"/>
                <a:gd name="T60" fmla="*/ 12 w 628"/>
                <a:gd name="T61" fmla="*/ 11 h 514"/>
                <a:gd name="T62" fmla="*/ 12 w 628"/>
                <a:gd name="T63" fmla="*/ 11 h 514"/>
                <a:gd name="T64" fmla="*/ 12 w 628"/>
                <a:gd name="T65" fmla="*/ 11 h 514"/>
                <a:gd name="T66" fmla="*/ 12 w 628"/>
                <a:gd name="T67" fmla="*/ 11 h 514"/>
                <a:gd name="T68" fmla="*/ 12 w 628"/>
                <a:gd name="T69" fmla="*/ 11 h 514"/>
                <a:gd name="T70" fmla="*/ 12 w 628"/>
                <a:gd name="T71" fmla="*/ 11 h 514"/>
                <a:gd name="T72" fmla="*/ 12 w 628"/>
                <a:gd name="T73" fmla="*/ 11 h 514"/>
                <a:gd name="T74" fmla="*/ 12 w 628"/>
                <a:gd name="T75" fmla="*/ 11 h 514"/>
                <a:gd name="T76" fmla="*/ 12 w 628"/>
                <a:gd name="T77" fmla="*/ 11 h 514"/>
                <a:gd name="T78" fmla="*/ 12 w 628"/>
                <a:gd name="T79" fmla="*/ 11 h 514"/>
                <a:gd name="T80" fmla="*/ 12 w 628"/>
                <a:gd name="T81" fmla="*/ 11 h 514"/>
                <a:gd name="T82" fmla="*/ 12 w 628"/>
                <a:gd name="T83" fmla="*/ 11 h 514"/>
                <a:gd name="T84" fmla="*/ 12 w 628"/>
                <a:gd name="T85" fmla="*/ 11 h 514"/>
                <a:gd name="T86" fmla="*/ 12 w 628"/>
                <a:gd name="T87" fmla="*/ 11 h 514"/>
                <a:gd name="T88" fmla="*/ 12 w 628"/>
                <a:gd name="T89" fmla="*/ 10 h 514"/>
                <a:gd name="T90" fmla="*/ 12 w 628"/>
                <a:gd name="T91" fmla="*/ 0 h 514"/>
                <a:gd name="T92" fmla="*/ 12 w 628"/>
                <a:gd name="T93" fmla="*/ 10 h 514"/>
                <a:gd name="T94" fmla="*/ 12 w 628"/>
                <a:gd name="T95" fmla="*/ 5 h 514"/>
                <a:gd name="T96" fmla="*/ 12 w 628"/>
                <a:gd name="T97" fmla="*/ 0 h 514"/>
                <a:gd name="T98" fmla="*/ 12 w 628"/>
                <a:gd name="T99" fmla="*/ 11 h 5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8"/>
                <a:gd name="T151" fmla="*/ 0 h 514"/>
                <a:gd name="T152" fmla="*/ 628 w 628"/>
                <a:gd name="T153" fmla="*/ 514 h 5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8" h="514">
                  <a:moveTo>
                    <a:pt x="37" y="16"/>
                  </a:moveTo>
                  <a:lnTo>
                    <a:pt x="43" y="39"/>
                  </a:lnTo>
                  <a:lnTo>
                    <a:pt x="43" y="64"/>
                  </a:lnTo>
                  <a:lnTo>
                    <a:pt x="32" y="80"/>
                  </a:lnTo>
                  <a:lnTo>
                    <a:pt x="22" y="77"/>
                  </a:lnTo>
                  <a:lnTo>
                    <a:pt x="5" y="77"/>
                  </a:lnTo>
                  <a:lnTo>
                    <a:pt x="0" y="91"/>
                  </a:lnTo>
                  <a:lnTo>
                    <a:pt x="5" y="99"/>
                  </a:lnTo>
                  <a:lnTo>
                    <a:pt x="17" y="99"/>
                  </a:lnTo>
                  <a:lnTo>
                    <a:pt x="22" y="106"/>
                  </a:lnTo>
                  <a:lnTo>
                    <a:pt x="22" y="123"/>
                  </a:lnTo>
                  <a:lnTo>
                    <a:pt x="48" y="155"/>
                  </a:lnTo>
                  <a:lnTo>
                    <a:pt x="59" y="150"/>
                  </a:lnTo>
                  <a:lnTo>
                    <a:pt x="71" y="147"/>
                  </a:lnTo>
                  <a:lnTo>
                    <a:pt x="83" y="152"/>
                  </a:lnTo>
                  <a:lnTo>
                    <a:pt x="80" y="180"/>
                  </a:lnTo>
                  <a:lnTo>
                    <a:pt x="93" y="191"/>
                  </a:lnTo>
                  <a:lnTo>
                    <a:pt x="107" y="196"/>
                  </a:lnTo>
                  <a:lnTo>
                    <a:pt x="115" y="191"/>
                  </a:lnTo>
                  <a:lnTo>
                    <a:pt x="126" y="202"/>
                  </a:lnTo>
                  <a:lnTo>
                    <a:pt x="139" y="198"/>
                  </a:lnTo>
                  <a:lnTo>
                    <a:pt x="148" y="202"/>
                  </a:lnTo>
                  <a:lnTo>
                    <a:pt x="158" y="202"/>
                  </a:lnTo>
                  <a:lnTo>
                    <a:pt x="174" y="191"/>
                  </a:lnTo>
                  <a:lnTo>
                    <a:pt x="185" y="196"/>
                  </a:lnTo>
                  <a:lnTo>
                    <a:pt x="191" y="215"/>
                  </a:lnTo>
                  <a:lnTo>
                    <a:pt x="206" y="239"/>
                  </a:lnTo>
                  <a:lnTo>
                    <a:pt x="218" y="241"/>
                  </a:lnTo>
                  <a:lnTo>
                    <a:pt x="236" y="244"/>
                  </a:lnTo>
                  <a:lnTo>
                    <a:pt x="241" y="249"/>
                  </a:lnTo>
                  <a:lnTo>
                    <a:pt x="247" y="268"/>
                  </a:lnTo>
                  <a:lnTo>
                    <a:pt x="247" y="280"/>
                  </a:lnTo>
                  <a:lnTo>
                    <a:pt x="252" y="287"/>
                  </a:lnTo>
                  <a:lnTo>
                    <a:pt x="266" y="285"/>
                  </a:lnTo>
                  <a:lnTo>
                    <a:pt x="281" y="282"/>
                  </a:lnTo>
                  <a:lnTo>
                    <a:pt x="295" y="280"/>
                  </a:lnTo>
                  <a:lnTo>
                    <a:pt x="308" y="285"/>
                  </a:lnTo>
                  <a:lnTo>
                    <a:pt x="311" y="303"/>
                  </a:lnTo>
                  <a:lnTo>
                    <a:pt x="320" y="323"/>
                  </a:lnTo>
                  <a:lnTo>
                    <a:pt x="327" y="338"/>
                  </a:lnTo>
                  <a:lnTo>
                    <a:pt x="332" y="346"/>
                  </a:lnTo>
                  <a:lnTo>
                    <a:pt x="339" y="357"/>
                  </a:lnTo>
                  <a:lnTo>
                    <a:pt x="344" y="362"/>
                  </a:lnTo>
                  <a:lnTo>
                    <a:pt x="357" y="367"/>
                  </a:lnTo>
                  <a:lnTo>
                    <a:pt x="395" y="365"/>
                  </a:lnTo>
                  <a:lnTo>
                    <a:pt x="419" y="379"/>
                  </a:lnTo>
                  <a:lnTo>
                    <a:pt x="448" y="398"/>
                  </a:lnTo>
                  <a:lnTo>
                    <a:pt x="463" y="401"/>
                  </a:lnTo>
                  <a:lnTo>
                    <a:pt x="494" y="398"/>
                  </a:lnTo>
                  <a:lnTo>
                    <a:pt x="516" y="403"/>
                  </a:lnTo>
                  <a:lnTo>
                    <a:pt x="526" y="417"/>
                  </a:lnTo>
                  <a:lnTo>
                    <a:pt x="531" y="430"/>
                  </a:lnTo>
                  <a:lnTo>
                    <a:pt x="542" y="451"/>
                  </a:lnTo>
                  <a:lnTo>
                    <a:pt x="540" y="476"/>
                  </a:lnTo>
                  <a:lnTo>
                    <a:pt x="540" y="487"/>
                  </a:lnTo>
                  <a:lnTo>
                    <a:pt x="553" y="492"/>
                  </a:lnTo>
                  <a:lnTo>
                    <a:pt x="572" y="509"/>
                  </a:lnTo>
                  <a:lnTo>
                    <a:pt x="588" y="514"/>
                  </a:lnTo>
                  <a:lnTo>
                    <a:pt x="610" y="509"/>
                  </a:lnTo>
                  <a:lnTo>
                    <a:pt x="606" y="483"/>
                  </a:lnTo>
                  <a:lnTo>
                    <a:pt x="615" y="444"/>
                  </a:lnTo>
                  <a:lnTo>
                    <a:pt x="628" y="432"/>
                  </a:lnTo>
                  <a:lnTo>
                    <a:pt x="625" y="411"/>
                  </a:lnTo>
                  <a:lnTo>
                    <a:pt x="615" y="398"/>
                  </a:lnTo>
                  <a:lnTo>
                    <a:pt x="605" y="395"/>
                  </a:lnTo>
                  <a:lnTo>
                    <a:pt x="596" y="384"/>
                  </a:lnTo>
                  <a:lnTo>
                    <a:pt x="596" y="371"/>
                  </a:lnTo>
                  <a:lnTo>
                    <a:pt x="518" y="287"/>
                  </a:lnTo>
                  <a:lnTo>
                    <a:pt x="497" y="287"/>
                  </a:lnTo>
                  <a:lnTo>
                    <a:pt x="463" y="268"/>
                  </a:lnTo>
                  <a:lnTo>
                    <a:pt x="427" y="253"/>
                  </a:lnTo>
                  <a:lnTo>
                    <a:pt x="416" y="244"/>
                  </a:lnTo>
                  <a:lnTo>
                    <a:pt x="414" y="227"/>
                  </a:lnTo>
                  <a:lnTo>
                    <a:pt x="400" y="217"/>
                  </a:lnTo>
                  <a:lnTo>
                    <a:pt x="382" y="220"/>
                  </a:lnTo>
                  <a:lnTo>
                    <a:pt x="362" y="212"/>
                  </a:lnTo>
                  <a:lnTo>
                    <a:pt x="322" y="191"/>
                  </a:lnTo>
                  <a:lnTo>
                    <a:pt x="281" y="174"/>
                  </a:lnTo>
                  <a:lnTo>
                    <a:pt x="252" y="155"/>
                  </a:lnTo>
                  <a:lnTo>
                    <a:pt x="228" y="142"/>
                  </a:lnTo>
                  <a:lnTo>
                    <a:pt x="204" y="128"/>
                  </a:lnTo>
                  <a:lnTo>
                    <a:pt x="182" y="101"/>
                  </a:lnTo>
                  <a:lnTo>
                    <a:pt x="180" y="86"/>
                  </a:lnTo>
                  <a:lnTo>
                    <a:pt x="201" y="86"/>
                  </a:lnTo>
                  <a:lnTo>
                    <a:pt x="218" y="75"/>
                  </a:lnTo>
                  <a:lnTo>
                    <a:pt x="218" y="58"/>
                  </a:lnTo>
                  <a:lnTo>
                    <a:pt x="228" y="50"/>
                  </a:lnTo>
                  <a:lnTo>
                    <a:pt x="239" y="34"/>
                  </a:lnTo>
                  <a:lnTo>
                    <a:pt x="233" y="21"/>
                  </a:lnTo>
                  <a:lnTo>
                    <a:pt x="218" y="10"/>
                  </a:lnTo>
                  <a:lnTo>
                    <a:pt x="204" y="5"/>
                  </a:lnTo>
                  <a:lnTo>
                    <a:pt x="191" y="0"/>
                  </a:lnTo>
                  <a:lnTo>
                    <a:pt x="174" y="7"/>
                  </a:lnTo>
                  <a:lnTo>
                    <a:pt x="164" y="10"/>
                  </a:lnTo>
                  <a:lnTo>
                    <a:pt x="139" y="5"/>
                  </a:lnTo>
                  <a:lnTo>
                    <a:pt x="112" y="5"/>
                  </a:lnTo>
                  <a:lnTo>
                    <a:pt x="93" y="10"/>
                  </a:lnTo>
                  <a:lnTo>
                    <a:pt x="78" y="0"/>
                  </a:lnTo>
                  <a:lnTo>
                    <a:pt x="66" y="0"/>
                  </a:lnTo>
                  <a:lnTo>
                    <a:pt x="37" y="1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7" name="Freeform 54">
              <a:extLst>
                <a:ext uri="{FF2B5EF4-FFF2-40B4-BE49-F238E27FC236}">
                  <a16:creationId xmlns:a16="http://schemas.microsoft.com/office/drawing/2014/main" id="{BA6174CC-7994-4146-8371-AED82002FD66}"/>
                </a:ext>
              </a:extLst>
            </p:cNvPr>
            <p:cNvSpPr>
              <a:spLocks noChangeAspect="1"/>
            </p:cNvSpPr>
            <p:nvPr/>
          </p:nvSpPr>
          <p:spPr bwMode="auto">
            <a:xfrm rot="21333503">
              <a:off x="3574174" y="6329306"/>
              <a:ext cx="700208" cy="693777"/>
            </a:xfrm>
            <a:custGeom>
              <a:avLst/>
              <a:gdLst>
                <a:gd name="T0" fmla="*/ 2147483647 w 334"/>
                <a:gd name="T1" fmla="*/ 0 h 355"/>
                <a:gd name="T2" fmla="*/ 2147483647 w 334"/>
                <a:gd name="T3" fmla="*/ 2147483647 h 355"/>
                <a:gd name="T4" fmla="*/ 2147483647 w 334"/>
                <a:gd name="T5" fmla="*/ 2147483647 h 355"/>
                <a:gd name="T6" fmla="*/ 2147483647 w 334"/>
                <a:gd name="T7" fmla="*/ 2147483647 h 355"/>
                <a:gd name="T8" fmla="*/ 2147483647 w 334"/>
                <a:gd name="T9" fmla="*/ 2147483647 h 355"/>
                <a:gd name="T10" fmla="*/ 2147483647 w 334"/>
                <a:gd name="T11" fmla="*/ 2147483647 h 355"/>
                <a:gd name="T12" fmla="*/ 2147483647 w 334"/>
                <a:gd name="T13" fmla="*/ 2147483647 h 355"/>
                <a:gd name="T14" fmla="*/ 2147483647 w 334"/>
                <a:gd name="T15" fmla="*/ 2147483647 h 355"/>
                <a:gd name="T16" fmla="*/ 0 w 334"/>
                <a:gd name="T17" fmla="*/ 2147483647 h 355"/>
                <a:gd name="T18" fmla="*/ 2147483647 w 334"/>
                <a:gd name="T19" fmla="*/ 2147483647 h 355"/>
                <a:gd name="T20" fmla="*/ 2147483647 w 334"/>
                <a:gd name="T21" fmla="*/ 2147483647 h 355"/>
                <a:gd name="T22" fmla="*/ 2147483647 w 334"/>
                <a:gd name="T23" fmla="*/ 2147483647 h 355"/>
                <a:gd name="T24" fmla="*/ 2147483647 w 334"/>
                <a:gd name="T25" fmla="*/ 2147483647 h 355"/>
                <a:gd name="T26" fmla="*/ 2147483647 w 334"/>
                <a:gd name="T27" fmla="*/ 2147483647 h 355"/>
                <a:gd name="T28" fmla="*/ 2147483647 w 334"/>
                <a:gd name="T29" fmla="*/ 2147483647 h 355"/>
                <a:gd name="T30" fmla="*/ 2147483647 w 334"/>
                <a:gd name="T31" fmla="*/ 2147483647 h 355"/>
                <a:gd name="T32" fmla="*/ 2147483647 w 334"/>
                <a:gd name="T33" fmla="*/ 2147483647 h 355"/>
                <a:gd name="T34" fmla="*/ 2147483647 w 334"/>
                <a:gd name="T35" fmla="*/ 2147483647 h 355"/>
                <a:gd name="T36" fmla="*/ 2147483647 w 334"/>
                <a:gd name="T37" fmla="*/ 2147483647 h 355"/>
                <a:gd name="T38" fmla="*/ 2147483647 w 334"/>
                <a:gd name="T39" fmla="*/ 2147483647 h 355"/>
                <a:gd name="T40" fmla="*/ 2147483647 w 334"/>
                <a:gd name="T41" fmla="*/ 2147483647 h 355"/>
                <a:gd name="T42" fmla="*/ 2147483647 w 334"/>
                <a:gd name="T43" fmla="*/ 2147483647 h 355"/>
                <a:gd name="T44" fmla="*/ 2147483647 w 334"/>
                <a:gd name="T45" fmla="*/ 2147483647 h 355"/>
                <a:gd name="T46" fmla="*/ 2147483647 w 334"/>
                <a:gd name="T47" fmla="*/ 2147483647 h 355"/>
                <a:gd name="T48" fmla="*/ 2147483647 w 334"/>
                <a:gd name="T49" fmla="*/ 2147483647 h 355"/>
                <a:gd name="T50" fmla="*/ 2147483647 w 334"/>
                <a:gd name="T51" fmla="*/ 2147483647 h 355"/>
                <a:gd name="T52" fmla="*/ 2147483647 w 334"/>
                <a:gd name="T53" fmla="*/ 2147483647 h 355"/>
                <a:gd name="T54" fmla="*/ 2147483647 w 334"/>
                <a:gd name="T55" fmla="*/ 2147483647 h 355"/>
                <a:gd name="T56" fmla="*/ 2147483647 w 334"/>
                <a:gd name="T57" fmla="*/ 2147483647 h 355"/>
                <a:gd name="T58" fmla="*/ 2147483647 w 334"/>
                <a:gd name="T59" fmla="*/ 2147483647 h 355"/>
                <a:gd name="T60" fmla="*/ 2147483647 w 334"/>
                <a:gd name="T61" fmla="*/ 2147483647 h 355"/>
                <a:gd name="T62" fmla="*/ 2147483647 w 334"/>
                <a:gd name="T63" fmla="*/ 2147483647 h 355"/>
                <a:gd name="T64" fmla="*/ 2147483647 w 334"/>
                <a:gd name="T65" fmla="*/ 2147483647 h 355"/>
                <a:gd name="T66" fmla="*/ 2147483647 w 334"/>
                <a:gd name="T67" fmla="*/ 2147483647 h 355"/>
                <a:gd name="T68" fmla="*/ 2147483647 w 334"/>
                <a:gd name="T69" fmla="*/ 2147483647 h 355"/>
                <a:gd name="T70" fmla="*/ 2147483647 w 334"/>
                <a:gd name="T71" fmla="*/ 2147483647 h 355"/>
                <a:gd name="T72" fmla="*/ 2147483647 w 334"/>
                <a:gd name="T73" fmla="*/ 2147483647 h 355"/>
                <a:gd name="T74" fmla="*/ 2147483647 w 334"/>
                <a:gd name="T75" fmla="*/ 2147483647 h 355"/>
                <a:gd name="T76" fmla="*/ 2147483647 w 334"/>
                <a:gd name="T77" fmla="*/ 2147483647 h 355"/>
                <a:gd name="T78" fmla="*/ 2147483647 w 334"/>
                <a:gd name="T79" fmla="*/ 2147483647 h 355"/>
                <a:gd name="T80" fmla="*/ 2147483647 w 334"/>
                <a:gd name="T81" fmla="*/ 2147483647 h 355"/>
                <a:gd name="T82" fmla="*/ 2147483647 w 334"/>
                <a:gd name="T83" fmla="*/ 0 h 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4"/>
                <a:gd name="T127" fmla="*/ 0 h 355"/>
                <a:gd name="T128" fmla="*/ 334 w 334"/>
                <a:gd name="T129" fmla="*/ 355 h 3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4" h="355">
                  <a:moveTo>
                    <a:pt x="196" y="0"/>
                  </a:moveTo>
                  <a:lnTo>
                    <a:pt x="180" y="0"/>
                  </a:lnTo>
                  <a:lnTo>
                    <a:pt x="170" y="15"/>
                  </a:lnTo>
                  <a:lnTo>
                    <a:pt x="153" y="21"/>
                  </a:lnTo>
                  <a:lnTo>
                    <a:pt x="134" y="18"/>
                  </a:lnTo>
                  <a:lnTo>
                    <a:pt x="121" y="5"/>
                  </a:lnTo>
                  <a:lnTo>
                    <a:pt x="105" y="2"/>
                  </a:lnTo>
                  <a:lnTo>
                    <a:pt x="86" y="7"/>
                  </a:lnTo>
                  <a:lnTo>
                    <a:pt x="69" y="12"/>
                  </a:lnTo>
                  <a:lnTo>
                    <a:pt x="59" y="18"/>
                  </a:lnTo>
                  <a:lnTo>
                    <a:pt x="51" y="7"/>
                  </a:lnTo>
                  <a:lnTo>
                    <a:pt x="41" y="7"/>
                  </a:lnTo>
                  <a:lnTo>
                    <a:pt x="32" y="12"/>
                  </a:lnTo>
                  <a:lnTo>
                    <a:pt x="21" y="15"/>
                  </a:lnTo>
                  <a:lnTo>
                    <a:pt x="16" y="26"/>
                  </a:lnTo>
                  <a:lnTo>
                    <a:pt x="21" y="43"/>
                  </a:lnTo>
                  <a:lnTo>
                    <a:pt x="11" y="56"/>
                  </a:lnTo>
                  <a:lnTo>
                    <a:pt x="0" y="71"/>
                  </a:lnTo>
                  <a:lnTo>
                    <a:pt x="3" y="97"/>
                  </a:lnTo>
                  <a:lnTo>
                    <a:pt x="12" y="121"/>
                  </a:lnTo>
                  <a:lnTo>
                    <a:pt x="27" y="137"/>
                  </a:lnTo>
                  <a:lnTo>
                    <a:pt x="27" y="147"/>
                  </a:lnTo>
                  <a:lnTo>
                    <a:pt x="14" y="155"/>
                  </a:lnTo>
                  <a:lnTo>
                    <a:pt x="6" y="164"/>
                  </a:lnTo>
                  <a:lnTo>
                    <a:pt x="6" y="177"/>
                  </a:lnTo>
                  <a:lnTo>
                    <a:pt x="21" y="187"/>
                  </a:lnTo>
                  <a:lnTo>
                    <a:pt x="30" y="187"/>
                  </a:lnTo>
                  <a:lnTo>
                    <a:pt x="51" y="172"/>
                  </a:lnTo>
                  <a:lnTo>
                    <a:pt x="68" y="174"/>
                  </a:lnTo>
                  <a:lnTo>
                    <a:pt x="91" y="179"/>
                  </a:lnTo>
                  <a:lnTo>
                    <a:pt x="91" y="196"/>
                  </a:lnTo>
                  <a:lnTo>
                    <a:pt x="81" y="207"/>
                  </a:lnTo>
                  <a:lnTo>
                    <a:pt x="86" y="217"/>
                  </a:lnTo>
                  <a:lnTo>
                    <a:pt x="96" y="228"/>
                  </a:lnTo>
                  <a:lnTo>
                    <a:pt x="107" y="212"/>
                  </a:lnTo>
                  <a:lnTo>
                    <a:pt x="111" y="209"/>
                  </a:lnTo>
                  <a:lnTo>
                    <a:pt x="129" y="223"/>
                  </a:lnTo>
                  <a:lnTo>
                    <a:pt x="148" y="215"/>
                  </a:lnTo>
                  <a:lnTo>
                    <a:pt x="165" y="217"/>
                  </a:lnTo>
                  <a:lnTo>
                    <a:pt x="177" y="244"/>
                  </a:lnTo>
                  <a:lnTo>
                    <a:pt x="191" y="261"/>
                  </a:lnTo>
                  <a:lnTo>
                    <a:pt x="202" y="276"/>
                  </a:lnTo>
                  <a:lnTo>
                    <a:pt x="199" y="285"/>
                  </a:lnTo>
                  <a:lnTo>
                    <a:pt x="188" y="298"/>
                  </a:lnTo>
                  <a:lnTo>
                    <a:pt x="191" y="312"/>
                  </a:lnTo>
                  <a:lnTo>
                    <a:pt x="199" y="317"/>
                  </a:lnTo>
                  <a:lnTo>
                    <a:pt x="213" y="324"/>
                  </a:lnTo>
                  <a:lnTo>
                    <a:pt x="226" y="341"/>
                  </a:lnTo>
                  <a:lnTo>
                    <a:pt x="237" y="351"/>
                  </a:lnTo>
                  <a:lnTo>
                    <a:pt x="250" y="355"/>
                  </a:lnTo>
                  <a:lnTo>
                    <a:pt x="258" y="346"/>
                  </a:lnTo>
                  <a:lnTo>
                    <a:pt x="272" y="355"/>
                  </a:lnTo>
                  <a:lnTo>
                    <a:pt x="296" y="355"/>
                  </a:lnTo>
                  <a:lnTo>
                    <a:pt x="315" y="346"/>
                  </a:lnTo>
                  <a:lnTo>
                    <a:pt x="312" y="350"/>
                  </a:lnTo>
                  <a:lnTo>
                    <a:pt x="323" y="333"/>
                  </a:lnTo>
                  <a:lnTo>
                    <a:pt x="328" y="323"/>
                  </a:lnTo>
                  <a:lnTo>
                    <a:pt x="334" y="312"/>
                  </a:lnTo>
                  <a:lnTo>
                    <a:pt x="334" y="293"/>
                  </a:lnTo>
                  <a:lnTo>
                    <a:pt x="328" y="273"/>
                  </a:lnTo>
                  <a:lnTo>
                    <a:pt x="315" y="242"/>
                  </a:lnTo>
                  <a:lnTo>
                    <a:pt x="282" y="209"/>
                  </a:lnTo>
                  <a:lnTo>
                    <a:pt x="288" y="191"/>
                  </a:lnTo>
                  <a:lnTo>
                    <a:pt x="298" y="174"/>
                  </a:lnTo>
                  <a:lnTo>
                    <a:pt x="277" y="153"/>
                  </a:lnTo>
                  <a:lnTo>
                    <a:pt x="282" y="142"/>
                  </a:lnTo>
                  <a:lnTo>
                    <a:pt x="301" y="142"/>
                  </a:lnTo>
                  <a:lnTo>
                    <a:pt x="315" y="121"/>
                  </a:lnTo>
                  <a:lnTo>
                    <a:pt x="320" y="113"/>
                  </a:lnTo>
                  <a:lnTo>
                    <a:pt x="330" y="102"/>
                  </a:lnTo>
                  <a:lnTo>
                    <a:pt x="315" y="93"/>
                  </a:lnTo>
                  <a:lnTo>
                    <a:pt x="303" y="99"/>
                  </a:lnTo>
                  <a:lnTo>
                    <a:pt x="282" y="88"/>
                  </a:lnTo>
                  <a:lnTo>
                    <a:pt x="277" y="83"/>
                  </a:lnTo>
                  <a:lnTo>
                    <a:pt x="279" y="75"/>
                  </a:lnTo>
                  <a:lnTo>
                    <a:pt x="279" y="70"/>
                  </a:lnTo>
                  <a:lnTo>
                    <a:pt x="282" y="61"/>
                  </a:lnTo>
                  <a:lnTo>
                    <a:pt x="269" y="53"/>
                  </a:lnTo>
                  <a:lnTo>
                    <a:pt x="258" y="58"/>
                  </a:lnTo>
                  <a:lnTo>
                    <a:pt x="250" y="61"/>
                  </a:lnTo>
                  <a:lnTo>
                    <a:pt x="218" y="26"/>
                  </a:lnTo>
                  <a:lnTo>
                    <a:pt x="221" y="10"/>
                  </a:lnTo>
                  <a:lnTo>
                    <a:pt x="213" y="2"/>
                  </a:lnTo>
                  <a:lnTo>
                    <a:pt x="196" y="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8" name="Freeform 55">
              <a:extLst>
                <a:ext uri="{FF2B5EF4-FFF2-40B4-BE49-F238E27FC236}">
                  <a16:creationId xmlns:a16="http://schemas.microsoft.com/office/drawing/2014/main" id="{AC710BB8-971A-440D-AD7A-6C5CE08CD1FF}"/>
                </a:ext>
              </a:extLst>
            </p:cNvPr>
            <p:cNvSpPr>
              <a:spLocks noChangeAspect="1"/>
            </p:cNvSpPr>
            <p:nvPr/>
          </p:nvSpPr>
          <p:spPr bwMode="auto">
            <a:xfrm rot="21333503">
              <a:off x="3571262" y="6069739"/>
              <a:ext cx="477200" cy="307522"/>
            </a:xfrm>
            <a:custGeom>
              <a:avLst/>
              <a:gdLst>
                <a:gd name="T0" fmla="*/ 2147483647 w 226"/>
                <a:gd name="T1" fmla="*/ 2147483647 h 159"/>
                <a:gd name="T2" fmla="*/ 2147483647 w 226"/>
                <a:gd name="T3" fmla="*/ 2147483647 h 159"/>
                <a:gd name="T4" fmla="*/ 2147483647 w 226"/>
                <a:gd name="T5" fmla="*/ 2147483647 h 159"/>
                <a:gd name="T6" fmla="*/ 2147483647 w 226"/>
                <a:gd name="T7" fmla="*/ 2147483647 h 159"/>
                <a:gd name="T8" fmla="*/ 2147483647 w 226"/>
                <a:gd name="T9" fmla="*/ 0 h 159"/>
                <a:gd name="T10" fmla="*/ 2147483647 w 226"/>
                <a:gd name="T11" fmla="*/ 2147483647 h 159"/>
                <a:gd name="T12" fmla="*/ 2147483647 w 226"/>
                <a:gd name="T13" fmla="*/ 2147483647 h 159"/>
                <a:gd name="T14" fmla="*/ 2147483647 w 226"/>
                <a:gd name="T15" fmla="*/ 2147483647 h 159"/>
                <a:gd name="T16" fmla="*/ 2147483647 w 226"/>
                <a:gd name="T17" fmla="*/ 2147483647 h 159"/>
                <a:gd name="T18" fmla="*/ 2147483647 w 226"/>
                <a:gd name="T19" fmla="*/ 2147483647 h 159"/>
                <a:gd name="T20" fmla="*/ 2147483647 w 226"/>
                <a:gd name="T21" fmla="*/ 2147483647 h 159"/>
                <a:gd name="T22" fmla="*/ 2147483647 w 226"/>
                <a:gd name="T23" fmla="*/ 2147483647 h 159"/>
                <a:gd name="T24" fmla="*/ 2147483647 w 226"/>
                <a:gd name="T25" fmla="*/ 2147483647 h 159"/>
                <a:gd name="T26" fmla="*/ 2147483647 w 226"/>
                <a:gd name="T27" fmla="*/ 2147483647 h 159"/>
                <a:gd name="T28" fmla="*/ 2147483647 w 226"/>
                <a:gd name="T29" fmla="*/ 2147483647 h 159"/>
                <a:gd name="T30" fmla="*/ 2147483647 w 226"/>
                <a:gd name="T31" fmla="*/ 2147483647 h 159"/>
                <a:gd name="T32" fmla="*/ 2147483647 w 226"/>
                <a:gd name="T33" fmla="*/ 2147483647 h 159"/>
                <a:gd name="T34" fmla="*/ 2147483647 w 226"/>
                <a:gd name="T35" fmla="*/ 2147483647 h 159"/>
                <a:gd name="T36" fmla="*/ 2147483647 w 226"/>
                <a:gd name="T37" fmla="*/ 2147483647 h 159"/>
                <a:gd name="T38" fmla="*/ 2147483647 w 226"/>
                <a:gd name="T39" fmla="*/ 2147483647 h 159"/>
                <a:gd name="T40" fmla="*/ 2147483647 w 226"/>
                <a:gd name="T41" fmla="*/ 2147483647 h 159"/>
                <a:gd name="T42" fmla="*/ 2147483647 w 226"/>
                <a:gd name="T43" fmla="*/ 2147483647 h 159"/>
                <a:gd name="T44" fmla="*/ 2147483647 w 226"/>
                <a:gd name="T45" fmla="*/ 2147483647 h 159"/>
                <a:gd name="T46" fmla="*/ 2147483647 w 226"/>
                <a:gd name="T47" fmla="*/ 2147483647 h 159"/>
                <a:gd name="T48" fmla="*/ 0 w 226"/>
                <a:gd name="T49" fmla="*/ 2147483647 h 159"/>
                <a:gd name="T50" fmla="*/ 2147483647 w 226"/>
                <a:gd name="T51" fmla="*/ 2147483647 h 159"/>
                <a:gd name="T52" fmla="*/ 2147483647 w 226"/>
                <a:gd name="T53" fmla="*/ 2147483647 h 159"/>
                <a:gd name="T54" fmla="*/ 2147483647 w 226"/>
                <a:gd name="T55" fmla="*/ 2147483647 h 159"/>
                <a:gd name="T56" fmla="*/ 2147483647 w 226"/>
                <a:gd name="T57" fmla="*/ 2147483647 h 159"/>
                <a:gd name="T58" fmla="*/ 2147483647 w 226"/>
                <a:gd name="T59" fmla="*/ 2147483647 h 159"/>
                <a:gd name="T60" fmla="*/ 2147483647 w 226"/>
                <a:gd name="T61" fmla="*/ 2147483647 h 159"/>
                <a:gd name="T62" fmla="*/ 2147483647 w 226"/>
                <a:gd name="T63" fmla="*/ 2147483647 h 159"/>
                <a:gd name="T64" fmla="*/ 2147483647 w 226"/>
                <a:gd name="T65" fmla="*/ 2147483647 h 159"/>
                <a:gd name="T66" fmla="*/ 2147483647 w 226"/>
                <a:gd name="T67" fmla="*/ 2147483647 h 159"/>
                <a:gd name="T68" fmla="*/ 2147483647 w 226"/>
                <a:gd name="T69" fmla="*/ 2147483647 h 159"/>
                <a:gd name="T70" fmla="*/ 2147483647 w 226"/>
                <a:gd name="T71" fmla="*/ 2147483647 h 159"/>
                <a:gd name="T72" fmla="*/ 2147483647 w 226"/>
                <a:gd name="T73" fmla="*/ 2147483647 h 159"/>
                <a:gd name="T74" fmla="*/ 2147483647 w 226"/>
                <a:gd name="T75" fmla="*/ 2147483647 h 159"/>
                <a:gd name="T76" fmla="*/ 2147483647 w 226"/>
                <a:gd name="T77" fmla="*/ 2147483647 h 159"/>
                <a:gd name="T78" fmla="*/ 2147483647 w 226"/>
                <a:gd name="T79" fmla="*/ 2147483647 h 159"/>
                <a:gd name="T80" fmla="*/ 2147483647 w 226"/>
                <a:gd name="T81" fmla="*/ 2147483647 h 159"/>
                <a:gd name="T82" fmla="*/ 2147483647 w 226"/>
                <a:gd name="T83" fmla="*/ 2147483647 h 159"/>
                <a:gd name="T84" fmla="*/ 2147483647 w 226"/>
                <a:gd name="T85" fmla="*/ 2147483647 h 159"/>
                <a:gd name="T86" fmla="*/ 2147483647 w 226"/>
                <a:gd name="T87" fmla="*/ 2147483647 h 159"/>
                <a:gd name="T88" fmla="*/ 2147483647 w 226"/>
                <a:gd name="T89" fmla="*/ 2147483647 h 159"/>
                <a:gd name="T90" fmla="*/ 2147483647 w 226"/>
                <a:gd name="T91" fmla="*/ 2147483647 h 159"/>
                <a:gd name="T92" fmla="*/ 2147483647 w 226"/>
                <a:gd name="T93" fmla="*/ 2147483647 h 159"/>
                <a:gd name="T94" fmla="*/ 2147483647 w 226"/>
                <a:gd name="T95" fmla="*/ 2147483647 h 159"/>
                <a:gd name="T96" fmla="*/ 2147483647 w 226"/>
                <a:gd name="T97" fmla="*/ 2147483647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6"/>
                <a:gd name="T148" fmla="*/ 0 h 159"/>
                <a:gd name="T149" fmla="*/ 226 w 226"/>
                <a:gd name="T150" fmla="*/ 159 h 1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6" h="159">
                  <a:moveTo>
                    <a:pt x="217" y="56"/>
                  </a:moveTo>
                  <a:lnTo>
                    <a:pt x="193" y="31"/>
                  </a:lnTo>
                  <a:lnTo>
                    <a:pt x="178" y="22"/>
                  </a:lnTo>
                  <a:lnTo>
                    <a:pt x="150" y="14"/>
                  </a:lnTo>
                  <a:lnTo>
                    <a:pt x="145" y="0"/>
                  </a:lnTo>
                  <a:lnTo>
                    <a:pt x="135" y="14"/>
                  </a:lnTo>
                  <a:lnTo>
                    <a:pt x="135" y="24"/>
                  </a:lnTo>
                  <a:lnTo>
                    <a:pt x="130" y="27"/>
                  </a:lnTo>
                  <a:lnTo>
                    <a:pt x="118" y="31"/>
                  </a:lnTo>
                  <a:lnTo>
                    <a:pt x="105" y="36"/>
                  </a:lnTo>
                  <a:lnTo>
                    <a:pt x="96" y="44"/>
                  </a:lnTo>
                  <a:lnTo>
                    <a:pt x="86" y="51"/>
                  </a:lnTo>
                  <a:lnTo>
                    <a:pt x="80" y="38"/>
                  </a:lnTo>
                  <a:lnTo>
                    <a:pt x="70" y="31"/>
                  </a:lnTo>
                  <a:lnTo>
                    <a:pt x="62" y="24"/>
                  </a:lnTo>
                  <a:lnTo>
                    <a:pt x="52" y="31"/>
                  </a:lnTo>
                  <a:lnTo>
                    <a:pt x="48" y="38"/>
                  </a:lnTo>
                  <a:lnTo>
                    <a:pt x="58" y="51"/>
                  </a:lnTo>
                  <a:lnTo>
                    <a:pt x="53" y="60"/>
                  </a:lnTo>
                  <a:lnTo>
                    <a:pt x="43" y="60"/>
                  </a:lnTo>
                  <a:lnTo>
                    <a:pt x="38" y="63"/>
                  </a:lnTo>
                  <a:lnTo>
                    <a:pt x="35" y="73"/>
                  </a:lnTo>
                  <a:lnTo>
                    <a:pt x="30" y="78"/>
                  </a:lnTo>
                  <a:lnTo>
                    <a:pt x="16" y="83"/>
                  </a:lnTo>
                  <a:lnTo>
                    <a:pt x="0" y="82"/>
                  </a:lnTo>
                  <a:lnTo>
                    <a:pt x="21" y="97"/>
                  </a:lnTo>
                  <a:lnTo>
                    <a:pt x="24" y="114"/>
                  </a:lnTo>
                  <a:lnTo>
                    <a:pt x="26" y="126"/>
                  </a:lnTo>
                  <a:lnTo>
                    <a:pt x="24" y="140"/>
                  </a:lnTo>
                  <a:lnTo>
                    <a:pt x="21" y="148"/>
                  </a:lnTo>
                  <a:lnTo>
                    <a:pt x="32" y="143"/>
                  </a:lnTo>
                  <a:lnTo>
                    <a:pt x="46" y="156"/>
                  </a:lnTo>
                  <a:lnTo>
                    <a:pt x="67" y="143"/>
                  </a:lnTo>
                  <a:lnTo>
                    <a:pt x="84" y="140"/>
                  </a:lnTo>
                  <a:lnTo>
                    <a:pt x="94" y="140"/>
                  </a:lnTo>
                  <a:lnTo>
                    <a:pt x="108" y="148"/>
                  </a:lnTo>
                  <a:lnTo>
                    <a:pt x="121" y="156"/>
                  </a:lnTo>
                  <a:lnTo>
                    <a:pt x="137" y="159"/>
                  </a:lnTo>
                  <a:lnTo>
                    <a:pt x="150" y="153"/>
                  </a:lnTo>
                  <a:lnTo>
                    <a:pt x="164" y="135"/>
                  </a:lnTo>
                  <a:lnTo>
                    <a:pt x="180" y="138"/>
                  </a:lnTo>
                  <a:lnTo>
                    <a:pt x="186" y="121"/>
                  </a:lnTo>
                  <a:lnTo>
                    <a:pt x="202" y="119"/>
                  </a:lnTo>
                  <a:lnTo>
                    <a:pt x="210" y="121"/>
                  </a:lnTo>
                  <a:lnTo>
                    <a:pt x="217" y="116"/>
                  </a:lnTo>
                  <a:lnTo>
                    <a:pt x="223" y="108"/>
                  </a:lnTo>
                  <a:lnTo>
                    <a:pt x="226" y="97"/>
                  </a:lnTo>
                  <a:lnTo>
                    <a:pt x="226" y="77"/>
                  </a:lnTo>
                  <a:lnTo>
                    <a:pt x="217" y="5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19" name="Freeform 56">
              <a:extLst>
                <a:ext uri="{FF2B5EF4-FFF2-40B4-BE49-F238E27FC236}">
                  <a16:creationId xmlns:a16="http://schemas.microsoft.com/office/drawing/2014/main" id="{8B1F369B-6570-4440-95B3-8EE21DA587C4}"/>
                </a:ext>
              </a:extLst>
            </p:cNvPr>
            <p:cNvSpPr>
              <a:spLocks noChangeAspect="1"/>
            </p:cNvSpPr>
            <p:nvPr/>
          </p:nvSpPr>
          <p:spPr bwMode="auto">
            <a:xfrm rot="21333503">
              <a:off x="3270280" y="5711709"/>
              <a:ext cx="605078" cy="528874"/>
            </a:xfrm>
            <a:custGeom>
              <a:avLst/>
              <a:gdLst>
                <a:gd name="T0" fmla="*/ 2147483647 w 287"/>
                <a:gd name="T1" fmla="*/ 0 h 271"/>
                <a:gd name="T2" fmla="*/ 2147483647 w 287"/>
                <a:gd name="T3" fmla="*/ 2147483647 h 271"/>
                <a:gd name="T4" fmla="*/ 2147483647 w 287"/>
                <a:gd name="T5" fmla="*/ 2147483647 h 271"/>
                <a:gd name="T6" fmla="*/ 2147483647 w 287"/>
                <a:gd name="T7" fmla="*/ 2147483647 h 271"/>
                <a:gd name="T8" fmla="*/ 2147483647 w 287"/>
                <a:gd name="T9" fmla="*/ 2147483647 h 271"/>
                <a:gd name="T10" fmla="*/ 2147483647 w 287"/>
                <a:gd name="T11" fmla="*/ 2147483647 h 271"/>
                <a:gd name="T12" fmla="*/ 2147483647 w 287"/>
                <a:gd name="T13" fmla="*/ 2147483647 h 271"/>
                <a:gd name="T14" fmla="*/ 2147483647 w 287"/>
                <a:gd name="T15" fmla="*/ 2147483647 h 271"/>
                <a:gd name="T16" fmla="*/ 2147483647 w 287"/>
                <a:gd name="T17" fmla="*/ 2147483647 h 271"/>
                <a:gd name="T18" fmla="*/ 2147483647 w 287"/>
                <a:gd name="T19" fmla="*/ 2147483647 h 271"/>
                <a:gd name="T20" fmla="*/ 2147483647 w 287"/>
                <a:gd name="T21" fmla="*/ 2147483647 h 271"/>
                <a:gd name="T22" fmla="*/ 2147483647 w 287"/>
                <a:gd name="T23" fmla="*/ 2147483647 h 271"/>
                <a:gd name="T24" fmla="*/ 2147483647 w 287"/>
                <a:gd name="T25" fmla="*/ 2147483647 h 271"/>
                <a:gd name="T26" fmla="*/ 2147483647 w 287"/>
                <a:gd name="T27" fmla="*/ 2147483647 h 271"/>
                <a:gd name="T28" fmla="*/ 2147483647 w 287"/>
                <a:gd name="T29" fmla="*/ 2147483647 h 271"/>
                <a:gd name="T30" fmla="*/ 2147483647 w 287"/>
                <a:gd name="T31" fmla="*/ 2147483647 h 271"/>
                <a:gd name="T32" fmla="*/ 2147483647 w 287"/>
                <a:gd name="T33" fmla="*/ 2147483647 h 271"/>
                <a:gd name="T34" fmla="*/ 2147483647 w 287"/>
                <a:gd name="T35" fmla="*/ 2147483647 h 271"/>
                <a:gd name="T36" fmla="*/ 2147483647 w 287"/>
                <a:gd name="T37" fmla="*/ 2147483647 h 271"/>
                <a:gd name="T38" fmla="*/ 2147483647 w 287"/>
                <a:gd name="T39" fmla="*/ 2147483647 h 271"/>
                <a:gd name="T40" fmla="*/ 2147483647 w 287"/>
                <a:gd name="T41" fmla="*/ 2147483647 h 271"/>
                <a:gd name="T42" fmla="*/ 2147483647 w 287"/>
                <a:gd name="T43" fmla="*/ 2147483647 h 271"/>
                <a:gd name="T44" fmla="*/ 2147483647 w 287"/>
                <a:gd name="T45" fmla="*/ 2147483647 h 271"/>
                <a:gd name="T46" fmla="*/ 2147483647 w 287"/>
                <a:gd name="T47" fmla="*/ 2147483647 h 271"/>
                <a:gd name="T48" fmla="*/ 2147483647 w 287"/>
                <a:gd name="T49" fmla="*/ 2147483647 h 271"/>
                <a:gd name="T50" fmla="*/ 2147483647 w 287"/>
                <a:gd name="T51" fmla="*/ 2147483647 h 271"/>
                <a:gd name="T52" fmla="*/ 2147483647 w 287"/>
                <a:gd name="T53" fmla="*/ 2147483647 h 271"/>
                <a:gd name="T54" fmla="*/ 2147483647 w 287"/>
                <a:gd name="T55" fmla="*/ 2147483647 h 271"/>
                <a:gd name="T56" fmla="*/ 2147483647 w 287"/>
                <a:gd name="T57" fmla="*/ 2147483647 h 271"/>
                <a:gd name="T58" fmla="*/ 2147483647 w 287"/>
                <a:gd name="T59" fmla="*/ 2147483647 h 271"/>
                <a:gd name="T60" fmla="*/ 2147483647 w 287"/>
                <a:gd name="T61" fmla="*/ 2147483647 h 271"/>
                <a:gd name="T62" fmla="*/ 2147483647 w 287"/>
                <a:gd name="T63" fmla="*/ 2147483647 h 271"/>
                <a:gd name="T64" fmla="*/ 2147483647 w 287"/>
                <a:gd name="T65" fmla="*/ 2147483647 h 271"/>
                <a:gd name="T66" fmla="*/ 2147483647 w 287"/>
                <a:gd name="T67" fmla="*/ 2147483647 h 271"/>
                <a:gd name="T68" fmla="*/ 2147483647 w 287"/>
                <a:gd name="T69" fmla="*/ 2147483647 h 271"/>
                <a:gd name="T70" fmla="*/ 2147483647 w 287"/>
                <a:gd name="T71" fmla="*/ 2147483647 h 271"/>
                <a:gd name="T72" fmla="*/ 2147483647 w 287"/>
                <a:gd name="T73" fmla="*/ 2147483647 h 271"/>
                <a:gd name="T74" fmla="*/ 2147483647 w 287"/>
                <a:gd name="T75" fmla="*/ 2147483647 h 271"/>
                <a:gd name="T76" fmla="*/ 2147483647 w 287"/>
                <a:gd name="T77" fmla="*/ 2147483647 h 271"/>
                <a:gd name="T78" fmla="*/ 2147483647 w 287"/>
                <a:gd name="T79" fmla="*/ 2147483647 h 271"/>
                <a:gd name="T80" fmla="*/ 2147483647 w 287"/>
                <a:gd name="T81" fmla="*/ 2147483647 h 271"/>
                <a:gd name="T82" fmla="*/ 2147483647 w 287"/>
                <a:gd name="T83" fmla="*/ 2147483647 h 271"/>
                <a:gd name="T84" fmla="*/ 2147483647 w 287"/>
                <a:gd name="T85" fmla="*/ 2147483647 h 271"/>
                <a:gd name="T86" fmla="*/ 2147483647 w 287"/>
                <a:gd name="T87" fmla="*/ 2147483647 h 271"/>
                <a:gd name="T88" fmla="*/ 2147483647 w 287"/>
                <a:gd name="T89" fmla="*/ 2147483647 h 271"/>
                <a:gd name="T90" fmla="*/ 2147483647 w 287"/>
                <a:gd name="T91" fmla="*/ 2147483647 h 271"/>
                <a:gd name="T92" fmla="*/ 0 w 287"/>
                <a:gd name="T93" fmla="*/ 2147483647 h 271"/>
                <a:gd name="T94" fmla="*/ 0 w 287"/>
                <a:gd name="T95" fmla="*/ 2147483647 h 271"/>
                <a:gd name="T96" fmla="*/ 2147483647 w 287"/>
                <a:gd name="T97" fmla="*/ 2147483647 h 271"/>
                <a:gd name="T98" fmla="*/ 2147483647 w 287"/>
                <a:gd name="T99" fmla="*/ 2147483647 h 271"/>
                <a:gd name="T100" fmla="*/ 2147483647 w 287"/>
                <a:gd name="T101" fmla="*/ 2147483647 h 271"/>
                <a:gd name="T102" fmla="*/ 2147483647 w 287"/>
                <a:gd name="T103" fmla="*/ 2147483647 h 271"/>
                <a:gd name="T104" fmla="*/ 2147483647 w 287"/>
                <a:gd name="T105" fmla="*/ 2147483647 h 271"/>
                <a:gd name="T106" fmla="*/ 2147483647 w 287"/>
                <a:gd name="T107" fmla="*/ 2147483647 h 271"/>
                <a:gd name="T108" fmla="*/ 2147483647 w 287"/>
                <a:gd name="T109" fmla="*/ 2147483647 h 271"/>
                <a:gd name="T110" fmla="*/ 2147483647 w 287"/>
                <a:gd name="T111" fmla="*/ 2147483647 h 271"/>
                <a:gd name="T112" fmla="*/ 2147483647 w 287"/>
                <a:gd name="T113" fmla="*/ 2147483647 h 271"/>
                <a:gd name="T114" fmla="*/ 2147483647 w 287"/>
                <a:gd name="T115" fmla="*/ 2147483647 h 271"/>
                <a:gd name="T116" fmla="*/ 2147483647 w 287"/>
                <a:gd name="T117" fmla="*/ 2147483647 h 271"/>
                <a:gd name="T118" fmla="*/ 2147483647 w 287"/>
                <a:gd name="T119" fmla="*/ 2147483647 h 271"/>
                <a:gd name="T120" fmla="*/ 2147483647 w 287"/>
                <a:gd name="T121" fmla="*/ 2147483647 h 271"/>
                <a:gd name="T122" fmla="*/ 2147483647 w 287"/>
                <a:gd name="T123" fmla="*/ 2147483647 h 271"/>
                <a:gd name="T124" fmla="*/ 2147483647 w 287"/>
                <a:gd name="T125" fmla="*/ 0 h 2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
                <a:gd name="T190" fmla="*/ 0 h 271"/>
                <a:gd name="T191" fmla="*/ 287 w 287"/>
                <a:gd name="T192" fmla="*/ 271 h 2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 h="271">
                  <a:moveTo>
                    <a:pt x="147" y="0"/>
                  </a:moveTo>
                  <a:lnTo>
                    <a:pt x="164" y="38"/>
                  </a:lnTo>
                  <a:lnTo>
                    <a:pt x="174" y="65"/>
                  </a:lnTo>
                  <a:lnTo>
                    <a:pt x="180" y="78"/>
                  </a:lnTo>
                  <a:lnTo>
                    <a:pt x="183" y="97"/>
                  </a:lnTo>
                  <a:lnTo>
                    <a:pt x="205" y="114"/>
                  </a:lnTo>
                  <a:lnTo>
                    <a:pt x="222" y="129"/>
                  </a:lnTo>
                  <a:lnTo>
                    <a:pt x="249" y="153"/>
                  </a:lnTo>
                  <a:lnTo>
                    <a:pt x="275" y="170"/>
                  </a:lnTo>
                  <a:lnTo>
                    <a:pt x="287" y="182"/>
                  </a:lnTo>
                  <a:lnTo>
                    <a:pt x="282" y="194"/>
                  </a:lnTo>
                  <a:lnTo>
                    <a:pt x="275" y="199"/>
                  </a:lnTo>
                  <a:lnTo>
                    <a:pt x="270" y="201"/>
                  </a:lnTo>
                  <a:lnTo>
                    <a:pt x="271" y="213"/>
                  </a:lnTo>
                  <a:lnTo>
                    <a:pt x="263" y="218"/>
                  </a:lnTo>
                  <a:lnTo>
                    <a:pt x="256" y="223"/>
                  </a:lnTo>
                  <a:lnTo>
                    <a:pt x="248" y="223"/>
                  </a:lnTo>
                  <a:lnTo>
                    <a:pt x="226" y="240"/>
                  </a:lnTo>
                  <a:lnTo>
                    <a:pt x="222" y="231"/>
                  </a:lnTo>
                  <a:lnTo>
                    <a:pt x="212" y="223"/>
                  </a:lnTo>
                  <a:lnTo>
                    <a:pt x="201" y="215"/>
                  </a:lnTo>
                  <a:lnTo>
                    <a:pt x="193" y="218"/>
                  </a:lnTo>
                  <a:lnTo>
                    <a:pt x="188" y="223"/>
                  </a:lnTo>
                  <a:lnTo>
                    <a:pt x="188" y="231"/>
                  </a:lnTo>
                  <a:lnTo>
                    <a:pt x="196" y="240"/>
                  </a:lnTo>
                  <a:lnTo>
                    <a:pt x="191" y="247"/>
                  </a:lnTo>
                  <a:lnTo>
                    <a:pt x="180" y="250"/>
                  </a:lnTo>
                  <a:lnTo>
                    <a:pt x="174" y="255"/>
                  </a:lnTo>
                  <a:lnTo>
                    <a:pt x="172" y="264"/>
                  </a:lnTo>
                  <a:lnTo>
                    <a:pt x="164" y="269"/>
                  </a:lnTo>
                  <a:lnTo>
                    <a:pt x="156" y="271"/>
                  </a:lnTo>
                  <a:lnTo>
                    <a:pt x="140" y="269"/>
                  </a:lnTo>
                  <a:lnTo>
                    <a:pt x="118" y="266"/>
                  </a:lnTo>
                  <a:lnTo>
                    <a:pt x="102" y="255"/>
                  </a:lnTo>
                  <a:lnTo>
                    <a:pt x="86" y="242"/>
                  </a:lnTo>
                  <a:lnTo>
                    <a:pt x="65" y="223"/>
                  </a:lnTo>
                  <a:lnTo>
                    <a:pt x="57" y="215"/>
                  </a:lnTo>
                  <a:lnTo>
                    <a:pt x="45" y="213"/>
                  </a:lnTo>
                  <a:lnTo>
                    <a:pt x="24" y="209"/>
                  </a:lnTo>
                  <a:lnTo>
                    <a:pt x="10" y="209"/>
                  </a:lnTo>
                  <a:lnTo>
                    <a:pt x="5" y="201"/>
                  </a:lnTo>
                  <a:lnTo>
                    <a:pt x="2" y="187"/>
                  </a:lnTo>
                  <a:lnTo>
                    <a:pt x="5" y="170"/>
                  </a:lnTo>
                  <a:lnTo>
                    <a:pt x="10" y="156"/>
                  </a:lnTo>
                  <a:lnTo>
                    <a:pt x="7" y="151"/>
                  </a:lnTo>
                  <a:lnTo>
                    <a:pt x="5" y="138"/>
                  </a:lnTo>
                  <a:lnTo>
                    <a:pt x="0" y="124"/>
                  </a:lnTo>
                  <a:lnTo>
                    <a:pt x="0" y="114"/>
                  </a:lnTo>
                  <a:lnTo>
                    <a:pt x="5" y="109"/>
                  </a:lnTo>
                  <a:lnTo>
                    <a:pt x="10" y="105"/>
                  </a:lnTo>
                  <a:lnTo>
                    <a:pt x="7" y="92"/>
                  </a:lnTo>
                  <a:lnTo>
                    <a:pt x="10" y="83"/>
                  </a:lnTo>
                  <a:lnTo>
                    <a:pt x="24" y="70"/>
                  </a:lnTo>
                  <a:lnTo>
                    <a:pt x="38" y="70"/>
                  </a:lnTo>
                  <a:lnTo>
                    <a:pt x="51" y="65"/>
                  </a:lnTo>
                  <a:lnTo>
                    <a:pt x="58" y="55"/>
                  </a:lnTo>
                  <a:lnTo>
                    <a:pt x="57" y="46"/>
                  </a:lnTo>
                  <a:lnTo>
                    <a:pt x="75" y="27"/>
                  </a:lnTo>
                  <a:lnTo>
                    <a:pt x="96" y="30"/>
                  </a:lnTo>
                  <a:lnTo>
                    <a:pt x="105" y="19"/>
                  </a:lnTo>
                  <a:lnTo>
                    <a:pt x="123" y="17"/>
                  </a:lnTo>
                  <a:lnTo>
                    <a:pt x="135" y="9"/>
                  </a:lnTo>
                  <a:lnTo>
                    <a:pt x="147" y="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0" name="Freeform 57">
              <a:extLst>
                <a:ext uri="{FF2B5EF4-FFF2-40B4-BE49-F238E27FC236}">
                  <a16:creationId xmlns:a16="http://schemas.microsoft.com/office/drawing/2014/main" id="{B700480B-0BE3-4047-93C2-9FDA5DA9EA13}"/>
                </a:ext>
              </a:extLst>
            </p:cNvPr>
            <p:cNvSpPr>
              <a:spLocks noChangeAspect="1"/>
            </p:cNvSpPr>
            <p:nvPr/>
          </p:nvSpPr>
          <p:spPr bwMode="auto">
            <a:xfrm rot="21333503">
              <a:off x="2844540" y="5404189"/>
              <a:ext cx="502153" cy="551160"/>
            </a:xfrm>
            <a:custGeom>
              <a:avLst/>
              <a:gdLst>
                <a:gd name="T0" fmla="*/ 2147483647 w 239"/>
                <a:gd name="T1" fmla="*/ 2147483647 h 283"/>
                <a:gd name="T2" fmla="*/ 2147483647 w 239"/>
                <a:gd name="T3" fmla="*/ 2147483647 h 283"/>
                <a:gd name="T4" fmla="*/ 2147483647 w 239"/>
                <a:gd name="T5" fmla="*/ 2147483647 h 283"/>
                <a:gd name="T6" fmla="*/ 2147483647 w 239"/>
                <a:gd name="T7" fmla="*/ 2147483647 h 283"/>
                <a:gd name="T8" fmla="*/ 2147483647 w 239"/>
                <a:gd name="T9" fmla="*/ 2147483647 h 283"/>
                <a:gd name="T10" fmla="*/ 2147483647 w 239"/>
                <a:gd name="T11" fmla="*/ 2147483647 h 283"/>
                <a:gd name="T12" fmla="*/ 2147483647 w 239"/>
                <a:gd name="T13" fmla="*/ 2147483647 h 283"/>
                <a:gd name="T14" fmla="*/ 2147483647 w 239"/>
                <a:gd name="T15" fmla="*/ 2147483647 h 283"/>
                <a:gd name="T16" fmla="*/ 2147483647 w 239"/>
                <a:gd name="T17" fmla="*/ 0 h 283"/>
                <a:gd name="T18" fmla="*/ 2147483647 w 239"/>
                <a:gd name="T19" fmla="*/ 2147483647 h 283"/>
                <a:gd name="T20" fmla="*/ 2147483647 w 239"/>
                <a:gd name="T21" fmla="*/ 2147483647 h 283"/>
                <a:gd name="T22" fmla="*/ 2147483647 w 239"/>
                <a:gd name="T23" fmla="*/ 2147483647 h 283"/>
                <a:gd name="T24" fmla="*/ 2147483647 w 239"/>
                <a:gd name="T25" fmla="*/ 2147483647 h 283"/>
                <a:gd name="T26" fmla="*/ 2147483647 w 239"/>
                <a:gd name="T27" fmla="*/ 2147483647 h 283"/>
                <a:gd name="T28" fmla="*/ 2147483647 w 239"/>
                <a:gd name="T29" fmla="*/ 2147483647 h 283"/>
                <a:gd name="T30" fmla="*/ 2147483647 w 239"/>
                <a:gd name="T31" fmla="*/ 2147483647 h 283"/>
                <a:gd name="T32" fmla="*/ 2147483647 w 239"/>
                <a:gd name="T33" fmla="*/ 2147483647 h 283"/>
                <a:gd name="T34" fmla="*/ 2147483647 w 239"/>
                <a:gd name="T35" fmla="*/ 2147483647 h 283"/>
                <a:gd name="T36" fmla="*/ 0 w 239"/>
                <a:gd name="T37" fmla="*/ 2147483647 h 283"/>
                <a:gd name="T38" fmla="*/ 2147483647 w 239"/>
                <a:gd name="T39" fmla="*/ 2147483647 h 283"/>
                <a:gd name="T40" fmla="*/ 0 w 239"/>
                <a:gd name="T41" fmla="*/ 2147483647 h 283"/>
                <a:gd name="T42" fmla="*/ 2147483647 w 239"/>
                <a:gd name="T43" fmla="*/ 2147483647 h 283"/>
                <a:gd name="T44" fmla="*/ 2147483647 w 239"/>
                <a:gd name="T45" fmla="*/ 2147483647 h 283"/>
                <a:gd name="T46" fmla="*/ 2147483647 w 239"/>
                <a:gd name="T47" fmla="*/ 2147483647 h 283"/>
                <a:gd name="T48" fmla="*/ 2147483647 w 239"/>
                <a:gd name="T49" fmla="*/ 2147483647 h 283"/>
                <a:gd name="T50" fmla="*/ 2147483647 w 239"/>
                <a:gd name="T51" fmla="*/ 2147483647 h 283"/>
                <a:gd name="T52" fmla="*/ 2147483647 w 239"/>
                <a:gd name="T53" fmla="*/ 2147483647 h 283"/>
                <a:gd name="T54" fmla="*/ 2147483647 w 239"/>
                <a:gd name="T55" fmla="*/ 2147483647 h 283"/>
                <a:gd name="T56" fmla="*/ 2147483647 w 239"/>
                <a:gd name="T57" fmla="*/ 2147483647 h 283"/>
                <a:gd name="T58" fmla="*/ 2147483647 w 239"/>
                <a:gd name="T59" fmla="*/ 2147483647 h 283"/>
                <a:gd name="T60" fmla="*/ 2147483647 w 239"/>
                <a:gd name="T61" fmla="*/ 2147483647 h 283"/>
                <a:gd name="T62" fmla="*/ 2147483647 w 239"/>
                <a:gd name="T63" fmla="*/ 2147483647 h 283"/>
                <a:gd name="T64" fmla="*/ 2147483647 w 239"/>
                <a:gd name="T65" fmla="*/ 2147483647 h 2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283"/>
                <a:gd name="T101" fmla="*/ 239 w 239"/>
                <a:gd name="T102" fmla="*/ 283 h 2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283">
                  <a:moveTo>
                    <a:pt x="239" y="215"/>
                  </a:moveTo>
                  <a:lnTo>
                    <a:pt x="233" y="201"/>
                  </a:lnTo>
                  <a:lnTo>
                    <a:pt x="221" y="191"/>
                  </a:lnTo>
                  <a:lnTo>
                    <a:pt x="202" y="174"/>
                  </a:lnTo>
                  <a:lnTo>
                    <a:pt x="185" y="167"/>
                  </a:lnTo>
                  <a:lnTo>
                    <a:pt x="174" y="159"/>
                  </a:lnTo>
                  <a:lnTo>
                    <a:pt x="177" y="132"/>
                  </a:lnTo>
                  <a:lnTo>
                    <a:pt x="172" y="116"/>
                  </a:lnTo>
                  <a:lnTo>
                    <a:pt x="169" y="99"/>
                  </a:lnTo>
                  <a:lnTo>
                    <a:pt x="169" y="72"/>
                  </a:lnTo>
                  <a:lnTo>
                    <a:pt x="153" y="62"/>
                  </a:lnTo>
                  <a:lnTo>
                    <a:pt x="134" y="48"/>
                  </a:lnTo>
                  <a:lnTo>
                    <a:pt x="120" y="46"/>
                  </a:lnTo>
                  <a:lnTo>
                    <a:pt x="105" y="29"/>
                  </a:lnTo>
                  <a:lnTo>
                    <a:pt x="97" y="14"/>
                  </a:lnTo>
                  <a:lnTo>
                    <a:pt x="83" y="14"/>
                  </a:lnTo>
                  <a:lnTo>
                    <a:pt x="72" y="14"/>
                  </a:lnTo>
                  <a:lnTo>
                    <a:pt x="72" y="0"/>
                  </a:lnTo>
                  <a:lnTo>
                    <a:pt x="64" y="8"/>
                  </a:lnTo>
                  <a:lnTo>
                    <a:pt x="54" y="5"/>
                  </a:lnTo>
                  <a:lnTo>
                    <a:pt x="49" y="19"/>
                  </a:lnTo>
                  <a:lnTo>
                    <a:pt x="57" y="36"/>
                  </a:lnTo>
                  <a:lnTo>
                    <a:pt x="64" y="53"/>
                  </a:lnTo>
                  <a:lnTo>
                    <a:pt x="67" y="64"/>
                  </a:lnTo>
                  <a:lnTo>
                    <a:pt x="62" y="70"/>
                  </a:lnTo>
                  <a:lnTo>
                    <a:pt x="45" y="72"/>
                  </a:lnTo>
                  <a:lnTo>
                    <a:pt x="32" y="80"/>
                  </a:lnTo>
                  <a:lnTo>
                    <a:pt x="23" y="92"/>
                  </a:lnTo>
                  <a:lnTo>
                    <a:pt x="30" y="107"/>
                  </a:lnTo>
                  <a:lnTo>
                    <a:pt x="30" y="118"/>
                  </a:lnTo>
                  <a:lnTo>
                    <a:pt x="23" y="118"/>
                  </a:lnTo>
                  <a:lnTo>
                    <a:pt x="27" y="126"/>
                  </a:lnTo>
                  <a:lnTo>
                    <a:pt x="13" y="137"/>
                  </a:lnTo>
                  <a:lnTo>
                    <a:pt x="18" y="148"/>
                  </a:lnTo>
                  <a:lnTo>
                    <a:pt x="16" y="156"/>
                  </a:lnTo>
                  <a:lnTo>
                    <a:pt x="3" y="167"/>
                  </a:lnTo>
                  <a:lnTo>
                    <a:pt x="6" y="178"/>
                  </a:lnTo>
                  <a:lnTo>
                    <a:pt x="0" y="183"/>
                  </a:lnTo>
                  <a:lnTo>
                    <a:pt x="13" y="188"/>
                  </a:lnTo>
                  <a:lnTo>
                    <a:pt x="13" y="196"/>
                  </a:lnTo>
                  <a:lnTo>
                    <a:pt x="8" y="201"/>
                  </a:lnTo>
                  <a:lnTo>
                    <a:pt x="0" y="212"/>
                  </a:lnTo>
                  <a:lnTo>
                    <a:pt x="8" y="229"/>
                  </a:lnTo>
                  <a:lnTo>
                    <a:pt x="22" y="220"/>
                  </a:lnTo>
                  <a:lnTo>
                    <a:pt x="40" y="220"/>
                  </a:lnTo>
                  <a:lnTo>
                    <a:pt x="49" y="225"/>
                  </a:lnTo>
                  <a:lnTo>
                    <a:pt x="51" y="239"/>
                  </a:lnTo>
                  <a:lnTo>
                    <a:pt x="57" y="252"/>
                  </a:lnTo>
                  <a:lnTo>
                    <a:pt x="67" y="256"/>
                  </a:lnTo>
                  <a:lnTo>
                    <a:pt x="71" y="263"/>
                  </a:lnTo>
                  <a:lnTo>
                    <a:pt x="76" y="274"/>
                  </a:lnTo>
                  <a:lnTo>
                    <a:pt x="86" y="279"/>
                  </a:lnTo>
                  <a:lnTo>
                    <a:pt x="99" y="279"/>
                  </a:lnTo>
                  <a:lnTo>
                    <a:pt x="115" y="283"/>
                  </a:lnTo>
                  <a:lnTo>
                    <a:pt x="120" y="279"/>
                  </a:lnTo>
                  <a:lnTo>
                    <a:pt x="129" y="269"/>
                  </a:lnTo>
                  <a:lnTo>
                    <a:pt x="137" y="263"/>
                  </a:lnTo>
                  <a:lnTo>
                    <a:pt x="151" y="258"/>
                  </a:lnTo>
                  <a:lnTo>
                    <a:pt x="163" y="258"/>
                  </a:lnTo>
                  <a:lnTo>
                    <a:pt x="174" y="247"/>
                  </a:lnTo>
                  <a:lnTo>
                    <a:pt x="180" y="237"/>
                  </a:lnTo>
                  <a:lnTo>
                    <a:pt x="185" y="232"/>
                  </a:lnTo>
                  <a:lnTo>
                    <a:pt x="199" y="234"/>
                  </a:lnTo>
                  <a:lnTo>
                    <a:pt x="209" y="232"/>
                  </a:lnTo>
                  <a:lnTo>
                    <a:pt x="226" y="229"/>
                  </a:lnTo>
                  <a:lnTo>
                    <a:pt x="239" y="21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1" name="Freeform 58">
              <a:extLst>
                <a:ext uri="{FF2B5EF4-FFF2-40B4-BE49-F238E27FC236}">
                  <a16:creationId xmlns:a16="http://schemas.microsoft.com/office/drawing/2014/main" id="{43B0177C-AE35-4251-9BA5-854ED9813F89}"/>
                </a:ext>
              </a:extLst>
            </p:cNvPr>
            <p:cNvSpPr>
              <a:spLocks noChangeAspect="1"/>
            </p:cNvSpPr>
            <p:nvPr/>
          </p:nvSpPr>
          <p:spPr bwMode="auto">
            <a:xfrm rot="21333503">
              <a:off x="2933430" y="5196202"/>
              <a:ext cx="600400" cy="640296"/>
            </a:xfrm>
            <a:custGeom>
              <a:avLst/>
              <a:gdLst>
                <a:gd name="T0" fmla="*/ 2147483647 w 284"/>
                <a:gd name="T1" fmla="*/ 2147483647 h 327"/>
                <a:gd name="T2" fmla="*/ 2147483647 w 284"/>
                <a:gd name="T3" fmla="*/ 2147483647 h 327"/>
                <a:gd name="T4" fmla="*/ 2147483647 w 284"/>
                <a:gd name="T5" fmla="*/ 2147483647 h 327"/>
                <a:gd name="T6" fmla="*/ 2147483647 w 284"/>
                <a:gd name="T7" fmla="*/ 2147483647 h 327"/>
                <a:gd name="T8" fmla="*/ 2147483647 w 284"/>
                <a:gd name="T9" fmla="*/ 2147483647 h 327"/>
                <a:gd name="T10" fmla="*/ 2147483647 w 284"/>
                <a:gd name="T11" fmla="*/ 2147483647 h 327"/>
                <a:gd name="T12" fmla="*/ 2147483647 w 284"/>
                <a:gd name="T13" fmla="*/ 2147483647 h 327"/>
                <a:gd name="T14" fmla="*/ 2147483647 w 284"/>
                <a:gd name="T15" fmla="*/ 2147483647 h 327"/>
                <a:gd name="T16" fmla="*/ 2147483647 w 284"/>
                <a:gd name="T17" fmla="*/ 2147483647 h 327"/>
                <a:gd name="T18" fmla="*/ 2147483647 w 284"/>
                <a:gd name="T19" fmla="*/ 2147483647 h 327"/>
                <a:gd name="T20" fmla="*/ 2147483647 w 284"/>
                <a:gd name="T21" fmla="*/ 2147483647 h 327"/>
                <a:gd name="T22" fmla="*/ 2147483647 w 284"/>
                <a:gd name="T23" fmla="*/ 2147483647 h 327"/>
                <a:gd name="T24" fmla="*/ 2147483647 w 284"/>
                <a:gd name="T25" fmla="*/ 0 h 327"/>
                <a:gd name="T26" fmla="*/ 2147483647 w 284"/>
                <a:gd name="T27" fmla="*/ 2147483647 h 327"/>
                <a:gd name="T28" fmla="*/ 2147483647 w 284"/>
                <a:gd name="T29" fmla="*/ 2147483647 h 327"/>
                <a:gd name="T30" fmla="*/ 2147483647 w 284"/>
                <a:gd name="T31" fmla="*/ 2147483647 h 327"/>
                <a:gd name="T32" fmla="*/ 2147483647 w 284"/>
                <a:gd name="T33" fmla="*/ 2147483647 h 327"/>
                <a:gd name="T34" fmla="*/ 2147483647 w 284"/>
                <a:gd name="T35" fmla="*/ 2147483647 h 327"/>
                <a:gd name="T36" fmla="*/ 2147483647 w 284"/>
                <a:gd name="T37" fmla="*/ 2147483647 h 327"/>
                <a:gd name="T38" fmla="*/ 2147483647 w 284"/>
                <a:gd name="T39" fmla="*/ 2147483647 h 327"/>
                <a:gd name="T40" fmla="*/ 2147483647 w 284"/>
                <a:gd name="T41" fmla="*/ 2147483647 h 327"/>
                <a:gd name="T42" fmla="*/ 2147483647 w 284"/>
                <a:gd name="T43" fmla="*/ 2147483647 h 327"/>
                <a:gd name="T44" fmla="*/ 2147483647 w 284"/>
                <a:gd name="T45" fmla="*/ 2147483647 h 327"/>
                <a:gd name="T46" fmla="*/ 2147483647 w 284"/>
                <a:gd name="T47" fmla="*/ 2147483647 h 327"/>
                <a:gd name="T48" fmla="*/ 0 w 284"/>
                <a:gd name="T49" fmla="*/ 2147483647 h 327"/>
                <a:gd name="T50" fmla="*/ 0 w 284"/>
                <a:gd name="T51" fmla="*/ 2147483647 h 327"/>
                <a:gd name="T52" fmla="*/ 2147483647 w 284"/>
                <a:gd name="T53" fmla="*/ 2147483647 h 327"/>
                <a:gd name="T54" fmla="*/ 2147483647 w 284"/>
                <a:gd name="T55" fmla="*/ 2147483647 h 327"/>
                <a:gd name="T56" fmla="*/ 2147483647 w 284"/>
                <a:gd name="T57" fmla="*/ 2147483647 h 327"/>
                <a:gd name="T58" fmla="*/ 2147483647 w 284"/>
                <a:gd name="T59" fmla="*/ 2147483647 h 327"/>
                <a:gd name="T60" fmla="*/ 2147483647 w 284"/>
                <a:gd name="T61" fmla="*/ 2147483647 h 327"/>
                <a:gd name="T62" fmla="*/ 2147483647 w 284"/>
                <a:gd name="T63" fmla="*/ 2147483647 h 327"/>
                <a:gd name="T64" fmla="*/ 2147483647 w 284"/>
                <a:gd name="T65" fmla="*/ 2147483647 h 327"/>
                <a:gd name="T66" fmla="*/ 2147483647 w 284"/>
                <a:gd name="T67" fmla="*/ 2147483647 h 327"/>
                <a:gd name="T68" fmla="*/ 2147483647 w 284"/>
                <a:gd name="T69" fmla="*/ 2147483647 h 327"/>
                <a:gd name="T70" fmla="*/ 2147483647 w 284"/>
                <a:gd name="T71" fmla="*/ 2147483647 h 327"/>
                <a:gd name="T72" fmla="*/ 2147483647 w 284"/>
                <a:gd name="T73" fmla="*/ 2147483647 h 327"/>
                <a:gd name="T74" fmla="*/ 2147483647 w 284"/>
                <a:gd name="T75" fmla="*/ 2147483647 h 327"/>
                <a:gd name="T76" fmla="*/ 2147483647 w 284"/>
                <a:gd name="T77" fmla="*/ 2147483647 h 327"/>
                <a:gd name="T78" fmla="*/ 2147483647 w 284"/>
                <a:gd name="T79" fmla="*/ 2147483647 h 327"/>
                <a:gd name="T80" fmla="*/ 2147483647 w 284"/>
                <a:gd name="T81" fmla="*/ 2147483647 h 327"/>
                <a:gd name="T82" fmla="*/ 2147483647 w 284"/>
                <a:gd name="T83" fmla="*/ 2147483647 h 327"/>
                <a:gd name="T84" fmla="*/ 2147483647 w 284"/>
                <a:gd name="T85" fmla="*/ 2147483647 h 327"/>
                <a:gd name="T86" fmla="*/ 2147483647 w 284"/>
                <a:gd name="T87" fmla="*/ 2147483647 h 327"/>
                <a:gd name="T88" fmla="*/ 2147483647 w 284"/>
                <a:gd name="T89" fmla="*/ 2147483647 h 327"/>
                <a:gd name="T90" fmla="*/ 2147483647 w 284"/>
                <a:gd name="T91" fmla="*/ 2147483647 h 327"/>
                <a:gd name="T92" fmla="*/ 2147483647 w 284"/>
                <a:gd name="T93" fmla="*/ 2147483647 h 327"/>
                <a:gd name="T94" fmla="*/ 2147483647 w 284"/>
                <a:gd name="T95" fmla="*/ 2147483647 h 327"/>
                <a:gd name="T96" fmla="*/ 2147483647 w 284"/>
                <a:gd name="T97" fmla="*/ 2147483647 h 327"/>
                <a:gd name="T98" fmla="*/ 2147483647 w 284"/>
                <a:gd name="T99" fmla="*/ 2147483647 h 327"/>
                <a:gd name="T100" fmla="*/ 2147483647 w 284"/>
                <a:gd name="T101" fmla="*/ 2147483647 h 327"/>
                <a:gd name="T102" fmla="*/ 2147483647 w 284"/>
                <a:gd name="T103" fmla="*/ 2147483647 h 327"/>
                <a:gd name="T104" fmla="*/ 2147483647 w 284"/>
                <a:gd name="T105" fmla="*/ 2147483647 h 327"/>
                <a:gd name="T106" fmla="*/ 2147483647 w 284"/>
                <a:gd name="T107" fmla="*/ 2147483647 h 327"/>
                <a:gd name="T108" fmla="*/ 2147483647 w 284"/>
                <a:gd name="T109" fmla="*/ 2147483647 h 327"/>
                <a:gd name="T110" fmla="*/ 2147483647 w 284"/>
                <a:gd name="T111" fmla="*/ 2147483647 h 327"/>
                <a:gd name="T112" fmla="*/ 2147483647 w 284"/>
                <a:gd name="T113" fmla="*/ 2147483647 h 327"/>
                <a:gd name="T114" fmla="*/ 2147483647 w 284"/>
                <a:gd name="T115" fmla="*/ 2147483647 h 327"/>
                <a:gd name="T116" fmla="*/ 2147483647 w 284"/>
                <a:gd name="T117" fmla="*/ 2147483647 h 327"/>
                <a:gd name="T118" fmla="*/ 2147483647 w 284"/>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327"/>
                <a:gd name="T182" fmla="*/ 284 w 284"/>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327">
                  <a:moveTo>
                    <a:pt x="284" y="276"/>
                  </a:moveTo>
                  <a:lnTo>
                    <a:pt x="279" y="260"/>
                  </a:lnTo>
                  <a:lnTo>
                    <a:pt x="275" y="220"/>
                  </a:lnTo>
                  <a:lnTo>
                    <a:pt x="271" y="187"/>
                  </a:lnTo>
                  <a:lnTo>
                    <a:pt x="260" y="148"/>
                  </a:lnTo>
                  <a:lnTo>
                    <a:pt x="249" y="131"/>
                  </a:lnTo>
                  <a:lnTo>
                    <a:pt x="230" y="107"/>
                  </a:lnTo>
                  <a:lnTo>
                    <a:pt x="209" y="97"/>
                  </a:lnTo>
                  <a:lnTo>
                    <a:pt x="184" y="75"/>
                  </a:lnTo>
                  <a:lnTo>
                    <a:pt x="160" y="54"/>
                  </a:lnTo>
                  <a:lnTo>
                    <a:pt x="136" y="29"/>
                  </a:lnTo>
                  <a:lnTo>
                    <a:pt x="118" y="10"/>
                  </a:lnTo>
                  <a:lnTo>
                    <a:pt x="104" y="0"/>
                  </a:lnTo>
                  <a:lnTo>
                    <a:pt x="107" y="17"/>
                  </a:lnTo>
                  <a:lnTo>
                    <a:pt x="98" y="29"/>
                  </a:lnTo>
                  <a:lnTo>
                    <a:pt x="88" y="34"/>
                  </a:lnTo>
                  <a:lnTo>
                    <a:pt x="78" y="29"/>
                  </a:lnTo>
                  <a:lnTo>
                    <a:pt x="65" y="18"/>
                  </a:lnTo>
                  <a:lnTo>
                    <a:pt x="58" y="17"/>
                  </a:lnTo>
                  <a:lnTo>
                    <a:pt x="44" y="17"/>
                  </a:lnTo>
                  <a:lnTo>
                    <a:pt x="32" y="22"/>
                  </a:lnTo>
                  <a:lnTo>
                    <a:pt x="18" y="17"/>
                  </a:lnTo>
                  <a:lnTo>
                    <a:pt x="13" y="27"/>
                  </a:lnTo>
                  <a:lnTo>
                    <a:pt x="13" y="43"/>
                  </a:lnTo>
                  <a:lnTo>
                    <a:pt x="0" y="46"/>
                  </a:lnTo>
                  <a:lnTo>
                    <a:pt x="0" y="54"/>
                  </a:lnTo>
                  <a:lnTo>
                    <a:pt x="10" y="64"/>
                  </a:lnTo>
                  <a:lnTo>
                    <a:pt x="22" y="59"/>
                  </a:lnTo>
                  <a:lnTo>
                    <a:pt x="34" y="61"/>
                  </a:lnTo>
                  <a:lnTo>
                    <a:pt x="37" y="70"/>
                  </a:lnTo>
                  <a:lnTo>
                    <a:pt x="34" y="78"/>
                  </a:lnTo>
                  <a:lnTo>
                    <a:pt x="23" y="80"/>
                  </a:lnTo>
                  <a:lnTo>
                    <a:pt x="22" y="88"/>
                  </a:lnTo>
                  <a:lnTo>
                    <a:pt x="22" y="97"/>
                  </a:lnTo>
                  <a:lnTo>
                    <a:pt x="23" y="102"/>
                  </a:lnTo>
                  <a:lnTo>
                    <a:pt x="23" y="112"/>
                  </a:lnTo>
                  <a:lnTo>
                    <a:pt x="39" y="116"/>
                  </a:lnTo>
                  <a:lnTo>
                    <a:pt x="44" y="116"/>
                  </a:lnTo>
                  <a:lnTo>
                    <a:pt x="65" y="139"/>
                  </a:lnTo>
                  <a:lnTo>
                    <a:pt x="71" y="150"/>
                  </a:lnTo>
                  <a:lnTo>
                    <a:pt x="83" y="148"/>
                  </a:lnTo>
                  <a:lnTo>
                    <a:pt x="104" y="164"/>
                  </a:lnTo>
                  <a:lnTo>
                    <a:pt x="120" y="177"/>
                  </a:lnTo>
                  <a:lnTo>
                    <a:pt x="120" y="204"/>
                  </a:lnTo>
                  <a:lnTo>
                    <a:pt x="123" y="223"/>
                  </a:lnTo>
                  <a:lnTo>
                    <a:pt x="126" y="250"/>
                  </a:lnTo>
                  <a:lnTo>
                    <a:pt x="128" y="264"/>
                  </a:lnTo>
                  <a:lnTo>
                    <a:pt x="136" y="271"/>
                  </a:lnTo>
                  <a:lnTo>
                    <a:pt x="150" y="276"/>
                  </a:lnTo>
                  <a:lnTo>
                    <a:pt x="172" y="293"/>
                  </a:lnTo>
                  <a:lnTo>
                    <a:pt x="182" y="300"/>
                  </a:lnTo>
                  <a:lnTo>
                    <a:pt x="188" y="311"/>
                  </a:lnTo>
                  <a:lnTo>
                    <a:pt x="190" y="322"/>
                  </a:lnTo>
                  <a:lnTo>
                    <a:pt x="196" y="327"/>
                  </a:lnTo>
                  <a:lnTo>
                    <a:pt x="198" y="320"/>
                  </a:lnTo>
                  <a:lnTo>
                    <a:pt x="215" y="300"/>
                  </a:lnTo>
                  <a:lnTo>
                    <a:pt x="233" y="306"/>
                  </a:lnTo>
                  <a:lnTo>
                    <a:pt x="244" y="293"/>
                  </a:lnTo>
                  <a:lnTo>
                    <a:pt x="260" y="295"/>
                  </a:lnTo>
                  <a:lnTo>
                    <a:pt x="284" y="27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2" name="Freeform 60">
              <a:extLst>
                <a:ext uri="{FF2B5EF4-FFF2-40B4-BE49-F238E27FC236}">
                  <a16:creationId xmlns:a16="http://schemas.microsoft.com/office/drawing/2014/main" id="{786CD042-4544-4B66-BAA0-08732A2851E9}"/>
                </a:ext>
              </a:extLst>
            </p:cNvPr>
            <p:cNvSpPr>
              <a:spLocks noChangeAspect="1"/>
            </p:cNvSpPr>
            <p:nvPr/>
          </p:nvSpPr>
          <p:spPr bwMode="auto">
            <a:xfrm rot="21333503">
              <a:off x="2212950" y="5022389"/>
              <a:ext cx="828085" cy="953758"/>
            </a:xfrm>
            <a:custGeom>
              <a:avLst/>
              <a:gdLst>
                <a:gd name="T0" fmla="*/ 2147483647 w 391"/>
                <a:gd name="T1" fmla="*/ 2147483647 h 488"/>
                <a:gd name="T2" fmla="*/ 2147483647 w 391"/>
                <a:gd name="T3" fmla="*/ 2147483647 h 488"/>
                <a:gd name="T4" fmla="*/ 2147483647 w 391"/>
                <a:gd name="T5" fmla="*/ 2147483647 h 488"/>
                <a:gd name="T6" fmla="*/ 2147483647 w 391"/>
                <a:gd name="T7" fmla="*/ 2147483647 h 488"/>
                <a:gd name="T8" fmla="*/ 2147483647 w 391"/>
                <a:gd name="T9" fmla="*/ 2147483647 h 488"/>
                <a:gd name="T10" fmla="*/ 2147483647 w 391"/>
                <a:gd name="T11" fmla="*/ 2147483647 h 488"/>
                <a:gd name="T12" fmla="*/ 2147483647 w 391"/>
                <a:gd name="T13" fmla="*/ 2147483647 h 488"/>
                <a:gd name="T14" fmla="*/ 2147483647 w 391"/>
                <a:gd name="T15" fmla="*/ 2147483647 h 488"/>
                <a:gd name="T16" fmla="*/ 2147483647 w 391"/>
                <a:gd name="T17" fmla="*/ 2147483647 h 488"/>
                <a:gd name="T18" fmla="*/ 2147483647 w 391"/>
                <a:gd name="T19" fmla="*/ 2147483647 h 488"/>
                <a:gd name="T20" fmla="*/ 2147483647 w 391"/>
                <a:gd name="T21" fmla="*/ 2147483647 h 488"/>
                <a:gd name="T22" fmla="*/ 2147483647 w 391"/>
                <a:gd name="T23" fmla="*/ 2147483647 h 488"/>
                <a:gd name="T24" fmla="*/ 2147483647 w 391"/>
                <a:gd name="T25" fmla="*/ 2147483647 h 488"/>
                <a:gd name="T26" fmla="*/ 2147483647 w 391"/>
                <a:gd name="T27" fmla="*/ 2147483647 h 488"/>
                <a:gd name="T28" fmla="*/ 2147483647 w 391"/>
                <a:gd name="T29" fmla="*/ 2147483647 h 488"/>
                <a:gd name="T30" fmla="*/ 2147483647 w 391"/>
                <a:gd name="T31" fmla="*/ 2147483647 h 488"/>
                <a:gd name="T32" fmla="*/ 2147483647 w 391"/>
                <a:gd name="T33" fmla="*/ 2147483647 h 488"/>
                <a:gd name="T34" fmla="*/ 2147483647 w 391"/>
                <a:gd name="T35" fmla="*/ 2147483647 h 488"/>
                <a:gd name="T36" fmla="*/ 2147483647 w 391"/>
                <a:gd name="T37" fmla="*/ 2147483647 h 488"/>
                <a:gd name="T38" fmla="*/ 2147483647 w 391"/>
                <a:gd name="T39" fmla="*/ 2147483647 h 488"/>
                <a:gd name="T40" fmla="*/ 2147483647 w 391"/>
                <a:gd name="T41" fmla="*/ 2147483647 h 488"/>
                <a:gd name="T42" fmla="*/ 2147483647 w 391"/>
                <a:gd name="T43" fmla="*/ 2147483647 h 488"/>
                <a:gd name="T44" fmla="*/ 2147483647 w 391"/>
                <a:gd name="T45" fmla="*/ 2147483647 h 488"/>
                <a:gd name="T46" fmla="*/ 2147483647 w 391"/>
                <a:gd name="T47" fmla="*/ 2147483647 h 488"/>
                <a:gd name="T48" fmla="*/ 2147483647 w 391"/>
                <a:gd name="T49" fmla="*/ 2147483647 h 488"/>
                <a:gd name="T50" fmla="*/ 2147483647 w 391"/>
                <a:gd name="T51" fmla="*/ 2147483647 h 488"/>
                <a:gd name="T52" fmla="*/ 2147483647 w 391"/>
                <a:gd name="T53" fmla="*/ 2147483647 h 488"/>
                <a:gd name="T54" fmla="*/ 2147483647 w 391"/>
                <a:gd name="T55" fmla="*/ 2147483647 h 488"/>
                <a:gd name="T56" fmla="*/ 2147483647 w 391"/>
                <a:gd name="T57" fmla="*/ 2147483647 h 488"/>
                <a:gd name="T58" fmla="*/ 2147483647 w 391"/>
                <a:gd name="T59" fmla="*/ 2147483647 h 488"/>
                <a:gd name="T60" fmla="*/ 2147483647 w 391"/>
                <a:gd name="T61" fmla="*/ 2147483647 h 488"/>
                <a:gd name="T62" fmla="*/ 2147483647 w 391"/>
                <a:gd name="T63" fmla="*/ 2147483647 h 488"/>
                <a:gd name="T64" fmla="*/ 2147483647 w 391"/>
                <a:gd name="T65" fmla="*/ 2147483647 h 488"/>
                <a:gd name="T66" fmla="*/ 2147483647 w 391"/>
                <a:gd name="T67" fmla="*/ 2147483647 h 488"/>
                <a:gd name="T68" fmla="*/ 2147483647 w 391"/>
                <a:gd name="T69" fmla="*/ 2147483647 h 488"/>
                <a:gd name="T70" fmla="*/ 2147483647 w 391"/>
                <a:gd name="T71" fmla="*/ 2147483647 h 488"/>
                <a:gd name="T72" fmla="*/ 2147483647 w 391"/>
                <a:gd name="T73" fmla="*/ 2147483647 h 488"/>
                <a:gd name="T74" fmla="*/ 2147483647 w 391"/>
                <a:gd name="T75" fmla="*/ 2147483647 h 488"/>
                <a:gd name="T76" fmla="*/ 2147483647 w 391"/>
                <a:gd name="T77" fmla="*/ 2147483647 h 488"/>
                <a:gd name="T78" fmla="*/ 2147483647 w 391"/>
                <a:gd name="T79" fmla="*/ 2147483647 h 488"/>
                <a:gd name="T80" fmla="*/ 2147483647 w 391"/>
                <a:gd name="T81" fmla="*/ 2147483647 h 488"/>
                <a:gd name="T82" fmla="*/ 2147483647 w 391"/>
                <a:gd name="T83" fmla="*/ 2147483647 h 488"/>
                <a:gd name="T84" fmla="*/ 2147483647 w 391"/>
                <a:gd name="T85" fmla="*/ 2147483647 h 488"/>
                <a:gd name="T86" fmla="*/ 2147483647 w 391"/>
                <a:gd name="T87" fmla="*/ 2147483647 h 488"/>
                <a:gd name="T88" fmla="*/ 2147483647 w 391"/>
                <a:gd name="T89" fmla="*/ 2147483647 h 488"/>
                <a:gd name="T90" fmla="*/ 2147483647 w 391"/>
                <a:gd name="T91" fmla="*/ 2147483647 h 488"/>
                <a:gd name="T92" fmla="*/ 2147483647 w 391"/>
                <a:gd name="T93" fmla="*/ 2147483647 h 488"/>
                <a:gd name="T94" fmla="*/ 2147483647 w 391"/>
                <a:gd name="T95" fmla="*/ 2147483647 h 488"/>
                <a:gd name="T96" fmla="*/ 2147483647 w 391"/>
                <a:gd name="T97" fmla="*/ 2147483647 h 488"/>
                <a:gd name="T98" fmla="*/ 2147483647 w 391"/>
                <a:gd name="T99" fmla="*/ 2147483647 h 488"/>
                <a:gd name="T100" fmla="*/ 2147483647 w 391"/>
                <a:gd name="T101" fmla="*/ 2147483647 h 488"/>
                <a:gd name="T102" fmla="*/ 2147483647 w 391"/>
                <a:gd name="T103" fmla="*/ 2147483647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1"/>
                <a:gd name="T157" fmla="*/ 0 h 488"/>
                <a:gd name="T158" fmla="*/ 391 w 391"/>
                <a:gd name="T159" fmla="*/ 488 h 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1" h="488">
                  <a:moveTo>
                    <a:pt x="24" y="85"/>
                  </a:moveTo>
                  <a:lnTo>
                    <a:pt x="20" y="96"/>
                  </a:lnTo>
                  <a:lnTo>
                    <a:pt x="34" y="106"/>
                  </a:lnTo>
                  <a:lnTo>
                    <a:pt x="46" y="133"/>
                  </a:lnTo>
                  <a:lnTo>
                    <a:pt x="42" y="155"/>
                  </a:lnTo>
                  <a:lnTo>
                    <a:pt x="37" y="171"/>
                  </a:lnTo>
                  <a:lnTo>
                    <a:pt x="34" y="179"/>
                  </a:lnTo>
                  <a:lnTo>
                    <a:pt x="51" y="212"/>
                  </a:lnTo>
                  <a:lnTo>
                    <a:pt x="63" y="244"/>
                  </a:lnTo>
                  <a:lnTo>
                    <a:pt x="74" y="271"/>
                  </a:lnTo>
                  <a:lnTo>
                    <a:pt x="80" y="287"/>
                  </a:lnTo>
                  <a:lnTo>
                    <a:pt x="74" y="305"/>
                  </a:lnTo>
                  <a:lnTo>
                    <a:pt x="66" y="322"/>
                  </a:lnTo>
                  <a:lnTo>
                    <a:pt x="68" y="336"/>
                  </a:lnTo>
                  <a:lnTo>
                    <a:pt x="82" y="343"/>
                  </a:lnTo>
                  <a:lnTo>
                    <a:pt x="93" y="355"/>
                  </a:lnTo>
                  <a:lnTo>
                    <a:pt x="99" y="362"/>
                  </a:lnTo>
                  <a:lnTo>
                    <a:pt x="99" y="376"/>
                  </a:lnTo>
                  <a:lnTo>
                    <a:pt x="114" y="387"/>
                  </a:lnTo>
                  <a:lnTo>
                    <a:pt x="128" y="399"/>
                  </a:lnTo>
                  <a:lnTo>
                    <a:pt x="136" y="411"/>
                  </a:lnTo>
                  <a:lnTo>
                    <a:pt x="141" y="423"/>
                  </a:lnTo>
                  <a:lnTo>
                    <a:pt x="150" y="432"/>
                  </a:lnTo>
                  <a:lnTo>
                    <a:pt x="160" y="451"/>
                  </a:lnTo>
                  <a:lnTo>
                    <a:pt x="168" y="467"/>
                  </a:lnTo>
                  <a:lnTo>
                    <a:pt x="174" y="478"/>
                  </a:lnTo>
                  <a:lnTo>
                    <a:pt x="184" y="478"/>
                  </a:lnTo>
                  <a:lnTo>
                    <a:pt x="201" y="481"/>
                  </a:lnTo>
                  <a:lnTo>
                    <a:pt x="214" y="483"/>
                  </a:lnTo>
                  <a:lnTo>
                    <a:pt x="228" y="488"/>
                  </a:lnTo>
                  <a:lnTo>
                    <a:pt x="230" y="483"/>
                  </a:lnTo>
                  <a:lnTo>
                    <a:pt x="242" y="473"/>
                  </a:lnTo>
                  <a:lnTo>
                    <a:pt x="253" y="457"/>
                  </a:lnTo>
                  <a:lnTo>
                    <a:pt x="258" y="444"/>
                  </a:lnTo>
                  <a:lnTo>
                    <a:pt x="259" y="427"/>
                  </a:lnTo>
                  <a:lnTo>
                    <a:pt x="270" y="427"/>
                  </a:lnTo>
                  <a:lnTo>
                    <a:pt x="275" y="418"/>
                  </a:lnTo>
                  <a:lnTo>
                    <a:pt x="286" y="407"/>
                  </a:lnTo>
                  <a:lnTo>
                    <a:pt x="281" y="392"/>
                  </a:lnTo>
                  <a:lnTo>
                    <a:pt x="289" y="384"/>
                  </a:lnTo>
                  <a:lnTo>
                    <a:pt x="300" y="392"/>
                  </a:lnTo>
                  <a:lnTo>
                    <a:pt x="310" y="387"/>
                  </a:lnTo>
                  <a:lnTo>
                    <a:pt x="308" y="379"/>
                  </a:lnTo>
                  <a:lnTo>
                    <a:pt x="321" y="362"/>
                  </a:lnTo>
                  <a:lnTo>
                    <a:pt x="321" y="346"/>
                  </a:lnTo>
                  <a:lnTo>
                    <a:pt x="332" y="336"/>
                  </a:lnTo>
                  <a:lnTo>
                    <a:pt x="329" y="327"/>
                  </a:lnTo>
                  <a:lnTo>
                    <a:pt x="336" y="322"/>
                  </a:lnTo>
                  <a:lnTo>
                    <a:pt x="332" y="309"/>
                  </a:lnTo>
                  <a:lnTo>
                    <a:pt x="329" y="299"/>
                  </a:lnTo>
                  <a:lnTo>
                    <a:pt x="336" y="290"/>
                  </a:lnTo>
                  <a:lnTo>
                    <a:pt x="346" y="282"/>
                  </a:lnTo>
                  <a:lnTo>
                    <a:pt x="359" y="278"/>
                  </a:lnTo>
                  <a:lnTo>
                    <a:pt x="368" y="273"/>
                  </a:lnTo>
                  <a:lnTo>
                    <a:pt x="373" y="268"/>
                  </a:lnTo>
                  <a:lnTo>
                    <a:pt x="368" y="255"/>
                  </a:lnTo>
                  <a:lnTo>
                    <a:pt x="351" y="229"/>
                  </a:lnTo>
                  <a:lnTo>
                    <a:pt x="359" y="215"/>
                  </a:lnTo>
                  <a:lnTo>
                    <a:pt x="373" y="217"/>
                  </a:lnTo>
                  <a:lnTo>
                    <a:pt x="380" y="220"/>
                  </a:lnTo>
                  <a:lnTo>
                    <a:pt x="374" y="203"/>
                  </a:lnTo>
                  <a:lnTo>
                    <a:pt x="373" y="196"/>
                  </a:lnTo>
                  <a:lnTo>
                    <a:pt x="378" y="187"/>
                  </a:lnTo>
                  <a:lnTo>
                    <a:pt x="386" y="182"/>
                  </a:lnTo>
                  <a:lnTo>
                    <a:pt x="391" y="177"/>
                  </a:lnTo>
                  <a:lnTo>
                    <a:pt x="386" y="169"/>
                  </a:lnTo>
                  <a:lnTo>
                    <a:pt x="378" y="164"/>
                  </a:lnTo>
                  <a:lnTo>
                    <a:pt x="373" y="169"/>
                  </a:lnTo>
                  <a:lnTo>
                    <a:pt x="364" y="171"/>
                  </a:lnTo>
                  <a:lnTo>
                    <a:pt x="354" y="160"/>
                  </a:lnTo>
                  <a:lnTo>
                    <a:pt x="351" y="152"/>
                  </a:lnTo>
                  <a:lnTo>
                    <a:pt x="346" y="145"/>
                  </a:lnTo>
                  <a:lnTo>
                    <a:pt x="327" y="128"/>
                  </a:lnTo>
                  <a:lnTo>
                    <a:pt x="315" y="126"/>
                  </a:lnTo>
                  <a:lnTo>
                    <a:pt x="303" y="123"/>
                  </a:lnTo>
                  <a:lnTo>
                    <a:pt x="298" y="118"/>
                  </a:lnTo>
                  <a:lnTo>
                    <a:pt x="298" y="104"/>
                  </a:lnTo>
                  <a:lnTo>
                    <a:pt x="298" y="96"/>
                  </a:lnTo>
                  <a:lnTo>
                    <a:pt x="286" y="85"/>
                  </a:lnTo>
                  <a:lnTo>
                    <a:pt x="279" y="87"/>
                  </a:lnTo>
                  <a:lnTo>
                    <a:pt x="254" y="87"/>
                  </a:lnTo>
                  <a:lnTo>
                    <a:pt x="243" y="82"/>
                  </a:lnTo>
                  <a:lnTo>
                    <a:pt x="238" y="85"/>
                  </a:lnTo>
                  <a:lnTo>
                    <a:pt x="233" y="87"/>
                  </a:lnTo>
                  <a:lnTo>
                    <a:pt x="221" y="85"/>
                  </a:lnTo>
                  <a:lnTo>
                    <a:pt x="214" y="85"/>
                  </a:lnTo>
                  <a:lnTo>
                    <a:pt x="195" y="71"/>
                  </a:lnTo>
                  <a:lnTo>
                    <a:pt x="163" y="70"/>
                  </a:lnTo>
                  <a:lnTo>
                    <a:pt x="155" y="66"/>
                  </a:lnTo>
                  <a:lnTo>
                    <a:pt x="144" y="53"/>
                  </a:lnTo>
                  <a:lnTo>
                    <a:pt x="131" y="43"/>
                  </a:lnTo>
                  <a:lnTo>
                    <a:pt x="112" y="31"/>
                  </a:lnTo>
                  <a:lnTo>
                    <a:pt x="95" y="29"/>
                  </a:lnTo>
                  <a:lnTo>
                    <a:pt x="74" y="26"/>
                  </a:lnTo>
                  <a:lnTo>
                    <a:pt x="51" y="17"/>
                  </a:lnTo>
                  <a:lnTo>
                    <a:pt x="39" y="16"/>
                  </a:lnTo>
                  <a:lnTo>
                    <a:pt x="34" y="12"/>
                  </a:lnTo>
                  <a:lnTo>
                    <a:pt x="29" y="5"/>
                  </a:lnTo>
                  <a:lnTo>
                    <a:pt x="20" y="0"/>
                  </a:lnTo>
                  <a:lnTo>
                    <a:pt x="5" y="12"/>
                  </a:lnTo>
                  <a:lnTo>
                    <a:pt x="0" y="34"/>
                  </a:lnTo>
                  <a:lnTo>
                    <a:pt x="12" y="52"/>
                  </a:lnTo>
                  <a:lnTo>
                    <a:pt x="29" y="61"/>
                  </a:lnTo>
                  <a:lnTo>
                    <a:pt x="35" y="77"/>
                  </a:lnTo>
                  <a:lnTo>
                    <a:pt x="24" y="8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23" name="Freeform 61">
              <a:extLst>
                <a:ext uri="{FF2B5EF4-FFF2-40B4-BE49-F238E27FC236}">
                  <a16:creationId xmlns:a16="http://schemas.microsoft.com/office/drawing/2014/main" id="{D339AF5F-FE0C-4B7C-AB96-19246E3AAD2A}"/>
                </a:ext>
              </a:extLst>
            </p:cNvPr>
            <p:cNvSpPr>
              <a:spLocks noChangeAspect="1"/>
            </p:cNvSpPr>
            <p:nvPr/>
          </p:nvSpPr>
          <p:spPr bwMode="auto">
            <a:xfrm rot="21333503">
              <a:off x="1915090" y="4661383"/>
              <a:ext cx="1214837" cy="677436"/>
            </a:xfrm>
            <a:custGeom>
              <a:avLst/>
              <a:gdLst>
                <a:gd name="T0" fmla="*/ 2147483647 w 576"/>
                <a:gd name="T1" fmla="*/ 2147483647 h 346"/>
                <a:gd name="T2" fmla="*/ 2147483647 w 576"/>
                <a:gd name="T3" fmla="*/ 2147483647 h 346"/>
                <a:gd name="T4" fmla="*/ 2147483647 w 576"/>
                <a:gd name="T5" fmla="*/ 2147483647 h 346"/>
                <a:gd name="T6" fmla="*/ 2147483647 w 576"/>
                <a:gd name="T7" fmla="*/ 2147483647 h 346"/>
                <a:gd name="T8" fmla="*/ 2147483647 w 576"/>
                <a:gd name="T9" fmla="*/ 2147483647 h 346"/>
                <a:gd name="T10" fmla="*/ 2147483647 w 576"/>
                <a:gd name="T11" fmla="*/ 2147483647 h 346"/>
                <a:gd name="T12" fmla="*/ 2147483647 w 576"/>
                <a:gd name="T13" fmla="*/ 2147483647 h 346"/>
                <a:gd name="T14" fmla="*/ 2147483647 w 576"/>
                <a:gd name="T15" fmla="*/ 2147483647 h 346"/>
                <a:gd name="T16" fmla="*/ 2147483647 w 576"/>
                <a:gd name="T17" fmla="*/ 2147483647 h 346"/>
                <a:gd name="T18" fmla="*/ 2147483647 w 576"/>
                <a:gd name="T19" fmla="*/ 2147483647 h 346"/>
                <a:gd name="T20" fmla="*/ 2147483647 w 576"/>
                <a:gd name="T21" fmla="*/ 2147483647 h 346"/>
                <a:gd name="T22" fmla="*/ 2147483647 w 576"/>
                <a:gd name="T23" fmla="*/ 2147483647 h 346"/>
                <a:gd name="T24" fmla="*/ 2147483647 w 576"/>
                <a:gd name="T25" fmla="*/ 2147483647 h 346"/>
                <a:gd name="T26" fmla="*/ 2147483647 w 576"/>
                <a:gd name="T27" fmla="*/ 2147483647 h 346"/>
                <a:gd name="T28" fmla="*/ 2147483647 w 576"/>
                <a:gd name="T29" fmla="*/ 2147483647 h 346"/>
                <a:gd name="T30" fmla="*/ 2147483647 w 576"/>
                <a:gd name="T31" fmla="*/ 2147483647 h 346"/>
                <a:gd name="T32" fmla="*/ 2147483647 w 576"/>
                <a:gd name="T33" fmla="*/ 2147483647 h 346"/>
                <a:gd name="T34" fmla="*/ 2147483647 w 576"/>
                <a:gd name="T35" fmla="*/ 2147483647 h 346"/>
                <a:gd name="T36" fmla="*/ 2147483647 w 576"/>
                <a:gd name="T37" fmla="*/ 2147483647 h 346"/>
                <a:gd name="T38" fmla="*/ 2147483647 w 576"/>
                <a:gd name="T39" fmla="*/ 2147483647 h 346"/>
                <a:gd name="T40" fmla="*/ 2147483647 w 576"/>
                <a:gd name="T41" fmla="*/ 2147483647 h 346"/>
                <a:gd name="T42" fmla="*/ 2147483647 w 576"/>
                <a:gd name="T43" fmla="*/ 0 h 346"/>
                <a:gd name="T44" fmla="*/ 2147483647 w 576"/>
                <a:gd name="T45" fmla="*/ 2147483647 h 346"/>
                <a:gd name="T46" fmla="*/ 2147483647 w 576"/>
                <a:gd name="T47" fmla="*/ 2147483647 h 346"/>
                <a:gd name="T48" fmla="*/ 2147483647 w 576"/>
                <a:gd name="T49" fmla="*/ 2147483647 h 346"/>
                <a:gd name="T50" fmla="*/ 2147483647 w 576"/>
                <a:gd name="T51" fmla="*/ 2147483647 h 346"/>
                <a:gd name="T52" fmla="*/ 2147483647 w 576"/>
                <a:gd name="T53" fmla="*/ 2147483647 h 346"/>
                <a:gd name="T54" fmla="*/ 2147483647 w 576"/>
                <a:gd name="T55" fmla="*/ 2147483647 h 346"/>
                <a:gd name="T56" fmla="*/ 2147483647 w 576"/>
                <a:gd name="T57" fmla="*/ 2147483647 h 346"/>
                <a:gd name="T58" fmla="*/ 2147483647 w 576"/>
                <a:gd name="T59" fmla="*/ 2147483647 h 346"/>
                <a:gd name="T60" fmla="*/ 2147483647 w 576"/>
                <a:gd name="T61" fmla="*/ 2147483647 h 346"/>
                <a:gd name="T62" fmla="*/ 2147483647 w 576"/>
                <a:gd name="T63" fmla="*/ 2147483647 h 346"/>
                <a:gd name="T64" fmla="*/ 2147483647 w 576"/>
                <a:gd name="T65" fmla="*/ 2147483647 h 346"/>
                <a:gd name="T66" fmla="*/ 2147483647 w 576"/>
                <a:gd name="T67" fmla="*/ 2147483647 h 346"/>
                <a:gd name="T68" fmla="*/ 2147483647 w 576"/>
                <a:gd name="T69" fmla="*/ 2147483647 h 346"/>
                <a:gd name="T70" fmla="*/ 2147483647 w 576"/>
                <a:gd name="T71" fmla="*/ 2147483647 h 346"/>
                <a:gd name="T72" fmla="*/ 2147483647 w 576"/>
                <a:gd name="T73" fmla="*/ 2147483647 h 346"/>
                <a:gd name="T74" fmla="*/ 2147483647 w 576"/>
                <a:gd name="T75" fmla="*/ 2147483647 h 346"/>
                <a:gd name="T76" fmla="*/ 2147483647 w 576"/>
                <a:gd name="T77" fmla="*/ 2147483647 h 346"/>
                <a:gd name="T78" fmla="*/ 2147483647 w 576"/>
                <a:gd name="T79" fmla="*/ 2147483647 h 346"/>
                <a:gd name="T80" fmla="*/ 2147483647 w 576"/>
                <a:gd name="T81" fmla="*/ 2147483647 h 346"/>
                <a:gd name="T82" fmla="*/ 2147483647 w 576"/>
                <a:gd name="T83" fmla="*/ 2147483647 h 346"/>
                <a:gd name="T84" fmla="*/ 2147483647 w 576"/>
                <a:gd name="T85" fmla="*/ 2147483647 h 346"/>
                <a:gd name="T86" fmla="*/ 2147483647 w 576"/>
                <a:gd name="T87" fmla="*/ 2147483647 h 346"/>
                <a:gd name="T88" fmla="*/ 2147483647 w 576"/>
                <a:gd name="T89" fmla="*/ 2147483647 h 346"/>
                <a:gd name="T90" fmla="*/ 2147483647 w 576"/>
                <a:gd name="T91" fmla="*/ 2147483647 h 346"/>
                <a:gd name="T92" fmla="*/ 2147483647 w 576"/>
                <a:gd name="T93" fmla="*/ 2147483647 h 346"/>
                <a:gd name="T94" fmla="*/ 2147483647 w 576"/>
                <a:gd name="T95" fmla="*/ 2147483647 h 346"/>
                <a:gd name="T96" fmla="*/ 2147483647 w 576"/>
                <a:gd name="T97" fmla="*/ 2147483647 h 346"/>
                <a:gd name="T98" fmla="*/ 2147483647 w 576"/>
                <a:gd name="T99" fmla="*/ 2147483647 h 346"/>
                <a:gd name="T100" fmla="*/ 2147483647 w 576"/>
                <a:gd name="T101" fmla="*/ 2147483647 h 346"/>
                <a:gd name="T102" fmla="*/ 2147483647 w 576"/>
                <a:gd name="T103" fmla="*/ 2147483647 h 346"/>
                <a:gd name="T104" fmla="*/ 2147483647 w 576"/>
                <a:gd name="T105" fmla="*/ 2147483647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346"/>
                <a:gd name="T161" fmla="*/ 576 w 576"/>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346">
                  <a:moveTo>
                    <a:pt x="571" y="298"/>
                  </a:moveTo>
                  <a:lnTo>
                    <a:pt x="553" y="285"/>
                  </a:lnTo>
                  <a:lnTo>
                    <a:pt x="544" y="271"/>
                  </a:lnTo>
                  <a:lnTo>
                    <a:pt x="534" y="242"/>
                  </a:lnTo>
                  <a:lnTo>
                    <a:pt x="527" y="230"/>
                  </a:lnTo>
                  <a:lnTo>
                    <a:pt x="515" y="209"/>
                  </a:lnTo>
                  <a:lnTo>
                    <a:pt x="506" y="198"/>
                  </a:lnTo>
                  <a:lnTo>
                    <a:pt x="506" y="186"/>
                  </a:lnTo>
                  <a:lnTo>
                    <a:pt x="517" y="174"/>
                  </a:lnTo>
                  <a:lnTo>
                    <a:pt x="515" y="158"/>
                  </a:lnTo>
                  <a:lnTo>
                    <a:pt x="515" y="136"/>
                  </a:lnTo>
                  <a:lnTo>
                    <a:pt x="512" y="123"/>
                  </a:lnTo>
                  <a:lnTo>
                    <a:pt x="520" y="113"/>
                  </a:lnTo>
                  <a:lnTo>
                    <a:pt x="512" y="102"/>
                  </a:lnTo>
                  <a:lnTo>
                    <a:pt x="498" y="80"/>
                  </a:lnTo>
                  <a:lnTo>
                    <a:pt x="484" y="78"/>
                  </a:lnTo>
                  <a:lnTo>
                    <a:pt x="466" y="71"/>
                  </a:lnTo>
                  <a:lnTo>
                    <a:pt x="456" y="78"/>
                  </a:lnTo>
                  <a:lnTo>
                    <a:pt x="447" y="85"/>
                  </a:lnTo>
                  <a:lnTo>
                    <a:pt x="436" y="88"/>
                  </a:lnTo>
                  <a:lnTo>
                    <a:pt x="426" y="83"/>
                  </a:lnTo>
                  <a:lnTo>
                    <a:pt x="394" y="83"/>
                  </a:lnTo>
                  <a:lnTo>
                    <a:pt x="375" y="75"/>
                  </a:lnTo>
                  <a:lnTo>
                    <a:pt x="362" y="70"/>
                  </a:lnTo>
                  <a:lnTo>
                    <a:pt x="350" y="58"/>
                  </a:lnTo>
                  <a:lnTo>
                    <a:pt x="336" y="66"/>
                  </a:lnTo>
                  <a:lnTo>
                    <a:pt x="314" y="66"/>
                  </a:lnTo>
                  <a:lnTo>
                    <a:pt x="286" y="70"/>
                  </a:lnTo>
                  <a:lnTo>
                    <a:pt x="270" y="66"/>
                  </a:lnTo>
                  <a:lnTo>
                    <a:pt x="254" y="51"/>
                  </a:lnTo>
                  <a:lnTo>
                    <a:pt x="244" y="58"/>
                  </a:lnTo>
                  <a:lnTo>
                    <a:pt x="232" y="61"/>
                  </a:lnTo>
                  <a:lnTo>
                    <a:pt x="218" y="53"/>
                  </a:lnTo>
                  <a:lnTo>
                    <a:pt x="213" y="48"/>
                  </a:lnTo>
                  <a:lnTo>
                    <a:pt x="196" y="51"/>
                  </a:lnTo>
                  <a:lnTo>
                    <a:pt x="181" y="48"/>
                  </a:lnTo>
                  <a:lnTo>
                    <a:pt x="168" y="39"/>
                  </a:lnTo>
                  <a:lnTo>
                    <a:pt x="147" y="23"/>
                  </a:lnTo>
                  <a:lnTo>
                    <a:pt x="126" y="7"/>
                  </a:lnTo>
                  <a:lnTo>
                    <a:pt x="114" y="10"/>
                  </a:lnTo>
                  <a:lnTo>
                    <a:pt x="98" y="15"/>
                  </a:lnTo>
                  <a:lnTo>
                    <a:pt x="87" y="7"/>
                  </a:lnTo>
                  <a:lnTo>
                    <a:pt x="75" y="0"/>
                  </a:lnTo>
                  <a:lnTo>
                    <a:pt x="63" y="0"/>
                  </a:lnTo>
                  <a:lnTo>
                    <a:pt x="53" y="7"/>
                  </a:lnTo>
                  <a:lnTo>
                    <a:pt x="49" y="13"/>
                  </a:lnTo>
                  <a:lnTo>
                    <a:pt x="49" y="37"/>
                  </a:lnTo>
                  <a:lnTo>
                    <a:pt x="44" y="61"/>
                  </a:lnTo>
                  <a:lnTo>
                    <a:pt x="39" y="78"/>
                  </a:lnTo>
                  <a:lnTo>
                    <a:pt x="31" y="88"/>
                  </a:lnTo>
                  <a:lnTo>
                    <a:pt x="22" y="104"/>
                  </a:lnTo>
                  <a:lnTo>
                    <a:pt x="11" y="114"/>
                  </a:lnTo>
                  <a:lnTo>
                    <a:pt x="0" y="123"/>
                  </a:lnTo>
                  <a:lnTo>
                    <a:pt x="14" y="134"/>
                  </a:lnTo>
                  <a:lnTo>
                    <a:pt x="27" y="136"/>
                  </a:lnTo>
                  <a:lnTo>
                    <a:pt x="44" y="140"/>
                  </a:lnTo>
                  <a:lnTo>
                    <a:pt x="41" y="160"/>
                  </a:lnTo>
                  <a:lnTo>
                    <a:pt x="58" y="169"/>
                  </a:lnTo>
                  <a:lnTo>
                    <a:pt x="79" y="177"/>
                  </a:lnTo>
                  <a:lnTo>
                    <a:pt x="84" y="181"/>
                  </a:lnTo>
                  <a:lnTo>
                    <a:pt x="87" y="191"/>
                  </a:lnTo>
                  <a:lnTo>
                    <a:pt x="88" y="212"/>
                  </a:lnTo>
                  <a:lnTo>
                    <a:pt x="92" y="225"/>
                  </a:lnTo>
                  <a:lnTo>
                    <a:pt x="105" y="230"/>
                  </a:lnTo>
                  <a:lnTo>
                    <a:pt x="116" y="228"/>
                  </a:lnTo>
                  <a:lnTo>
                    <a:pt x="119" y="218"/>
                  </a:lnTo>
                  <a:lnTo>
                    <a:pt x="119" y="206"/>
                  </a:lnTo>
                  <a:lnTo>
                    <a:pt x="133" y="196"/>
                  </a:lnTo>
                  <a:lnTo>
                    <a:pt x="138" y="191"/>
                  </a:lnTo>
                  <a:lnTo>
                    <a:pt x="143" y="198"/>
                  </a:lnTo>
                  <a:lnTo>
                    <a:pt x="157" y="209"/>
                  </a:lnTo>
                  <a:lnTo>
                    <a:pt x="175" y="215"/>
                  </a:lnTo>
                  <a:lnTo>
                    <a:pt x="200" y="220"/>
                  </a:lnTo>
                  <a:lnTo>
                    <a:pt x="218" y="223"/>
                  </a:lnTo>
                  <a:lnTo>
                    <a:pt x="244" y="233"/>
                  </a:lnTo>
                  <a:lnTo>
                    <a:pt x="256" y="244"/>
                  </a:lnTo>
                  <a:lnTo>
                    <a:pt x="272" y="261"/>
                  </a:lnTo>
                  <a:lnTo>
                    <a:pt x="280" y="263"/>
                  </a:lnTo>
                  <a:lnTo>
                    <a:pt x="302" y="263"/>
                  </a:lnTo>
                  <a:lnTo>
                    <a:pt x="314" y="263"/>
                  </a:lnTo>
                  <a:lnTo>
                    <a:pt x="329" y="276"/>
                  </a:lnTo>
                  <a:lnTo>
                    <a:pt x="342" y="280"/>
                  </a:lnTo>
                  <a:lnTo>
                    <a:pt x="358" y="276"/>
                  </a:lnTo>
                  <a:lnTo>
                    <a:pt x="370" y="280"/>
                  </a:lnTo>
                  <a:lnTo>
                    <a:pt x="377" y="280"/>
                  </a:lnTo>
                  <a:lnTo>
                    <a:pt x="396" y="280"/>
                  </a:lnTo>
                  <a:lnTo>
                    <a:pt x="401" y="274"/>
                  </a:lnTo>
                  <a:lnTo>
                    <a:pt x="415" y="285"/>
                  </a:lnTo>
                  <a:lnTo>
                    <a:pt x="415" y="295"/>
                  </a:lnTo>
                  <a:lnTo>
                    <a:pt x="415" y="312"/>
                  </a:lnTo>
                  <a:lnTo>
                    <a:pt x="423" y="317"/>
                  </a:lnTo>
                  <a:lnTo>
                    <a:pt x="442" y="319"/>
                  </a:lnTo>
                  <a:lnTo>
                    <a:pt x="452" y="330"/>
                  </a:lnTo>
                  <a:lnTo>
                    <a:pt x="461" y="339"/>
                  </a:lnTo>
                  <a:lnTo>
                    <a:pt x="469" y="346"/>
                  </a:lnTo>
                  <a:lnTo>
                    <a:pt x="479" y="339"/>
                  </a:lnTo>
                  <a:lnTo>
                    <a:pt x="483" y="324"/>
                  </a:lnTo>
                  <a:lnTo>
                    <a:pt x="487" y="314"/>
                  </a:lnTo>
                  <a:lnTo>
                    <a:pt x="499" y="318"/>
                  </a:lnTo>
                  <a:lnTo>
                    <a:pt x="515" y="314"/>
                  </a:lnTo>
                  <a:lnTo>
                    <a:pt x="525" y="314"/>
                  </a:lnTo>
                  <a:lnTo>
                    <a:pt x="541" y="324"/>
                  </a:lnTo>
                  <a:lnTo>
                    <a:pt x="553" y="333"/>
                  </a:lnTo>
                  <a:lnTo>
                    <a:pt x="561" y="333"/>
                  </a:lnTo>
                  <a:lnTo>
                    <a:pt x="571" y="323"/>
                  </a:lnTo>
                  <a:lnTo>
                    <a:pt x="576" y="314"/>
                  </a:lnTo>
                  <a:lnTo>
                    <a:pt x="571" y="298"/>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4" name="Freeform 62">
              <a:extLst>
                <a:ext uri="{FF2B5EF4-FFF2-40B4-BE49-F238E27FC236}">
                  <a16:creationId xmlns:a16="http://schemas.microsoft.com/office/drawing/2014/main" id="{64354A68-9AD7-4911-B528-F4B9085429C8}"/>
                </a:ext>
              </a:extLst>
            </p:cNvPr>
            <p:cNvSpPr>
              <a:spLocks noChangeAspect="1"/>
            </p:cNvSpPr>
            <p:nvPr/>
          </p:nvSpPr>
          <p:spPr bwMode="auto">
            <a:xfrm rot="21333503">
              <a:off x="1311573" y="4925985"/>
              <a:ext cx="941927" cy="322053"/>
            </a:xfrm>
            <a:custGeom>
              <a:avLst/>
              <a:gdLst>
                <a:gd name="T0" fmla="*/ 2147483647 w 447"/>
                <a:gd name="T1" fmla="*/ 0 h 176"/>
                <a:gd name="T2" fmla="*/ 2147483647 w 447"/>
                <a:gd name="T3" fmla="*/ 2147483647 h 176"/>
                <a:gd name="T4" fmla="*/ 2147483647 w 447"/>
                <a:gd name="T5" fmla="*/ 2147483647 h 176"/>
                <a:gd name="T6" fmla="*/ 2147483647 w 447"/>
                <a:gd name="T7" fmla="*/ 2147483647 h 176"/>
                <a:gd name="T8" fmla="*/ 2147483647 w 447"/>
                <a:gd name="T9" fmla="*/ 2147483647 h 176"/>
                <a:gd name="T10" fmla="*/ 2147483647 w 447"/>
                <a:gd name="T11" fmla="*/ 2147483647 h 176"/>
                <a:gd name="T12" fmla="*/ 2147483647 w 447"/>
                <a:gd name="T13" fmla="*/ 2147483647 h 176"/>
                <a:gd name="T14" fmla="*/ 2147483647 w 447"/>
                <a:gd name="T15" fmla="*/ 2147483647 h 176"/>
                <a:gd name="T16" fmla="*/ 2147483647 w 447"/>
                <a:gd name="T17" fmla="*/ 2147483647 h 176"/>
                <a:gd name="T18" fmla="*/ 2147483647 w 447"/>
                <a:gd name="T19" fmla="*/ 2147483647 h 176"/>
                <a:gd name="T20" fmla="*/ 2147483647 w 447"/>
                <a:gd name="T21" fmla="*/ 2147483647 h 176"/>
                <a:gd name="T22" fmla="*/ 2147483647 w 447"/>
                <a:gd name="T23" fmla="*/ 2147483647 h 176"/>
                <a:gd name="T24" fmla="*/ 2147483647 w 447"/>
                <a:gd name="T25" fmla="*/ 2147483647 h 176"/>
                <a:gd name="T26" fmla="*/ 0 w 447"/>
                <a:gd name="T27" fmla="*/ 2147483647 h 176"/>
                <a:gd name="T28" fmla="*/ 2147483647 w 447"/>
                <a:gd name="T29" fmla="*/ 2147483647 h 176"/>
                <a:gd name="T30" fmla="*/ 2147483647 w 447"/>
                <a:gd name="T31" fmla="*/ 2147483647 h 176"/>
                <a:gd name="T32" fmla="*/ 2147483647 w 447"/>
                <a:gd name="T33" fmla="*/ 2147483647 h 176"/>
                <a:gd name="T34" fmla="*/ 2147483647 w 447"/>
                <a:gd name="T35" fmla="*/ 2147483647 h 176"/>
                <a:gd name="T36" fmla="*/ 2147483647 w 447"/>
                <a:gd name="T37" fmla="*/ 2147483647 h 176"/>
                <a:gd name="T38" fmla="*/ 2147483647 w 447"/>
                <a:gd name="T39" fmla="*/ 2147483647 h 176"/>
                <a:gd name="T40" fmla="*/ 2147483647 w 447"/>
                <a:gd name="T41" fmla="*/ 2147483647 h 176"/>
                <a:gd name="T42" fmla="*/ 2147483647 w 447"/>
                <a:gd name="T43" fmla="*/ 2147483647 h 176"/>
                <a:gd name="T44" fmla="*/ 2147483647 w 447"/>
                <a:gd name="T45" fmla="*/ 2147483647 h 176"/>
                <a:gd name="T46" fmla="*/ 2147483647 w 447"/>
                <a:gd name="T47" fmla="*/ 2147483647 h 176"/>
                <a:gd name="T48" fmla="*/ 2147483647 w 447"/>
                <a:gd name="T49" fmla="*/ 2147483647 h 176"/>
                <a:gd name="T50" fmla="*/ 2147483647 w 447"/>
                <a:gd name="T51" fmla="*/ 2147483647 h 176"/>
                <a:gd name="T52" fmla="*/ 2147483647 w 447"/>
                <a:gd name="T53" fmla="*/ 2147483647 h 176"/>
                <a:gd name="T54" fmla="*/ 2147483647 w 447"/>
                <a:gd name="T55" fmla="*/ 2147483647 h 176"/>
                <a:gd name="T56" fmla="*/ 2147483647 w 447"/>
                <a:gd name="T57" fmla="*/ 2147483647 h 176"/>
                <a:gd name="T58" fmla="*/ 2147483647 w 447"/>
                <a:gd name="T59" fmla="*/ 2147483647 h 176"/>
                <a:gd name="T60" fmla="*/ 2147483647 w 447"/>
                <a:gd name="T61" fmla="*/ 2147483647 h 176"/>
                <a:gd name="T62" fmla="*/ 2147483647 w 447"/>
                <a:gd name="T63" fmla="*/ 2147483647 h 176"/>
                <a:gd name="T64" fmla="*/ 2147483647 w 447"/>
                <a:gd name="T65" fmla="*/ 2147483647 h 176"/>
                <a:gd name="T66" fmla="*/ 2147483647 w 447"/>
                <a:gd name="T67" fmla="*/ 2147483647 h 176"/>
                <a:gd name="T68" fmla="*/ 2147483647 w 447"/>
                <a:gd name="T69" fmla="*/ 2147483647 h 176"/>
                <a:gd name="T70" fmla="*/ 2147483647 w 447"/>
                <a:gd name="T71" fmla="*/ 2147483647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7"/>
                <a:gd name="T109" fmla="*/ 0 h 176"/>
                <a:gd name="T110" fmla="*/ 447 w 447"/>
                <a:gd name="T111" fmla="*/ 176 h 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7" h="176">
                  <a:moveTo>
                    <a:pt x="291" y="5"/>
                  </a:moveTo>
                  <a:lnTo>
                    <a:pt x="252" y="0"/>
                  </a:lnTo>
                  <a:lnTo>
                    <a:pt x="238" y="22"/>
                  </a:lnTo>
                  <a:lnTo>
                    <a:pt x="228" y="22"/>
                  </a:lnTo>
                  <a:lnTo>
                    <a:pt x="214" y="10"/>
                  </a:lnTo>
                  <a:lnTo>
                    <a:pt x="201" y="14"/>
                  </a:lnTo>
                  <a:lnTo>
                    <a:pt x="187" y="17"/>
                  </a:lnTo>
                  <a:lnTo>
                    <a:pt x="174" y="22"/>
                  </a:lnTo>
                  <a:lnTo>
                    <a:pt x="169" y="19"/>
                  </a:lnTo>
                  <a:lnTo>
                    <a:pt x="153" y="9"/>
                  </a:lnTo>
                  <a:lnTo>
                    <a:pt x="142" y="4"/>
                  </a:lnTo>
                  <a:lnTo>
                    <a:pt x="117" y="9"/>
                  </a:lnTo>
                  <a:lnTo>
                    <a:pt x="117" y="17"/>
                  </a:lnTo>
                  <a:lnTo>
                    <a:pt x="122" y="22"/>
                  </a:lnTo>
                  <a:lnTo>
                    <a:pt x="121" y="32"/>
                  </a:lnTo>
                  <a:lnTo>
                    <a:pt x="112" y="36"/>
                  </a:lnTo>
                  <a:lnTo>
                    <a:pt x="104" y="46"/>
                  </a:lnTo>
                  <a:lnTo>
                    <a:pt x="102" y="54"/>
                  </a:lnTo>
                  <a:lnTo>
                    <a:pt x="104" y="64"/>
                  </a:lnTo>
                  <a:lnTo>
                    <a:pt x="102" y="73"/>
                  </a:lnTo>
                  <a:lnTo>
                    <a:pt x="94" y="78"/>
                  </a:lnTo>
                  <a:lnTo>
                    <a:pt x="72" y="83"/>
                  </a:lnTo>
                  <a:lnTo>
                    <a:pt x="32" y="87"/>
                  </a:lnTo>
                  <a:lnTo>
                    <a:pt x="32" y="97"/>
                  </a:lnTo>
                  <a:lnTo>
                    <a:pt x="18" y="108"/>
                  </a:lnTo>
                  <a:lnTo>
                    <a:pt x="7" y="119"/>
                  </a:lnTo>
                  <a:lnTo>
                    <a:pt x="0" y="133"/>
                  </a:lnTo>
                  <a:lnTo>
                    <a:pt x="0" y="154"/>
                  </a:lnTo>
                  <a:lnTo>
                    <a:pt x="10" y="176"/>
                  </a:lnTo>
                  <a:lnTo>
                    <a:pt x="23" y="167"/>
                  </a:lnTo>
                  <a:lnTo>
                    <a:pt x="43" y="172"/>
                  </a:lnTo>
                  <a:lnTo>
                    <a:pt x="56" y="176"/>
                  </a:lnTo>
                  <a:lnTo>
                    <a:pt x="77" y="169"/>
                  </a:lnTo>
                  <a:lnTo>
                    <a:pt x="95" y="159"/>
                  </a:lnTo>
                  <a:lnTo>
                    <a:pt x="109" y="145"/>
                  </a:lnTo>
                  <a:lnTo>
                    <a:pt x="112" y="125"/>
                  </a:lnTo>
                  <a:lnTo>
                    <a:pt x="116" y="111"/>
                  </a:lnTo>
                  <a:lnTo>
                    <a:pt x="126" y="99"/>
                  </a:lnTo>
                  <a:lnTo>
                    <a:pt x="144" y="92"/>
                  </a:lnTo>
                  <a:lnTo>
                    <a:pt x="155" y="87"/>
                  </a:lnTo>
                  <a:lnTo>
                    <a:pt x="174" y="70"/>
                  </a:lnTo>
                  <a:lnTo>
                    <a:pt x="196" y="52"/>
                  </a:lnTo>
                  <a:lnTo>
                    <a:pt x="230" y="49"/>
                  </a:lnTo>
                  <a:lnTo>
                    <a:pt x="247" y="57"/>
                  </a:lnTo>
                  <a:lnTo>
                    <a:pt x="268" y="70"/>
                  </a:lnTo>
                  <a:lnTo>
                    <a:pt x="281" y="77"/>
                  </a:lnTo>
                  <a:lnTo>
                    <a:pt x="305" y="78"/>
                  </a:lnTo>
                  <a:lnTo>
                    <a:pt x="324" y="92"/>
                  </a:lnTo>
                  <a:lnTo>
                    <a:pt x="351" y="108"/>
                  </a:lnTo>
                  <a:lnTo>
                    <a:pt x="375" y="133"/>
                  </a:lnTo>
                  <a:lnTo>
                    <a:pt x="407" y="162"/>
                  </a:lnTo>
                  <a:lnTo>
                    <a:pt x="431" y="172"/>
                  </a:lnTo>
                  <a:lnTo>
                    <a:pt x="438" y="167"/>
                  </a:lnTo>
                  <a:lnTo>
                    <a:pt x="447" y="155"/>
                  </a:lnTo>
                  <a:lnTo>
                    <a:pt x="435" y="135"/>
                  </a:lnTo>
                  <a:lnTo>
                    <a:pt x="412" y="124"/>
                  </a:lnTo>
                  <a:lnTo>
                    <a:pt x="403" y="110"/>
                  </a:lnTo>
                  <a:lnTo>
                    <a:pt x="386" y="108"/>
                  </a:lnTo>
                  <a:lnTo>
                    <a:pt x="379" y="99"/>
                  </a:lnTo>
                  <a:lnTo>
                    <a:pt x="379" y="89"/>
                  </a:lnTo>
                  <a:lnTo>
                    <a:pt x="378" y="78"/>
                  </a:lnTo>
                  <a:lnTo>
                    <a:pt x="372" y="66"/>
                  </a:lnTo>
                  <a:lnTo>
                    <a:pt x="366" y="60"/>
                  </a:lnTo>
                  <a:lnTo>
                    <a:pt x="351" y="52"/>
                  </a:lnTo>
                  <a:lnTo>
                    <a:pt x="335" y="43"/>
                  </a:lnTo>
                  <a:lnTo>
                    <a:pt x="330" y="36"/>
                  </a:lnTo>
                  <a:lnTo>
                    <a:pt x="332" y="27"/>
                  </a:lnTo>
                  <a:lnTo>
                    <a:pt x="330" y="19"/>
                  </a:lnTo>
                  <a:lnTo>
                    <a:pt x="322" y="19"/>
                  </a:lnTo>
                  <a:lnTo>
                    <a:pt x="313" y="14"/>
                  </a:lnTo>
                  <a:lnTo>
                    <a:pt x="305" y="17"/>
                  </a:lnTo>
                  <a:lnTo>
                    <a:pt x="291" y="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5" name="Freeform 63" descr="10%">
              <a:extLst>
                <a:ext uri="{FF2B5EF4-FFF2-40B4-BE49-F238E27FC236}">
                  <a16:creationId xmlns:a16="http://schemas.microsoft.com/office/drawing/2014/main" id="{B9F91266-CF5C-4D2F-B210-3E68BE7FBFBD}"/>
                </a:ext>
              </a:extLst>
            </p:cNvPr>
            <p:cNvSpPr>
              <a:spLocks noChangeAspect="1"/>
            </p:cNvSpPr>
            <p:nvPr/>
          </p:nvSpPr>
          <p:spPr bwMode="auto">
            <a:xfrm rot="21333503">
              <a:off x="1118195" y="4301167"/>
              <a:ext cx="374277" cy="273351"/>
            </a:xfrm>
            <a:custGeom>
              <a:avLst/>
              <a:gdLst>
                <a:gd name="T0" fmla="*/ 11 w 179"/>
                <a:gd name="T1" fmla="*/ 6 h 140"/>
                <a:gd name="T2" fmla="*/ 11 w 179"/>
                <a:gd name="T3" fmla="*/ 1 h 140"/>
                <a:gd name="T4" fmla="*/ 11 w 179"/>
                <a:gd name="T5" fmla="*/ 1 h 140"/>
                <a:gd name="T6" fmla="*/ 11 w 179"/>
                <a:gd name="T7" fmla="*/ 11 h 140"/>
                <a:gd name="T8" fmla="*/ 11 w 179"/>
                <a:gd name="T9" fmla="*/ 11 h 140"/>
                <a:gd name="T10" fmla="*/ 11 w 179"/>
                <a:gd name="T11" fmla="*/ 11 h 140"/>
                <a:gd name="T12" fmla="*/ 11 w 179"/>
                <a:gd name="T13" fmla="*/ 11 h 140"/>
                <a:gd name="T14" fmla="*/ 11 w 179"/>
                <a:gd name="T15" fmla="*/ 11 h 140"/>
                <a:gd name="T16" fmla="*/ 11 w 179"/>
                <a:gd name="T17" fmla="*/ 4 h 140"/>
                <a:gd name="T18" fmla="*/ 11 w 179"/>
                <a:gd name="T19" fmla="*/ 0 h 140"/>
                <a:gd name="T20" fmla="*/ 11 w 179"/>
                <a:gd name="T21" fmla="*/ 11 h 140"/>
                <a:gd name="T22" fmla="*/ 11 w 179"/>
                <a:gd name="T23" fmla="*/ 11 h 140"/>
                <a:gd name="T24" fmla="*/ 0 w 179"/>
                <a:gd name="T25" fmla="*/ 11 h 140"/>
                <a:gd name="T26" fmla="*/ 11 w 179"/>
                <a:gd name="T27" fmla="*/ 11 h 140"/>
                <a:gd name="T28" fmla="*/ 11 w 179"/>
                <a:gd name="T29" fmla="*/ 11 h 140"/>
                <a:gd name="T30" fmla="*/ 11 w 179"/>
                <a:gd name="T31" fmla="*/ 11 h 140"/>
                <a:gd name="T32" fmla="*/ 11 w 179"/>
                <a:gd name="T33" fmla="*/ 11 h 140"/>
                <a:gd name="T34" fmla="*/ 11 w 179"/>
                <a:gd name="T35" fmla="*/ 11 h 140"/>
                <a:gd name="T36" fmla="*/ 11 w 179"/>
                <a:gd name="T37" fmla="*/ 11 h 140"/>
                <a:gd name="T38" fmla="*/ 11 w 179"/>
                <a:gd name="T39" fmla="*/ 11 h 140"/>
                <a:gd name="T40" fmla="*/ 11 w 179"/>
                <a:gd name="T41" fmla="*/ 11 h 140"/>
                <a:gd name="T42" fmla="*/ 11 w 179"/>
                <a:gd name="T43" fmla="*/ 11 h 140"/>
                <a:gd name="T44" fmla="*/ 11 w 179"/>
                <a:gd name="T45" fmla="*/ 11 h 140"/>
                <a:gd name="T46" fmla="*/ 11 w 179"/>
                <a:gd name="T47" fmla="*/ 11 h 140"/>
                <a:gd name="T48" fmla="*/ 11 w 179"/>
                <a:gd name="T49" fmla="*/ 11 h 140"/>
                <a:gd name="T50" fmla="*/ 11 w 179"/>
                <a:gd name="T51" fmla="*/ 11 h 140"/>
                <a:gd name="T52" fmla="*/ 11 w 179"/>
                <a:gd name="T53" fmla="*/ 11 h 140"/>
                <a:gd name="T54" fmla="*/ 11 w 179"/>
                <a:gd name="T55" fmla="*/ 11 h 140"/>
                <a:gd name="T56" fmla="*/ 11 w 179"/>
                <a:gd name="T57" fmla="*/ 11 h 140"/>
                <a:gd name="T58" fmla="*/ 11 w 179"/>
                <a:gd name="T59" fmla="*/ 11 h 140"/>
                <a:gd name="T60" fmla="*/ 11 w 179"/>
                <a:gd name="T61" fmla="*/ 11 h 140"/>
                <a:gd name="T62" fmla="*/ 11 w 179"/>
                <a:gd name="T63" fmla="*/ 11 h 140"/>
                <a:gd name="T64" fmla="*/ 11 w 179"/>
                <a:gd name="T65" fmla="*/ 11 h 140"/>
                <a:gd name="T66" fmla="*/ 11 w 179"/>
                <a:gd name="T67" fmla="*/ 11 h 140"/>
                <a:gd name="T68" fmla="*/ 11 w 179"/>
                <a:gd name="T69" fmla="*/ 11 h 140"/>
                <a:gd name="T70" fmla="*/ 11 w 179"/>
                <a:gd name="T71" fmla="*/ 11 h 140"/>
                <a:gd name="T72" fmla="*/ 11 w 179"/>
                <a:gd name="T73" fmla="*/ 11 h 140"/>
                <a:gd name="T74" fmla="*/ 11 w 179"/>
                <a:gd name="T75" fmla="*/ 11 h 140"/>
                <a:gd name="T76" fmla="*/ 11 w 179"/>
                <a:gd name="T77" fmla="*/ 6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140"/>
                <a:gd name="T119" fmla="*/ 179 w 179"/>
                <a:gd name="T120" fmla="*/ 140 h 1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140">
                  <a:moveTo>
                    <a:pt x="167" y="6"/>
                  </a:moveTo>
                  <a:lnTo>
                    <a:pt x="140" y="1"/>
                  </a:lnTo>
                  <a:lnTo>
                    <a:pt x="126" y="1"/>
                  </a:lnTo>
                  <a:lnTo>
                    <a:pt x="112" y="19"/>
                  </a:lnTo>
                  <a:lnTo>
                    <a:pt x="106" y="30"/>
                  </a:lnTo>
                  <a:lnTo>
                    <a:pt x="92" y="33"/>
                  </a:lnTo>
                  <a:lnTo>
                    <a:pt x="73" y="25"/>
                  </a:lnTo>
                  <a:lnTo>
                    <a:pt x="63" y="16"/>
                  </a:lnTo>
                  <a:lnTo>
                    <a:pt x="46" y="4"/>
                  </a:lnTo>
                  <a:lnTo>
                    <a:pt x="39" y="0"/>
                  </a:lnTo>
                  <a:lnTo>
                    <a:pt x="25" y="11"/>
                  </a:lnTo>
                  <a:lnTo>
                    <a:pt x="14" y="25"/>
                  </a:lnTo>
                  <a:lnTo>
                    <a:pt x="0" y="38"/>
                  </a:lnTo>
                  <a:lnTo>
                    <a:pt x="11" y="62"/>
                  </a:lnTo>
                  <a:lnTo>
                    <a:pt x="22" y="79"/>
                  </a:lnTo>
                  <a:lnTo>
                    <a:pt x="25" y="86"/>
                  </a:lnTo>
                  <a:lnTo>
                    <a:pt x="17" y="100"/>
                  </a:lnTo>
                  <a:lnTo>
                    <a:pt x="19" y="117"/>
                  </a:lnTo>
                  <a:lnTo>
                    <a:pt x="19" y="132"/>
                  </a:lnTo>
                  <a:lnTo>
                    <a:pt x="25" y="140"/>
                  </a:lnTo>
                  <a:lnTo>
                    <a:pt x="36" y="127"/>
                  </a:lnTo>
                  <a:lnTo>
                    <a:pt x="54" y="122"/>
                  </a:lnTo>
                  <a:lnTo>
                    <a:pt x="63" y="117"/>
                  </a:lnTo>
                  <a:lnTo>
                    <a:pt x="76" y="118"/>
                  </a:lnTo>
                  <a:lnTo>
                    <a:pt x="92" y="117"/>
                  </a:lnTo>
                  <a:lnTo>
                    <a:pt x="106" y="118"/>
                  </a:lnTo>
                  <a:lnTo>
                    <a:pt x="119" y="122"/>
                  </a:lnTo>
                  <a:lnTo>
                    <a:pt x="129" y="117"/>
                  </a:lnTo>
                  <a:lnTo>
                    <a:pt x="148" y="111"/>
                  </a:lnTo>
                  <a:lnTo>
                    <a:pt x="153" y="97"/>
                  </a:lnTo>
                  <a:lnTo>
                    <a:pt x="160" y="90"/>
                  </a:lnTo>
                  <a:lnTo>
                    <a:pt x="167" y="91"/>
                  </a:lnTo>
                  <a:lnTo>
                    <a:pt x="179" y="90"/>
                  </a:lnTo>
                  <a:lnTo>
                    <a:pt x="175" y="79"/>
                  </a:lnTo>
                  <a:lnTo>
                    <a:pt x="175" y="57"/>
                  </a:lnTo>
                  <a:lnTo>
                    <a:pt x="170" y="48"/>
                  </a:lnTo>
                  <a:lnTo>
                    <a:pt x="170" y="33"/>
                  </a:lnTo>
                  <a:lnTo>
                    <a:pt x="167" y="21"/>
                  </a:lnTo>
                  <a:lnTo>
                    <a:pt x="167" y="6"/>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6" name="Freeform 65">
              <a:extLst>
                <a:ext uri="{FF2B5EF4-FFF2-40B4-BE49-F238E27FC236}">
                  <a16:creationId xmlns:a16="http://schemas.microsoft.com/office/drawing/2014/main" id="{F1F462DF-DEA0-410D-8579-9552DFCBD411}"/>
                </a:ext>
              </a:extLst>
            </p:cNvPr>
            <p:cNvSpPr>
              <a:spLocks noChangeAspect="1"/>
            </p:cNvSpPr>
            <p:nvPr/>
          </p:nvSpPr>
          <p:spPr bwMode="auto">
            <a:xfrm rot="21333503">
              <a:off x="1651541" y="4025825"/>
              <a:ext cx="955961" cy="879478"/>
            </a:xfrm>
            <a:custGeom>
              <a:avLst/>
              <a:gdLst>
                <a:gd name="T0" fmla="*/ 13 w 454"/>
                <a:gd name="T1" fmla="*/ 12 h 449"/>
                <a:gd name="T2" fmla="*/ 13 w 454"/>
                <a:gd name="T3" fmla="*/ 12 h 449"/>
                <a:gd name="T4" fmla="*/ 13 w 454"/>
                <a:gd name="T5" fmla="*/ 12 h 449"/>
                <a:gd name="T6" fmla="*/ 13 w 454"/>
                <a:gd name="T7" fmla="*/ 12 h 449"/>
                <a:gd name="T8" fmla="*/ 13 w 454"/>
                <a:gd name="T9" fmla="*/ 12 h 449"/>
                <a:gd name="T10" fmla="*/ 13 w 454"/>
                <a:gd name="T11" fmla="*/ 12 h 449"/>
                <a:gd name="T12" fmla="*/ 13 w 454"/>
                <a:gd name="T13" fmla="*/ 12 h 449"/>
                <a:gd name="T14" fmla="*/ 13 w 454"/>
                <a:gd name="T15" fmla="*/ 12 h 449"/>
                <a:gd name="T16" fmla="*/ 13 w 454"/>
                <a:gd name="T17" fmla="*/ 12 h 449"/>
                <a:gd name="T18" fmla="*/ 13 w 454"/>
                <a:gd name="T19" fmla="*/ 12 h 449"/>
                <a:gd name="T20" fmla="*/ 13 w 454"/>
                <a:gd name="T21" fmla="*/ 0 h 449"/>
                <a:gd name="T22" fmla="*/ 13 w 454"/>
                <a:gd name="T23" fmla="*/ 12 h 449"/>
                <a:gd name="T24" fmla="*/ 13 w 454"/>
                <a:gd name="T25" fmla="*/ 12 h 449"/>
                <a:gd name="T26" fmla="*/ 13 w 454"/>
                <a:gd name="T27" fmla="*/ 12 h 449"/>
                <a:gd name="T28" fmla="*/ 13 w 454"/>
                <a:gd name="T29" fmla="*/ 12 h 449"/>
                <a:gd name="T30" fmla="*/ 13 w 454"/>
                <a:gd name="T31" fmla="*/ 12 h 449"/>
                <a:gd name="T32" fmla="*/ 13 w 454"/>
                <a:gd name="T33" fmla="*/ 12 h 449"/>
                <a:gd name="T34" fmla="*/ 13 w 454"/>
                <a:gd name="T35" fmla="*/ 12 h 449"/>
                <a:gd name="T36" fmla="*/ 13 w 454"/>
                <a:gd name="T37" fmla="*/ 12 h 449"/>
                <a:gd name="T38" fmla="*/ 13 w 454"/>
                <a:gd name="T39" fmla="*/ 12 h 449"/>
                <a:gd name="T40" fmla="*/ 13 w 454"/>
                <a:gd name="T41" fmla="*/ 12 h 449"/>
                <a:gd name="T42" fmla="*/ 13 w 454"/>
                <a:gd name="T43" fmla="*/ 12 h 449"/>
                <a:gd name="T44" fmla="*/ 13 w 454"/>
                <a:gd name="T45" fmla="*/ 12 h 449"/>
                <a:gd name="T46" fmla="*/ 13 w 454"/>
                <a:gd name="T47" fmla="*/ 12 h 449"/>
                <a:gd name="T48" fmla="*/ 13 w 454"/>
                <a:gd name="T49" fmla="*/ 12 h 449"/>
                <a:gd name="T50" fmla="*/ 13 w 454"/>
                <a:gd name="T51" fmla="*/ 12 h 449"/>
                <a:gd name="T52" fmla="*/ 13 w 454"/>
                <a:gd name="T53" fmla="*/ 12 h 449"/>
                <a:gd name="T54" fmla="*/ 13 w 454"/>
                <a:gd name="T55" fmla="*/ 12 h 449"/>
                <a:gd name="T56" fmla="*/ 13 w 454"/>
                <a:gd name="T57" fmla="*/ 12 h 449"/>
                <a:gd name="T58" fmla="*/ 13 w 454"/>
                <a:gd name="T59" fmla="*/ 12 h 449"/>
                <a:gd name="T60" fmla="*/ 13 w 454"/>
                <a:gd name="T61" fmla="*/ 12 h 449"/>
                <a:gd name="T62" fmla="*/ 13 w 454"/>
                <a:gd name="T63" fmla="*/ 12 h 449"/>
                <a:gd name="T64" fmla="*/ 13 w 454"/>
                <a:gd name="T65" fmla="*/ 12 h 449"/>
                <a:gd name="T66" fmla="*/ 13 w 454"/>
                <a:gd name="T67" fmla="*/ 12 h 449"/>
                <a:gd name="T68" fmla="*/ 13 w 454"/>
                <a:gd name="T69" fmla="*/ 12 h 449"/>
                <a:gd name="T70" fmla="*/ 13 w 454"/>
                <a:gd name="T71" fmla="*/ 12 h 449"/>
                <a:gd name="T72" fmla="*/ 13 w 454"/>
                <a:gd name="T73" fmla="*/ 12 h 449"/>
                <a:gd name="T74" fmla="*/ 10 w 454"/>
                <a:gd name="T75" fmla="*/ 12 h 449"/>
                <a:gd name="T76" fmla="*/ 5 w 454"/>
                <a:gd name="T77" fmla="*/ 12 h 449"/>
                <a:gd name="T78" fmla="*/ 13 w 454"/>
                <a:gd name="T79" fmla="*/ 12 h 449"/>
                <a:gd name="T80" fmla="*/ 13 w 454"/>
                <a:gd name="T81" fmla="*/ 12 h 449"/>
                <a:gd name="T82" fmla="*/ 13 w 454"/>
                <a:gd name="T83" fmla="*/ 12 h 449"/>
                <a:gd name="T84" fmla="*/ 13 w 454"/>
                <a:gd name="T85" fmla="*/ 12 h 449"/>
                <a:gd name="T86" fmla="*/ 13 w 454"/>
                <a:gd name="T87" fmla="*/ 12 h 449"/>
                <a:gd name="T88" fmla="*/ 13 w 454"/>
                <a:gd name="T89" fmla="*/ 12 h 449"/>
                <a:gd name="T90" fmla="*/ 13 w 454"/>
                <a:gd name="T91" fmla="*/ 12 h 449"/>
                <a:gd name="T92" fmla="*/ 13 w 454"/>
                <a:gd name="T93" fmla="*/ 1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4"/>
                <a:gd name="T142" fmla="*/ 0 h 449"/>
                <a:gd name="T143" fmla="*/ 454 w 454"/>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4" h="449">
                  <a:moveTo>
                    <a:pt x="57" y="81"/>
                  </a:moveTo>
                  <a:lnTo>
                    <a:pt x="75" y="81"/>
                  </a:lnTo>
                  <a:lnTo>
                    <a:pt x="89" y="92"/>
                  </a:lnTo>
                  <a:lnTo>
                    <a:pt x="89" y="99"/>
                  </a:lnTo>
                  <a:lnTo>
                    <a:pt x="89" y="111"/>
                  </a:lnTo>
                  <a:lnTo>
                    <a:pt x="84" y="121"/>
                  </a:lnTo>
                  <a:lnTo>
                    <a:pt x="75" y="125"/>
                  </a:lnTo>
                  <a:lnTo>
                    <a:pt x="81" y="140"/>
                  </a:lnTo>
                  <a:lnTo>
                    <a:pt x="92" y="151"/>
                  </a:lnTo>
                  <a:lnTo>
                    <a:pt x="106" y="137"/>
                  </a:lnTo>
                  <a:lnTo>
                    <a:pt x="113" y="130"/>
                  </a:lnTo>
                  <a:lnTo>
                    <a:pt x="126" y="116"/>
                  </a:lnTo>
                  <a:lnTo>
                    <a:pt x="126" y="103"/>
                  </a:lnTo>
                  <a:lnTo>
                    <a:pt x="137" y="97"/>
                  </a:lnTo>
                  <a:lnTo>
                    <a:pt x="157" y="86"/>
                  </a:lnTo>
                  <a:lnTo>
                    <a:pt x="169" y="67"/>
                  </a:lnTo>
                  <a:lnTo>
                    <a:pt x="173" y="60"/>
                  </a:lnTo>
                  <a:lnTo>
                    <a:pt x="174" y="19"/>
                  </a:lnTo>
                  <a:lnTo>
                    <a:pt x="186" y="14"/>
                  </a:lnTo>
                  <a:lnTo>
                    <a:pt x="199" y="16"/>
                  </a:lnTo>
                  <a:lnTo>
                    <a:pt x="199" y="30"/>
                  </a:lnTo>
                  <a:lnTo>
                    <a:pt x="196" y="52"/>
                  </a:lnTo>
                  <a:lnTo>
                    <a:pt x="210" y="62"/>
                  </a:lnTo>
                  <a:lnTo>
                    <a:pt x="220" y="70"/>
                  </a:lnTo>
                  <a:lnTo>
                    <a:pt x="223" y="79"/>
                  </a:lnTo>
                  <a:lnTo>
                    <a:pt x="234" y="84"/>
                  </a:lnTo>
                  <a:lnTo>
                    <a:pt x="256" y="60"/>
                  </a:lnTo>
                  <a:lnTo>
                    <a:pt x="269" y="65"/>
                  </a:lnTo>
                  <a:lnTo>
                    <a:pt x="277" y="53"/>
                  </a:lnTo>
                  <a:lnTo>
                    <a:pt x="274" y="43"/>
                  </a:lnTo>
                  <a:lnTo>
                    <a:pt x="288" y="16"/>
                  </a:lnTo>
                  <a:lnTo>
                    <a:pt x="295" y="4"/>
                  </a:lnTo>
                  <a:lnTo>
                    <a:pt x="309" y="0"/>
                  </a:lnTo>
                  <a:lnTo>
                    <a:pt x="322" y="4"/>
                  </a:lnTo>
                  <a:lnTo>
                    <a:pt x="331" y="21"/>
                  </a:lnTo>
                  <a:lnTo>
                    <a:pt x="342" y="35"/>
                  </a:lnTo>
                  <a:lnTo>
                    <a:pt x="358" y="46"/>
                  </a:lnTo>
                  <a:lnTo>
                    <a:pt x="363" y="53"/>
                  </a:lnTo>
                  <a:lnTo>
                    <a:pt x="360" y="67"/>
                  </a:lnTo>
                  <a:lnTo>
                    <a:pt x="360" y="94"/>
                  </a:lnTo>
                  <a:lnTo>
                    <a:pt x="360" y="108"/>
                  </a:lnTo>
                  <a:lnTo>
                    <a:pt x="355" y="125"/>
                  </a:lnTo>
                  <a:lnTo>
                    <a:pt x="355" y="140"/>
                  </a:lnTo>
                  <a:lnTo>
                    <a:pt x="349" y="156"/>
                  </a:lnTo>
                  <a:lnTo>
                    <a:pt x="349" y="183"/>
                  </a:lnTo>
                  <a:lnTo>
                    <a:pt x="349" y="200"/>
                  </a:lnTo>
                  <a:lnTo>
                    <a:pt x="355" y="219"/>
                  </a:lnTo>
                  <a:lnTo>
                    <a:pt x="363" y="224"/>
                  </a:lnTo>
                  <a:lnTo>
                    <a:pt x="376" y="212"/>
                  </a:lnTo>
                  <a:lnTo>
                    <a:pt x="384" y="200"/>
                  </a:lnTo>
                  <a:lnTo>
                    <a:pt x="396" y="207"/>
                  </a:lnTo>
                  <a:lnTo>
                    <a:pt x="392" y="220"/>
                  </a:lnTo>
                  <a:lnTo>
                    <a:pt x="396" y="246"/>
                  </a:lnTo>
                  <a:lnTo>
                    <a:pt x="397" y="256"/>
                  </a:lnTo>
                  <a:lnTo>
                    <a:pt x="390" y="262"/>
                  </a:lnTo>
                  <a:lnTo>
                    <a:pt x="376" y="275"/>
                  </a:lnTo>
                  <a:lnTo>
                    <a:pt x="369" y="289"/>
                  </a:lnTo>
                  <a:lnTo>
                    <a:pt x="365" y="302"/>
                  </a:lnTo>
                  <a:lnTo>
                    <a:pt x="370" y="321"/>
                  </a:lnTo>
                  <a:lnTo>
                    <a:pt x="382" y="328"/>
                  </a:lnTo>
                  <a:lnTo>
                    <a:pt x="390" y="321"/>
                  </a:lnTo>
                  <a:lnTo>
                    <a:pt x="401" y="323"/>
                  </a:lnTo>
                  <a:lnTo>
                    <a:pt x="396" y="331"/>
                  </a:lnTo>
                  <a:lnTo>
                    <a:pt x="401" y="350"/>
                  </a:lnTo>
                  <a:lnTo>
                    <a:pt x="406" y="358"/>
                  </a:lnTo>
                  <a:lnTo>
                    <a:pt x="419" y="369"/>
                  </a:lnTo>
                  <a:lnTo>
                    <a:pt x="428" y="377"/>
                  </a:lnTo>
                  <a:lnTo>
                    <a:pt x="438" y="388"/>
                  </a:lnTo>
                  <a:lnTo>
                    <a:pt x="446" y="398"/>
                  </a:lnTo>
                  <a:lnTo>
                    <a:pt x="454" y="403"/>
                  </a:lnTo>
                  <a:lnTo>
                    <a:pt x="444" y="410"/>
                  </a:lnTo>
                  <a:lnTo>
                    <a:pt x="406" y="410"/>
                  </a:lnTo>
                  <a:lnTo>
                    <a:pt x="396" y="415"/>
                  </a:lnTo>
                  <a:lnTo>
                    <a:pt x="379" y="412"/>
                  </a:lnTo>
                  <a:lnTo>
                    <a:pt x="358" y="396"/>
                  </a:lnTo>
                  <a:lnTo>
                    <a:pt x="348" y="401"/>
                  </a:lnTo>
                  <a:lnTo>
                    <a:pt x="336" y="406"/>
                  </a:lnTo>
                  <a:lnTo>
                    <a:pt x="328" y="403"/>
                  </a:lnTo>
                  <a:lnTo>
                    <a:pt x="314" y="391"/>
                  </a:lnTo>
                  <a:lnTo>
                    <a:pt x="309" y="393"/>
                  </a:lnTo>
                  <a:lnTo>
                    <a:pt x="299" y="396"/>
                  </a:lnTo>
                  <a:lnTo>
                    <a:pt x="285" y="391"/>
                  </a:lnTo>
                  <a:lnTo>
                    <a:pt x="263" y="379"/>
                  </a:lnTo>
                  <a:lnTo>
                    <a:pt x="244" y="366"/>
                  </a:lnTo>
                  <a:lnTo>
                    <a:pt x="229" y="350"/>
                  </a:lnTo>
                  <a:lnTo>
                    <a:pt x="220" y="352"/>
                  </a:lnTo>
                  <a:lnTo>
                    <a:pt x="213" y="358"/>
                  </a:lnTo>
                  <a:lnTo>
                    <a:pt x="202" y="358"/>
                  </a:lnTo>
                  <a:lnTo>
                    <a:pt x="188" y="347"/>
                  </a:lnTo>
                  <a:lnTo>
                    <a:pt x="178" y="342"/>
                  </a:lnTo>
                  <a:lnTo>
                    <a:pt x="169" y="345"/>
                  </a:lnTo>
                  <a:lnTo>
                    <a:pt x="162" y="347"/>
                  </a:lnTo>
                  <a:lnTo>
                    <a:pt x="157" y="352"/>
                  </a:lnTo>
                  <a:lnTo>
                    <a:pt x="151" y="360"/>
                  </a:lnTo>
                  <a:lnTo>
                    <a:pt x="154" y="377"/>
                  </a:lnTo>
                  <a:lnTo>
                    <a:pt x="151" y="391"/>
                  </a:lnTo>
                  <a:lnTo>
                    <a:pt x="145" y="412"/>
                  </a:lnTo>
                  <a:lnTo>
                    <a:pt x="140" y="420"/>
                  </a:lnTo>
                  <a:lnTo>
                    <a:pt x="132" y="433"/>
                  </a:lnTo>
                  <a:lnTo>
                    <a:pt x="130" y="439"/>
                  </a:lnTo>
                  <a:lnTo>
                    <a:pt x="118" y="449"/>
                  </a:lnTo>
                  <a:lnTo>
                    <a:pt x="116" y="444"/>
                  </a:lnTo>
                  <a:lnTo>
                    <a:pt x="111" y="439"/>
                  </a:lnTo>
                  <a:lnTo>
                    <a:pt x="111" y="415"/>
                  </a:lnTo>
                  <a:lnTo>
                    <a:pt x="70" y="369"/>
                  </a:lnTo>
                  <a:lnTo>
                    <a:pt x="62" y="345"/>
                  </a:lnTo>
                  <a:lnTo>
                    <a:pt x="48" y="345"/>
                  </a:lnTo>
                  <a:lnTo>
                    <a:pt x="38" y="345"/>
                  </a:lnTo>
                  <a:lnTo>
                    <a:pt x="32" y="347"/>
                  </a:lnTo>
                  <a:lnTo>
                    <a:pt x="24" y="347"/>
                  </a:lnTo>
                  <a:lnTo>
                    <a:pt x="16" y="338"/>
                  </a:lnTo>
                  <a:lnTo>
                    <a:pt x="10" y="333"/>
                  </a:lnTo>
                  <a:lnTo>
                    <a:pt x="10" y="321"/>
                  </a:lnTo>
                  <a:lnTo>
                    <a:pt x="10" y="299"/>
                  </a:lnTo>
                  <a:lnTo>
                    <a:pt x="4" y="294"/>
                  </a:lnTo>
                  <a:lnTo>
                    <a:pt x="0" y="289"/>
                  </a:lnTo>
                  <a:lnTo>
                    <a:pt x="5" y="282"/>
                  </a:lnTo>
                  <a:lnTo>
                    <a:pt x="14" y="272"/>
                  </a:lnTo>
                  <a:lnTo>
                    <a:pt x="19" y="268"/>
                  </a:lnTo>
                  <a:lnTo>
                    <a:pt x="32" y="272"/>
                  </a:lnTo>
                  <a:lnTo>
                    <a:pt x="46" y="280"/>
                  </a:lnTo>
                  <a:lnTo>
                    <a:pt x="53" y="272"/>
                  </a:lnTo>
                  <a:lnTo>
                    <a:pt x="60" y="263"/>
                  </a:lnTo>
                  <a:lnTo>
                    <a:pt x="60" y="258"/>
                  </a:lnTo>
                  <a:lnTo>
                    <a:pt x="52" y="246"/>
                  </a:lnTo>
                  <a:lnTo>
                    <a:pt x="38" y="229"/>
                  </a:lnTo>
                  <a:lnTo>
                    <a:pt x="36" y="215"/>
                  </a:lnTo>
                  <a:lnTo>
                    <a:pt x="32" y="197"/>
                  </a:lnTo>
                  <a:lnTo>
                    <a:pt x="19" y="183"/>
                  </a:lnTo>
                  <a:lnTo>
                    <a:pt x="19" y="169"/>
                  </a:lnTo>
                  <a:lnTo>
                    <a:pt x="22" y="159"/>
                  </a:lnTo>
                  <a:lnTo>
                    <a:pt x="19" y="148"/>
                  </a:lnTo>
                  <a:lnTo>
                    <a:pt x="14" y="142"/>
                  </a:lnTo>
                  <a:lnTo>
                    <a:pt x="16" y="135"/>
                  </a:lnTo>
                  <a:lnTo>
                    <a:pt x="19" y="130"/>
                  </a:lnTo>
                  <a:lnTo>
                    <a:pt x="24" y="130"/>
                  </a:lnTo>
                  <a:lnTo>
                    <a:pt x="36" y="130"/>
                  </a:lnTo>
                  <a:lnTo>
                    <a:pt x="48" y="116"/>
                  </a:lnTo>
                  <a:lnTo>
                    <a:pt x="53" y="104"/>
                  </a:lnTo>
                  <a:lnTo>
                    <a:pt x="53" y="99"/>
                  </a:lnTo>
                  <a:lnTo>
                    <a:pt x="57" y="81"/>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7" name="Freeform 66">
              <a:extLst>
                <a:ext uri="{FF2B5EF4-FFF2-40B4-BE49-F238E27FC236}">
                  <a16:creationId xmlns:a16="http://schemas.microsoft.com/office/drawing/2014/main" id="{7575D7CC-288F-49C9-B522-503D1E493257}"/>
                </a:ext>
              </a:extLst>
            </p:cNvPr>
            <p:cNvSpPr>
              <a:spLocks noChangeAspect="1"/>
            </p:cNvSpPr>
            <p:nvPr/>
          </p:nvSpPr>
          <p:spPr bwMode="auto">
            <a:xfrm rot="21333503">
              <a:off x="2986840" y="3995835"/>
              <a:ext cx="503713" cy="497678"/>
            </a:xfrm>
            <a:custGeom>
              <a:avLst/>
              <a:gdLst>
                <a:gd name="T0" fmla="*/ 2147483647 w 239"/>
                <a:gd name="T1" fmla="*/ 2147483647 h 255"/>
                <a:gd name="T2" fmla="*/ 2147483647 w 239"/>
                <a:gd name="T3" fmla="*/ 0 h 255"/>
                <a:gd name="T4" fmla="*/ 2147483647 w 239"/>
                <a:gd name="T5" fmla="*/ 2147483647 h 255"/>
                <a:gd name="T6" fmla="*/ 2147483647 w 239"/>
                <a:gd name="T7" fmla="*/ 2147483647 h 255"/>
                <a:gd name="T8" fmla="*/ 2147483647 w 239"/>
                <a:gd name="T9" fmla="*/ 2147483647 h 255"/>
                <a:gd name="T10" fmla="*/ 2147483647 w 239"/>
                <a:gd name="T11" fmla="*/ 2147483647 h 255"/>
                <a:gd name="T12" fmla="*/ 2147483647 w 239"/>
                <a:gd name="T13" fmla="*/ 2147483647 h 255"/>
                <a:gd name="T14" fmla="*/ 2147483647 w 239"/>
                <a:gd name="T15" fmla="*/ 2147483647 h 255"/>
                <a:gd name="T16" fmla="*/ 2147483647 w 239"/>
                <a:gd name="T17" fmla="*/ 2147483647 h 255"/>
                <a:gd name="T18" fmla="*/ 2147483647 w 239"/>
                <a:gd name="T19" fmla="*/ 2147483647 h 255"/>
                <a:gd name="T20" fmla="*/ 2147483647 w 239"/>
                <a:gd name="T21" fmla="*/ 2147483647 h 255"/>
                <a:gd name="T22" fmla="*/ 2147483647 w 239"/>
                <a:gd name="T23" fmla="*/ 2147483647 h 255"/>
                <a:gd name="T24" fmla="*/ 2147483647 w 239"/>
                <a:gd name="T25" fmla="*/ 2147483647 h 255"/>
                <a:gd name="T26" fmla="*/ 2147483647 w 239"/>
                <a:gd name="T27" fmla="*/ 2147483647 h 255"/>
                <a:gd name="T28" fmla="*/ 2147483647 w 239"/>
                <a:gd name="T29" fmla="*/ 2147483647 h 255"/>
                <a:gd name="T30" fmla="*/ 2147483647 w 239"/>
                <a:gd name="T31" fmla="*/ 2147483647 h 255"/>
                <a:gd name="T32" fmla="*/ 2147483647 w 239"/>
                <a:gd name="T33" fmla="*/ 2147483647 h 255"/>
                <a:gd name="T34" fmla="*/ 2147483647 w 239"/>
                <a:gd name="T35" fmla="*/ 2147483647 h 255"/>
                <a:gd name="T36" fmla="*/ 2147483647 w 239"/>
                <a:gd name="T37" fmla="*/ 2147483647 h 255"/>
                <a:gd name="T38" fmla="*/ 2147483647 w 239"/>
                <a:gd name="T39" fmla="*/ 2147483647 h 255"/>
                <a:gd name="T40" fmla="*/ 2147483647 w 239"/>
                <a:gd name="T41" fmla="*/ 2147483647 h 255"/>
                <a:gd name="T42" fmla="*/ 2147483647 w 239"/>
                <a:gd name="T43" fmla="*/ 2147483647 h 255"/>
                <a:gd name="T44" fmla="*/ 2147483647 w 239"/>
                <a:gd name="T45" fmla="*/ 2147483647 h 255"/>
                <a:gd name="T46" fmla="*/ 2147483647 w 239"/>
                <a:gd name="T47" fmla="*/ 2147483647 h 255"/>
                <a:gd name="T48" fmla="*/ 2147483647 w 239"/>
                <a:gd name="T49" fmla="*/ 2147483647 h 255"/>
                <a:gd name="T50" fmla="*/ 2147483647 w 239"/>
                <a:gd name="T51" fmla="*/ 2147483647 h 255"/>
                <a:gd name="T52" fmla="*/ 2147483647 w 239"/>
                <a:gd name="T53" fmla="*/ 2147483647 h 255"/>
                <a:gd name="T54" fmla="*/ 2147483647 w 239"/>
                <a:gd name="T55" fmla="*/ 2147483647 h 255"/>
                <a:gd name="T56" fmla="*/ 2147483647 w 239"/>
                <a:gd name="T57" fmla="*/ 2147483647 h 255"/>
                <a:gd name="T58" fmla="*/ 2147483647 w 239"/>
                <a:gd name="T59" fmla="*/ 2147483647 h 255"/>
                <a:gd name="T60" fmla="*/ 2147483647 w 239"/>
                <a:gd name="T61" fmla="*/ 2147483647 h 255"/>
                <a:gd name="T62" fmla="*/ 2147483647 w 239"/>
                <a:gd name="T63" fmla="*/ 2147483647 h 255"/>
                <a:gd name="T64" fmla="*/ 2147483647 w 239"/>
                <a:gd name="T65" fmla="*/ 2147483647 h 255"/>
                <a:gd name="T66" fmla="*/ 2147483647 w 239"/>
                <a:gd name="T67" fmla="*/ 2147483647 h 2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9"/>
                <a:gd name="T103" fmla="*/ 0 h 255"/>
                <a:gd name="T104" fmla="*/ 239 w 239"/>
                <a:gd name="T105" fmla="*/ 255 h 2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9" h="255">
                  <a:moveTo>
                    <a:pt x="80" y="8"/>
                  </a:moveTo>
                  <a:lnTo>
                    <a:pt x="78" y="8"/>
                  </a:lnTo>
                  <a:lnTo>
                    <a:pt x="80" y="11"/>
                  </a:lnTo>
                  <a:lnTo>
                    <a:pt x="87" y="0"/>
                  </a:lnTo>
                  <a:lnTo>
                    <a:pt x="102" y="3"/>
                  </a:lnTo>
                  <a:lnTo>
                    <a:pt x="123" y="11"/>
                  </a:lnTo>
                  <a:lnTo>
                    <a:pt x="158" y="27"/>
                  </a:lnTo>
                  <a:lnTo>
                    <a:pt x="167" y="23"/>
                  </a:lnTo>
                  <a:lnTo>
                    <a:pt x="213" y="44"/>
                  </a:lnTo>
                  <a:lnTo>
                    <a:pt x="229" y="54"/>
                  </a:lnTo>
                  <a:lnTo>
                    <a:pt x="234" y="62"/>
                  </a:lnTo>
                  <a:lnTo>
                    <a:pt x="230" y="70"/>
                  </a:lnTo>
                  <a:lnTo>
                    <a:pt x="223" y="74"/>
                  </a:lnTo>
                  <a:lnTo>
                    <a:pt x="213" y="77"/>
                  </a:lnTo>
                  <a:lnTo>
                    <a:pt x="201" y="81"/>
                  </a:lnTo>
                  <a:lnTo>
                    <a:pt x="204" y="96"/>
                  </a:lnTo>
                  <a:lnTo>
                    <a:pt x="225" y="116"/>
                  </a:lnTo>
                  <a:lnTo>
                    <a:pt x="229" y="129"/>
                  </a:lnTo>
                  <a:lnTo>
                    <a:pt x="225" y="146"/>
                  </a:lnTo>
                  <a:lnTo>
                    <a:pt x="215" y="163"/>
                  </a:lnTo>
                  <a:lnTo>
                    <a:pt x="209" y="180"/>
                  </a:lnTo>
                  <a:lnTo>
                    <a:pt x="220" y="194"/>
                  </a:lnTo>
                  <a:lnTo>
                    <a:pt x="234" y="212"/>
                  </a:lnTo>
                  <a:lnTo>
                    <a:pt x="236" y="221"/>
                  </a:lnTo>
                  <a:lnTo>
                    <a:pt x="239" y="245"/>
                  </a:lnTo>
                  <a:lnTo>
                    <a:pt x="239" y="252"/>
                  </a:lnTo>
                  <a:lnTo>
                    <a:pt x="230" y="255"/>
                  </a:lnTo>
                  <a:lnTo>
                    <a:pt x="218" y="255"/>
                  </a:lnTo>
                  <a:lnTo>
                    <a:pt x="213" y="247"/>
                  </a:lnTo>
                  <a:lnTo>
                    <a:pt x="208" y="232"/>
                  </a:lnTo>
                  <a:lnTo>
                    <a:pt x="200" y="221"/>
                  </a:lnTo>
                  <a:lnTo>
                    <a:pt x="196" y="221"/>
                  </a:lnTo>
                  <a:lnTo>
                    <a:pt x="188" y="226"/>
                  </a:lnTo>
                  <a:lnTo>
                    <a:pt x="177" y="237"/>
                  </a:lnTo>
                  <a:lnTo>
                    <a:pt x="172" y="238"/>
                  </a:lnTo>
                  <a:lnTo>
                    <a:pt x="155" y="238"/>
                  </a:lnTo>
                  <a:lnTo>
                    <a:pt x="148" y="233"/>
                  </a:lnTo>
                  <a:lnTo>
                    <a:pt x="131" y="233"/>
                  </a:lnTo>
                  <a:lnTo>
                    <a:pt x="123" y="237"/>
                  </a:lnTo>
                  <a:lnTo>
                    <a:pt x="118" y="233"/>
                  </a:lnTo>
                  <a:lnTo>
                    <a:pt x="109" y="228"/>
                  </a:lnTo>
                  <a:lnTo>
                    <a:pt x="99" y="218"/>
                  </a:lnTo>
                  <a:lnTo>
                    <a:pt x="92" y="207"/>
                  </a:lnTo>
                  <a:lnTo>
                    <a:pt x="83" y="204"/>
                  </a:lnTo>
                  <a:lnTo>
                    <a:pt x="66" y="212"/>
                  </a:lnTo>
                  <a:lnTo>
                    <a:pt x="56" y="216"/>
                  </a:lnTo>
                  <a:lnTo>
                    <a:pt x="48" y="216"/>
                  </a:lnTo>
                  <a:lnTo>
                    <a:pt x="38" y="207"/>
                  </a:lnTo>
                  <a:lnTo>
                    <a:pt x="32" y="196"/>
                  </a:lnTo>
                  <a:lnTo>
                    <a:pt x="32" y="189"/>
                  </a:lnTo>
                  <a:lnTo>
                    <a:pt x="32" y="177"/>
                  </a:lnTo>
                  <a:lnTo>
                    <a:pt x="24" y="170"/>
                  </a:lnTo>
                  <a:lnTo>
                    <a:pt x="18" y="158"/>
                  </a:lnTo>
                  <a:lnTo>
                    <a:pt x="10" y="153"/>
                  </a:lnTo>
                  <a:lnTo>
                    <a:pt x="5" y="153"/>
                  </a:lnTo>
                  <a:lnTo>
                    <a:pt x="8" y="143"/>
                  </a:lnTo>
                  <a:lnTo>
                    <a:pt x="5" y="134"/>
                  </a:lnTo>
                  <a:lnTo>
                    <a:pt x="3" y="121"/>
                  </a:lnTo>
                  <a:lnTo>
                    <a:pt x="0" y="110"/>
                  </a:lnTo>
                  <a:lnTo>
                    <a:pt x="8" y="100"/>
                  </a:lnTo>
                  <a:lnTo>
                    <a:pt x="24" y="81"/>
                  </a:lnTo>
                  <a:lnTo>
                    <a:pt x="39" y="59"/>
                  </a:lnTo>
                  <a:lnTo>
                    <a:pt x="45" y="56"/>
                  </a:lnTo>
                  <a:lnTo>
                    <a:pt x="45" y="45"/>
                  </a:lnTo>
                  <a:lnTo>
                    <a:pt x="53" y="37"/>
                  </a:lnTo>
                  <a:lnTo>
                    <a:pt x="65" y="30"/>
                  </a:lnTo>
                  <a:lnTo>
                    <a:pt x="78" y="27"/>
                  </a:lnTo>
                  <a:lnTo>
                    <a:pt x="73" y="22"/>
                  </a:lnTo>
                  <a:lnTo>
                    <a:pt x="80" y="8"/>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8" name="Freeform 67">
              <a:extLst>
                <a:ext uri="{FF2B5EF4-FFF2-40B4-BE49-F238E27FC236}">
                  <a16:creationId xmlns:a16="http://schemas.microsoft.com/office/drawing/2014/main" id="{0ADC3E9F-F095-4E48-81C1-BF1816358E0D}"/>
                </a:ext>
              </a:extLst>
            </p:cNvPr>
            <p:cNvSpPr>
              <a:spLocks noChangeAspect="1"/>
            </p:cNvSpPr>
            <p:nvPr/>
          </p:nvSpPr>
          <p:spPr bwMode="auto">
            <a:xfrm rot="21333503">
              <a:off x="2409832" y="3984228"/>
              <a:ext cx="840562" cy="886905"/>
            </a:xfrm>
            <a:custGeom>
              <a:avLst/>
              <a:gdLst>
                <a:gd name="T0" fmla="*/ 2147483647 w 400"/>
                <a:gd name="T1" fmla="*/ 2147483647 h 453"/>
                <a:gd name="T2" fmla="*/ 2147483647 w 400"/>
                <a:gd name="T3" fmla="*/ 2147483647 h 453"/>
                <a:gd name="T4" fmla="*/ 2147483647 w 400"/>
                <a:gd name="T5" fmla="*/ 2147483647 h 453"/>
                <a:gd name="T6" fmla="*/ 2147483647 w 400"/>
                <a:gd name="T7" fmla="*/ 2147483647 h 453"/>
                <a:gd name="T8" fmla="*/ 2147483647 w 400"/>
                <a:gd name="T9" fmla="*/ 2147483647 h 453"/>
                <a:gd name="T10" fmla="*/ 2147483647 w 400"/>
                <a:gd name="T11" fmla="*/ 2147483647 h 453"/>
                <a:gd name="T12" fmla="*/ 2147483647 w 400"/>
                <a:gd name="T13" fmla="*/ 2147483647 h 453"/>
                <a:gd name="T14" fmla="*/ 2147483647 w 400"/>
                <a:gd name="T15" fmla="*/ 2147483647 h 453"/>
                <a:gd name="T16" fmla="*/ 2147483647 w 400"/>
                <a:gd name="T17" fmla="*/ 2147483647 h 453"/>
                <a:gd name="T18" fmla="*/ 2147483647 w 400"/>
                <a:gd name="T19" fmla="*/ 2147483647 h 453"/>
                <a:gd name="T20" fmla="*/ 2147483647 w 400"/>
                <a:gd name="T21" fmla="*/ 2147483647 h 453"/>
                <a:gd name="T22" fmla="*/ 2147483647 w 400"/>
                <a:gd name="T23" fmla="*/ 2147483647 h 453"/>
                <a:gd name="T24" fmla="*/ 2147483647 w 400"/>
                <a:gd name="T25" fmla="*/ 2147483647 h 453"/>
                <a:gd name="T26" fmla="*/ 2147483647 w 400"/>
                <a:gd name="T27" fmla="*/ 2147483647 h 453"/>
                <a:gd name="T28" fmla="*/ 2147483647 w 400"/>
                <a:gd name="T29" fmla="*/ 2147483647 h 453"/>
                <a:gd name="T30" fmla="*/ 2147483647 w 400"/>
                <a:gd name="T31" fmla="*/ 2147483647 h 453"/>
                <a:gd name="T32" fmla="*/ 2147483647 w 400"/>
                <a:gd name="T33" fmla="*/ 2147483647 h 453"/>
                <a:gd name="T34" fmla="*/ 2147483647 w 400"/>
                <a:gd name="T35" fmla="*/ 2147483647 h 453"/>
                <a:gd name="T36" fmla="*/ 2147483647 w 400"/>
                <a:gd name="T37" fmla="*/ 2147483647 h 453"/>
                <a:gd name="T38" fmla="*/ 2147483647 w 400"/>
                <a:gd name="T39" fmla="*/ 2147483647 h 453"/>
                <a:gd name="T40" fmla="*/ 2147483647 w 400"/>
                <a:gd name="T41" fmla="*/ 2147483647 h 453"/>
                <a:gd name="T42" fmla="*/ 2147483647 w 400"/>
                <a:gd name="T43" fmla="*/ 2147483647 h 453"/>
                <a:gd name="T44" fmla="*/ 2147483647 w 400"/>
                <a:gd name="T45" fmla="*/ 2147483647 h 453"/>
                <a:gd name="T46" fmla="*/ 2147483647 w 400"/>
                <a:gd name="T47" fmla="*/ 2147483647 h 453"/>
                <a:gd name="T48" fmla="*/ 2147483647 w 400"/>
                <a:gd name="T49" fmla="*/ 2147483647 h 453"/>
                <a:gd name="T50" fmla="*/ 2147483647 w 400"/>
                <a:gd name="T51" fmla="*/ 2147483647 h 453"/>
                <a:gd name="T52" fmla="*/ 2147483647 w 400"/>
                <a:gd name="T53" fmla="*/ 2147483647 h 453"/>
                <a:gd name="T54" fmla="*/ 2147483647 w 400"/>
                <a:gd name="T55" fmla="*/ 2147483647 h 453"/>
                <a:gd name="T56" fmla="*/ 2147483647 w 400"/>
                <a:gd name="T57" fmla="*/ 2147483647 h 453"/>
                <a:gd name="T58" fmla="*/ 2147483647 w 400"/>
                <a:gd name="T59" fmla="*/ 2147483647 h 453"/>
                <a:gd name="T60" fmla="*/ 2147483647 w 400"/>
                <a:gd name="T61" fmla="*/ 2147483647 h 453"/>
                <a:gd name="T62" fmla="*/ 2147483647 w 400"/>
                <a:gd name="T63" fmla="*/ 2147483647 h 453"/>
                <a:gd name="T64" fmla="*/ 2147483647 w 400"/>
                <a:gd name="T65" fmla="*/ 2147483647 h 453"/>
                <a:gd name="T66" fmla="*/ 2147483647 w 400"/>
                <a:gd name="T67" fmla="*/ 2147483647 h 453"/>
                <a:gd name="T68" fmla="*/ 2147483647 w 400"/>
                <a:gd name="T69" fmla="*/ 2147483647 h 453"/>
                <a:gd name="T70" fmla="*/ 2147483647 w 400"/>
                <a:gd name="T71" fmla="*/ 2147483647 h 453"/>
                <a:gd name="T72" fmla="*/ 2147483647 w 400"/>
                <a:gd name="T73" fmla="*/ 2147483647 h 453"/>
                <a:gd name="T74" fmla="*/ 2147483647 w 400"/>
                <a:gd name="T75" fmla="*/ 2147483647 h 453"/>
                <a:gd name="T76" fmla="*/ 2147483647 w 400"/>
                <a:gd name="T77" fmla="*/ 2147483647 h 453"/>
                <a:gd name="T78" fmla="*/ 2147483647 w 400"/>
                <a:gd name="T79" fmla="*/ 2147483647 h 453"/>
                <a:gd name="T80" fmla="*/ 2147483647 w 400"/>
                <a:gd name="T81" fmla="*/ 2147483647 h 453"/>
                <a:gd name="T82" fmla="*/ 2147483647 w 400"/>
                <a:gd name="T83" fmla="*/ 2147483647 h 453"/>
                <a:gd name="T84" fmla="*/ 2147483647 w 400"/>
                <a:gd name="T85" fmla="*/ 2147483647 h 453"/>
                <a:gd name="T86" fmla="*/ 2147483647 w 400"/>
                <a:gd name="T87" fmla="*/ 2147483647 h 453"/>
                <a:gd name="T88" fmla="*/ 2147483647 w 400"/>
                <a:gd name="T89" fmla="*/ 2147483647 h 453"/>
                <a:gd name="T90" fmla="*/ 2147483647 w 400"/>
                <a:gd name="T91" fmla="*/ 2147483647 h 453"/>
                <a:gd name="T92" fmla="*/ 2147483647 w 400"/>
                <a:gd name="T93" fmla="*/ 2147483647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453"/>
                <a:gd name="T143" fmla="*/ 400 w 400"/>
                <a:gd name="T144" fmla="*/ 453 h 4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453">
                  <a:moveTo>
                    <a:pt x="312" y="5"/>
                  </a:moveTo>
                  <a:lnTo>
                    <a:pt x="328" y="0"/>
                  </a:lnTo>
                  <a:lnTo>
                    <a:pt x="339" y="4"/>
                  </a:lnTo>
                  <a:lnTo>
                    <a:pt x="354" y="11"/>
                  </a:lnTo>
                  <a:lnTo>
                    <a:pt x="371" y="19"/>
                  </a:lnTo>
                  <a:lnTo>
                    <a:pt x="371" y="24"/>
                  </a:lnTo>
                  <a:lnTo>
                    <a:pt x="366" y="30"/>
                  </a:lnTo>
                  <a:lnTo>
                    <a:pt x="354" y="43"/>
                  </a:lnTo>
                  <a:lnTo>
                    <a:pt x="357" y="48"/>
                  </a:lnTo>
                  <a:lnTo>
                    <a:pt x="347" y="52"/>
                  </a:lnTo>
                  <a:lnTo>
                    <a:pt x="339" y="60"/>
                  </a:lnTo>
                  <a:lnTo>
                    <a:pt x="328" y="70"/>
                  </a:lnTo>
                  <a:lnTo>
                    <a:pt x="325" y="76"/>
                  </a:lnTo>
                  <a:lnTo>
                    <a:pt x="328" y="81"/>
                  </a:lnTo>
                  <a:lnTo>
                    <a:pt x="320" y="84"/>
                  </a:lnTo>
                  <a:lnTo>
                    <a:pt x="315" y="94"/>
                  </a:lnTo>
                  <a:lnTo>
                    <a:pt x="306" y="102"/>
                  </a:lnTo>
                  <a:lnTo>
                    <a:pt x="296" y="113"/>
                  </a:lnTo>
                  <a:lnTo>
                    <a:pt x="288" y="125"/>
                  </a:lnTo>
                  <a:lnTo>
                    <a:pt x="283" y="132"/>
                  </a:lnTo>
                  <a:lnTo>
                    <a:pt x="284" y="146"/>
                  </a:lnTo>
                  <a:lnTo>
                    <a:pt x="291" y="157"/>
                  </a:lnTo>
                  <a:lnTo>
                    <a:pt x="288" y="164"/>
                  </a:lnTo>
                  <a:lnTo>
                    <a:pt x="284" y="176"/>
                  </a:lnTo>
                  <a:lnTo>
                    <a:pt x="298" y="183"/>
                  </a:lnTo>
                  <a:lnTo>
                    <a:pt x="306" y="193"/>
                  </a:lnTo>
                  <a:lnTo>
                    <a:pt x="312" y="200"/>
                  </a:lnTo>
                  <a:lnTo>
                    <a:pt x="315" y="205"/>
                  </a:lnTo>
                  <a:lnTo>
                    <a:pt x="312" y="215"/>
                  </a:lnTo>
                  <a:lnTo>
                    <a:pt x="317" y="227"/>
                  </a:lnTo>
                  <a:lnTo>
                    <a:pt x="322" y="237"/>
                  </a:lnTo>
                  <a:lnTo>
                    <a:pt x="330" y="242"/>
                  </a:lnTo>
                  <a:lnTo>
                    <a:pt x="344" y="237"/>
                  </a:lnTo>
                  <a:lnTo>
                    <a:pt x="354" y="232"/>
                  </a:lnTo>
                  <a:lnTo>
                    <a:pt x="363" y="227"/>
                  </a:lnTo>
                  <a:lnTo>
                    <a:pt x="373" y="232"/>
                  </a:lnTo>
                  <a:lnTo>
                    <a:pt x="382" y="242"/>
                  </a:lnTo>
                  <a:lnTo>
                    <a:pt x="392" y="253"/>
                  </a:lnTo>
                  <a:lnTo>
                    <a:pt x="400" y="263"/>
                  </a:lnTo>
                  <a:lnTo>
                    <a:pt x="387" y="270"/>
                  </a:lnTo>
                  <a:lnTo>
                    <a:pt x="363" y="272"/>
                  </a:lnTo>
                  <a:lnTo>
                    <a:pt x="349" y="277"/>
                  </a:lnTo>
                  <a:lnTo>
                    <a:pt x="315" y="285"/>
                  </a:lnTo>
                  <a:lnTo>
                    <a:pt x="291" y="297"/>
                  </a:lnTo>
                  <a:lnTo>
                    <a:pt x="272" y="307"/>
                  </a:lnTo>
                  <a:lnTo>
                    <a:pt x="263" y="313"/>
                  </a:lnTo>
                  <a:lnTo>
                    <a:pt x="263" y="326"/>
                  </a:lnTo>
                  <a:lnTo>
                    <a:pt x="263" y="345"/>
                  </a:lnTo>
                  <a:lnTo>
                    <a:pt x="256" y="381"/>
                  </a:lnTo>
                  <a:lnTo>
                    <a:pt x="252" y="391"/>
                  </a:lnTo>
                  <a:lnTo>
                    <a:pt x="266" y="401"/>
                  </a:lnTo>
                  <a:lnTo>
                    <a:pt x="284" y="420"/>
                  </a:lnTo>
                  <a:lnTo>
                    <a:pt x="288" y="432"/>
                  </a:lnTo>
                  <a:lnTo>
                    <a:pt x="284" y="442"/>
                  </a:lnTo>
                  <a:lnTo>
                    <a:pt x="272" y="448"/>
                  </a:lnTo>
                  <a:lnTo>
                    <a:pt x="256" y="453"/>
                  </a:lnTo>
                  <a:lnTo>
                    <a:pt x="256" y="449"/>
                  </a:lnTo>
                  <a:lnTo>
                    <a:pt x="247" y="439"/>
                  </a:lnTo>
                  <a:lnTo>
                    <a:pt x="242" y="426"/>
                  </a:lnTo>
                  <a:lnTo>
                    <a:pt x="236" y="420"/>
                  </a:lnTo>
                  <a:lnTo>
                    <a:pt x="221" y="415"/>
                  </a:lnTo>
                  <a:lnTo>
                    <a:pt x="204" y="412"/>
                  </a:lnTo>
                  <a:lnTo>
                    <a:pt x="191" y="418"/>
                  </a:lnTo>
                  <a:lnTo>
                    <a:pt x="186" y="426"/>
                  </a:lnTo>
                  <a:lnTo>
                    <a:pt x="175" y="429"/>
                  </a:lnTo>
                  <a:lnTo>
                    <a:pt x="165" y="420"/>
                  </a:lnTo>
                  <a:lnTo>
                    <a:pt x="153" y="420"/>
                  </a:lnTo>
                  <a:lnTo>
                    <a:pt x="140" y="423"/>
                  </a:lnTo>
                  <a:lnTo>
                    <a:pt x="131" y="420"/>
                  </a:lnTo>
                  <a:lnTo>
                    <a:pt x="121" y="418"/>
                  </a:lnTo>
                  <a:lnTo>
                    <a:pt x="114" y="415"/>
                  </a:lnTo>
                  <a:lnTo>
                    <a:pt x="111" y="412"/>
                  </a:lnTo>
                  <a:lnTo>
                    <a:pt x="102" y="410"/>
                  </a:lnTo>
                  <a:lnTo>
                    <a:pt x="92" y="405"/>
                  </a:lnTo>
                  <a:lnTo>
                    <a:pt x="87" y="396"/>
                  </a:lnTo>
                  <a:lnTo>
                    <a:pt x="73" y="381"/>
                  </a:lnTo>
                  <a:lnTo>
                    <a:pt x="65" y="372"/>
                  </a:lnTo>
                  <a:lnTo>
                    <a:pt x="54" y="361"/>
                  </a:lnTo>
                  <a:lnTo>
                    <a:pt x="46" y="355"/>
                  </a:lnTo>
                  <a:lnTo>
                    <a:pt x="39" y="347"/>
                  </a:lnTo>
                  <a:lnTo>
                    <a:pt x="32" y="340"/>
                  </a:lnTo>
                  <a:lnTo>
                    <a:pt x="32" y="333"/>
                  </a:lnTo>
                  <a:lnTo>
                    <a:pt x="31" y="321"/>
                  </a:lnTo>
                  <a:lnTo>
                    <a:pt x="31" y="318"/>
                  </a:lnTo>
                  <a:lnTo>
                    <a:pt x="25" y="316"/>
                  </a:lnTo>
                  <a:lnTo>
                    <a:pt x="17" y="321"/>
                  </a:lnTo>
                  <a:lnTo>
                    <a:pt x="9" y="313"/>
                  </a:lnTo>
                  <a:lnTo>
                    <a:pt x="5" y="302"/>
                  </a:lnTo>
                  <a:lnTo>
                    <a:pt x="0" y="291"/>
                  </a:lnTo>
                  <a:lnTo>
                    <a:pt x="4" y="280"/>
                  </a:lnTo>
                  <a:lnTo>
                    <a:pt x="5" y="272"/>
                  </a:lnTo>
                  <a:lnTo>
                    <a:pt x="14" y="263"/>
                  </a:lnTo>
                  <a:lnTo>
                    <a:pt x="22" y="257"/>
                  </a:lnTo>
                  <a:lnTo>
                    <a:pt x="32" y="248"/>
                  </a:lnTo>
                  <a:lnTo>
                    <a:pt x="31" y="241"/>
                  </a:lnTo>
                  <a:lnTo>
                    <a:pt x="27" y="232"/>
                  </a:lnTo>
                  <a:lnTo>
                    <a:pt x="27" y="221"/>
                  </a:lnTo>
                  <a:lnTo>
                    <a:pt x="27" y="214"/>
                  </a:lnTo>
                  <a:lnTo>
                    <a:pt x="31" y="207"/>
                  </a:lnTo>
                  <a:lnTo>
                    <a:pt x="44" y="197"/>
                  </a:lnTo>
                  <a:lnTo>
                    <a:pt x="54" y="207"/>
                  </a:lnTo>
                  <a:lnTo>
                    <a:pt x="60" y="210"/>
                  </a:lnTo>
                  <a:lnTo>
                    <a:pt x="75" y="210"/>
                  </a:lnTo>
                  <a:lnTo>
                    <a:pt x="97" y="205"/>
                  </a:lnTo>
                  <a:lnTo>
                    <a:pt x="105" y="200"/>
                  </a:lnTo>
                  <a:lnTo>
                    <a:pt x="114" y="192"/>
                  </a:lnTo>
                  <a:lnTo>
                    <a:pt x="121" y="181"/>
                  </a:lnTo>
                  <a:lnTo>
                    <a:pt x="130" y="164"/>
                  </a:lnTo>
                  <a:lnTo>
                    <a:pt x="131" y="151"/>
                  </a:lnTo>
                  <a:lnTo>
                    <a:pt x="148" y="149"/>
                  </a:lnTo>
                  <a:lnTo>
                    <a:pt x="156" y="154"/>
                  </a:lnTo>
                  <a:lnTo>
                    <a:pt x="167" y="157"/>
                  </a:lnTo>
                  <a:lnTo>
                    <a:pt x="175" y="157"/>
                  </a:lnTo>
                  <a:lnTo>
                    <a:pt x="181" y="157"/>
                  </a:lnTo>
                  <a:lnTo>
                    <a:pt x="191" y="135"/>
                  </a:lnTo>
                  <a:lnTo>
                    <a:pt x="186" y="130"/>
                  </a:lnTo>
                  <a:lnTo>
                    <a:pt x="191" y="125"/>
                  </a:lnTo>
                  <a:lnTo>
                    <a:pt x="196" y="125"/>
                  </a:lnTo>
                  <a:lnTo>
                    <a:pt x="202" y="125"/>
                  </a:lnTo>
                  <a:lnTo>
                    <a:pt x="223" y="106"/>
                  </a:lnTo>
                  <a:lnTo>
                    <a:pt x="221" y="102"/>
                  </a:lnTo>
                  <a:lnTo>
                    <a:pt x="216" y="98"/>
                  </a:lnTo>
                  <a:lnTo>
                    <a:pt x="204" y="92"/>
                  </a:lnTo>
                  <a:lnTo>
                    <a:pt x="199" y="87"/>
                  </a:lnTo>
                  <a:lnTo>
                    <a:pt x="196" y="84"/>
                  </a:lnTo>
                  <a:lnTo>
                    <a:pt x="196" y="79"/>
                  </a:lnTo>
                  <a:lnTo>
                    <a:pt x="194" y="76"/>
                  </a:lnTo>
                  <a:lnTo>
                    <a:pt x="194" y="67"/>
                  </a:lnTo>
                  <a:lnTo>
                    <a:pt x="196" y="65"/>
                  </a:lnTo>
                  <a:lnTo>
                    <a:pt x="202" y="65"/>
                  </a:lnTo>
                  <a:lnTo>
                    <a:pt x="216" y="60"/>
                  </a:lnTo>
                  <a:lnTo>
                    <a:pt x="223" y="60"/>
                  </a:lnTo>
                  <a:lnTo>
                    <a:pt x="235" y="57"/>
                  </a:lnTo>
                  <a:lnTo>
                    <a:pt x="240" y="52"/>
                  </a:lnTo>
                  <a:lnTo>
                    <a:pt x="247" y="46"/>
                  </a:lnTo>
                  <a:lnTo>
                    <a:pt x="256" y="38"/>
                  </a:lnTo>
                  <a:lnTo>
                    <a:pt x="266" y="30"/>
                  </a:lnTo>
                  <a:lnTo>
                    <a:pt x="274" y="22"/>
                  </a:lnTo>
                  <a:lnTo>
                    <a:pt x="279" y="16"/>
                  </a:lnTo>
                  <a:lnTo>
                    <a:pt x="288" y="11"/>
                  </a:lnTo>
                  <a:lnTo>
                    <a:pt x="298" y="11"/>
                  </a:lnTo>
                  <a:lnTo>
                    <a:pt x="312" y="5"/>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29" name="Freeform 68" descr="10%">
              <a:extLst>
                <a:ext uri="{FF2B5EF4-FFF2-40B4-BE49-F238E27FC236}">
                  <a16:creationId xmlns:a16="http://schemas.microsoft.com/office/drawing/2014/main" id="{0AC1A671-8A61-4427-87CC-34864B7AA1EB}"/>
                </a:ext>
              </a:extLst>
            </p:cNvPr>
            <p:cNvSpPr>
              <a:spLocks noChangeAspect="1"/>
            </p:cNvSpPr>
            <p:nvPr/>
          </p:nvSpPr>
          <p:spPr bwMode="auto">
            <a:xfrm rot="21333503">
              <a:off x="1893257" y="6114309"/>
              <a:ext cx="637829" cy="1123116"/>
            </a:xfrm>
            <a:custGeom>
              <a:avLst/>
              <a:gdLst>
                <a:gd name="T0" fmla="*/ 10 w 301"/>
                <a:gd name="T1" fmla="*/ 10 h 577"/>
                <a:gd name="T2" fmla="*/ 14 w 301"/>
                <a:gd name="T3" fmla="*/ 10 h 577"/>
                <a:gd name="T4" fmla="*/ 8 w 301"/>
                <a:gd name="T5" fmla="*/ 10 h 577"/>
                <a:gd name="T6" fmla="*/ 10 w 301"/>
                <a:gd name="T7" fmla="*/ 10 h 577"/>
                <a:gd name="T8" fmla="*/ 15 w 301"/>
                <a:gd name="T9" fmla="*/ 10 h 577"/>
                <a:gd name="T10" fmla="*/ 15 w 301"/>
                <a:gd name="T11" fmla="*/ 10 h 577"/>
                <a:gd name="T12" fmla="*/ 15 w 301"/>
                <a:gd name="T13" fmla="*/ 10 h 577"/>
                <a:gd name="T14" fmla="*/ 15 w 301"/>
                <a:gd name="T15" fmla="*/ 10 h 577"/>
                <a:gd name="T16" fmla="*/ 15 w 301"/>
                <a:gd name="T17" fmla="*/ 10 h 577"/>
                <a:gd name="T18" fmla="*/ 15 w 301"/>
                <a:gd name="T19" fmla="*/ 10 h 577"/>
                <a:gd name="T20" fmla="*/ 15 w 301"/>
                <a:gd name="T21" fmla="*/ 10 h 577"/>
                <a:gd name="T22" fmla="*/ 15 w 301"/>
                <a:gd name="T23" fmla="*/ 10 h 577"/>
                <a:gd name="T24" fmla="*/ 14 w 301"/>
                <a:gd name="T25" fmla="*/ 10 h 577"/>
                <a:gd name="T26" fmla="*/ 3 w 301"/>
                <a:gd name="T27" fmla="*/ 10 h 577"/>
                <a:gd name="T28" fmla="*/ 8 w 301"/>
                <a:gd name="T29" fmla="*/ 10 h 577"/>
                <a:gd name="T30" fmla="*/ 15 w 301"/>
                <a:gd name="T31" fmla="*/ 10 h 577"/>
                <a:gd name="T32" fmla="*/ 15 w 301"/>
                <a:gd name="T33" fmla="*/ 10 h 577"/>
                <a:gd name="T34" fmla="*/ 15 w 301"/>
                <a:gd name="T35" fmla="*/ 10 h 577"/>
                <a:gd name="T36" fmla="*/ 15 w 301"/>
                <a:gd name="T37" fmla="*/ 10 h 577"/>
                <a:gd name="T38" fmla="*/ 15 w 301"/>
                <a:gd name="T39" fmla="*/ 10 h 577"/>
                <a:gd name="T40" fmla="*/ 15 w 301"/>
                <a:gd name="T41" fmla="*/ 10 h 577"/>
                <a:gd name="T42" fmla="*/ 15 w 301"/>
                <a:gd name="T43" fmla="*/ 10 h 577"/>
                <a:gd name="T44" fmla="*/ 15 w 301"/>
                <a:gd name="T45" fmla="*/ 10 h 577"/>
                <a:gd name="T46" fmla="*/ 15 w 301"/>
                <a:gd name="T47" fmla="*/ 10 h 577"/>
                <a:gd name="T48" fmla="*/ 15 w 301"/>
                <a:gd name="T49" fmla="*/ 10 h 577"/>
                <a:gd name="T50" fmla="*/ 15 w 301"/>
                <a:gd name="T51" fmla="*/ 10 h 577"/>
                <a:gd name="T52" fmla="*/ 15 w 301"/>
                <a:gd name="T53" fmla="*/ 10 h 577"/>
                <a:gd name="T54" fmla="*/ 15 w 301"/>
                <a:gd name="T55" fmla="*/ 10 h 577"/>
                <a:gd name="T56" fmla="*/ 15 w 301"/>
                <a:gd name="T57" fmla="*/ 10 h 577"/>
                <a:gd name="T58" fmla="*/ 15 w 301"/>
                <a:gd name="T59" fmla="*/ 10 h 577"/>
                <a:gd name="T60" fmla="*/ 15 w 301"/>
                <a:gd name="T61" fmla="*/ 10 h 577"/>
                <a:gd name="T62" fmla="*/ 15 w 301"/>
                <a:gd name="T63" fmla="*/ 10 h 577"/>
                <a:gd name="T64" fmla="*/ 15 w 301"/>
                <a:gd name="T65" fmla="*/ 10 h 577"/>
                <a:gd name="T66" fmla="*/ 15 w 301"/>
                <a:gd name="T67" fmla="*/ 10 h 577"/>
                <a:gd name="T68" fmla="*/ 15 w 301"/>
                <a:gd name="T69" fmla="*/ 10 h 577"/>
                <a:gd name="T70" fmla="*/ 15 w 301"/>
                <a:gd name="T71" fmla="*/ 10 h 577"/>
                <a:gd name="T72" fmla="*/ 15 w 301"/>
                <a:gd name="T73" fmla="*/ 10 h 577"/>
                <a:gd name="T74" fmla="*/ 15 w 301"/>
                <a:gd name="T75" fmla="*/ 10 h 577"/>
                <a:gd name="T76" fmla="*/ 15 w 301"/>
                <a:gd name="T77" fmla="*/ 10 h 577"/>
                <a:gd name="T78" fmla="*/ 15 w 301"/>
                <a:gd name="T79" fmla="*/ 10 h 577"/>
                <a:gd name="T80" fmla="*/ 15 w 301"/>
                <a:gd name="T81" fmla="*/ 10 h 5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1"/>
                <a:gd name="T124" fmla="*/ 0 h 577"/>
                <a:gd name="T125" fmla="*/ 301 w 301"/>
                <a:gd name="T126" fmla="*/ 577 h 5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1" h="577">
                  <a:moveTo>
                    <a:pt x="24" y="60"/>
                  </a:moveTo>
                  <a:lnTo>
                    <a:pt x="10" y="70"/>
                  </a:lnTo>
                  <a:lnTo>
                    <a:pt x="10" y="87"/>
                  </a:lnTo>
                  <a:lnTo>
                    <a:pt x="14" y="100"/>
                  </a:lnTo>
                  <a:lnTo>
                    <a:pt x="3" y="114"/>
                  </a:lnTo>
                  <a:lnTo>
                    <a:pt x="8" y="128"/>
                  </a:lnTo>
                  <a:lnTo>
                    <a:pt x="3" y="145"/>
                  </a:lnTo>
                  <a:lnTo>
                    <a:pt x="10" y="149"/>
                  </a:lnTo>
                  <a:lnTo>
                    <a:pt x="30" y="145"/>
                  </a:lnTo>
                  <a:lnTo>
                    <a:pt x="36" y="165"/>
                  </a:lnTo>
                  <a:lnTo>
                    <a:pt x="43" y="194"/>
                  </a:lnTo>
                  <a:lnTo>
                    <a:pt x="40" y="215"/>
                  </a:lnTo>
                  <a:lnTo>
                    <a:pt x="50" y="235"/>
                  </a:lnTo>
                  <a:lnTo>
                    <a:pt x="45" y="254"/>
                  </a:lnTo>
                  <a:lnTo>
                    <a:pt x="43" y="264"/>
                  </a:lnTo>
                  <a:lnTo>
                    <a:pt x="43" y="280"/>
                  </a:lnTo>
                  <a:lnTo>
                    <a:pt x="30" y="294"/>
                  </a:lnTo>
                  <a:lnTo>
                    <a:pt x="30" y="313"/>
                  </a:lnTo>
                  <a:lnTo>
                    <a:pt x="30" y="326"/>
                  </a:lnTo>
                  <a:lnTo>
                    <a:pt x="40" y="340"/>
                  </a:lnTo>
                  <a:lnTo>
                    <a:pt x="43" y="353"/>
                  </a:lnTo>
                  <a:lnTo>
                    <a:pt x="43" y="369"/>
                  </a:lnTo>
                  <a:lnTo>
                    <a:pt x="26" y="385"/>
                  </a:lnTo>
                  <a:lnTo>
                    <a:pt x="21" y="394"/>
                  </a:lnTo>
                  <a:lnTo>
                    <a:pt x="19" y="415"/>
                  </a:lnTo>
                  <a:lnTo>
                    <a:pt x="14" y="423"/>
                  </a:lnTo>
                  <a:lnTo>
                    <a:pt x="5" y="428"/>
                  </a:lnTo>
                  <a:lnTo>
                    <a:pt x="3" y="455"/>
                  </a:lnTo>
                  <a:lnTo>
                    <a:pt x="0" y="476"/>
                  </a:lnTo>
                  <a:lnTo>
                    <a:pt x="8" y="488"/>
                  </a:lnTo>
                  <a:lnTo>
                    <a:pt x="21" y="504"/>
                  </a:lnTo>
                  <a:lnTo>
                    <a:pt x="31" y="512"/>
                  </a:lnTo>
                  <a:lnTo>
                    <a:pt x="39" y="534"/>
                  </a:lnTo>
                  <a:lnTo>
                    <a:pt x="40" y="558"/>
                  </a:lnTo>
                  <a:lnTo>
                    <a:pt x="50" y="568"/>
                  </a:lnTo>
                  <a:lnTo>
                    <a:pt x="62" y="555"/>
                  </a:lnTo>
                  <a:lnTo>
                    <a:pt x="72" y="555"/>
                  </a:lnTo>
                  <a:lnTo>
                    <a:pt x="96" y="577"/>
                  </a:lnTo>
                  <a:lnTo>
                    <a:pt x="108" y="558"/>
                  </a:lnTo>
                  <a:lnTo>
                    <a:pt x="129" y="545"/>
                  </a:lnTo>
                  <a:lnTo>
                    <a:pt x="142" y="539"/>
                  </a:lnTo>
                  <a:lnTo>
                    <a:pt x="134" y="520"/>
                  </a:lnTo>
                  <a:lnTo>
                    <a:pt x="132" y="504"/>
                  </a:lnTo>
                  <a:lnTo>
                    <a:pt x="151" y="507"/>
                  </a:lnTo>
                  <a:lnTo>
                    <a:pt x="174" y="498"/>
                  </a:lnTo>
                  <a:lnTo>
                    <a:pt x="185" y="517"/>
                  </a:lnTo>
                  <a:lnTo>
                    <a:pt x="196" y="520"/>
                  </a:lnTo>
                  <a:lnTo>
                    <a:pt x="221" y="531"/>
                  </a:lnTo>
                  <a:lnTo>
                    <a:pt x="229" y="526"/>
                  </a:lnTo>
                  <a:lnTo>
                    <a:pt x="226" y="437"/>
                  </a:lnTo>
                  <a:lnTo>
                    <a:pt x="243" y="383"/>
                  </a:lnTo>
                  <a:lnTo>
                    <a:pt x="263" y="299"/>
                  </a:lnTo>
                  <a:lnTo>
                    <a:pt x="266" y="249"/>
                  </a:lnTo>
                  <a:lnTo>
                    <a:pt x="296" y="219"/>
                  </a:lnTo>
                  <a:lnTo>
                    <a:pt x="301" y="208"/>
                  </a:lnTo>
                  <a:lnTo>
                    <a:pt x="291" y="194"/>
                  </a:lnTo>
                  <a:lnTo>
                    <a:pt x="287" y="172"/>
                  </a:lnTo>
                  <a:lnTo>
                    <a:pt x="285" y="152"/>
                  </a:lnTo>
                  <a:lnTo>
                    <a:pt x="271" y="130"/>
                  </a:lnTo>
                  <a:lnTo>
                    <a:pt x="280" y="111"/>
                  </a:lnTo>
                  <a:lnTo>
                    <a:pt x="261" y="95"/>
                  </a:lnTo>
                  <a:lnTo>
                    <a:pt x="261" y="49"/>
                  </a:lnTo>
                  <a:lnTo>
                    <a:pt x="244" y="36"/>
                  </a:lnTo>
                  <a:lnTo>
                    <a:pt x="248" y="19"/>
                  </a:lnTo>
                  <a:lnTo>
                    <a:pt x="229" y="14"/>
                  </a:lnTo>
                  <a:lnTo>
                    <a:pt x="217" y="19"/>
                  </a:lnTo>
                  <a:lnTo>
                    <a:pt x="207" y="0"/>
                  </a:lnTo>
                  <a:lnTo>
                    <a:pt x="185" y="22"/>
                  </a:lnTo>
                  <a:lnTo>
                    <a:pt x="183" y="33"/>
                  </a:lnTo>
                  <a:lnTo>
                    <a:pt x="169" y="38"/>
                  </a:lnTo>
                  <a:lnTo>
                    <a:pt x="161" y="36"/>
                  </a:lnTo>
                  <a:lnTo>
                    <a:pt x="147" y="52"/>
                  </a:lnTo>
                  <a:lnTo>
                    <a:pt x="145" y="63"/>
                  </a:lnTo>
                  <a:lnTo>
                    <a:pt x="120" y="82"/>
                  </a:lnTo>
                  <a:lnTo>
                    <a:pt x="113" y="77"/>
                  </a:lnTo>
                  <a:lnTo>
                    <a:pt x="96" y="79"/>
                  </a:lnTo>
                  <a:lnTo>
                    <a:pt x="89" y="92"/>
                  </a:lnTo>
                  <a:lnTo>
                    <a:pt x="72" y="103"/>
                  </a:lnTo>
                  <a:lnTo>
                    <a:pt x="56" y="100"/>
                  </a:lnTo>
                  <a:lnTo>
                    <a:pt x="43" y="87"/>
                  </a:lnTo>
                  <a:lnTo>
                    <a:pt x="35" y="87"/>
                  </a:lnTo>
                  <a:lnTo>
                    <a:pt x="24" y="79"/>
                  </a:lnTo>
                  <a:lnTo>
                    <a:pt x="24" y="60"/>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30" name="Freeform 69" descr="10%">
              <a:extLst>
                <a:ext uri="{FF2B5EF4-FFF2-40B4-BE49-F238E27FC236}">
                  <a16:creationId xmlns:a16="http://schemas.microsoft.com/office/drawing/2014/main" id="{5AF9394F-ED0B-475E-9C32-1F9865DE1FEF}"/>
                </a:ext>
              </a:extLst>
            </p:cNvPr>
            <p:cNvSpPr>
              <a:spLocks noChangeAspect="1"/>
            </p:cNvSpPr>
            <p:nvPr/>
          </p:nvSpPr>
          <p:spPr bwMode="auto">
            <a:xfrm rot="21333503">
              <a:off x="3104976" y="8036681"/>
              <a:ext cx="1239787" cy="757657"/>
            </a:xfrm>
            <a:custGeom>
              <a:avLst/>
              <a:gdLst>
                <a:gd name="T0" fmla="*/ 13 w 588"/>
                <a:gd name="T1" fmla="*/ 10 h 390"/>
                <a:gd name="T2" fmla="*/ 13 w 588"/>
                <a:gd name="T3" fmla="*/ 10 h 390"/>
                <a:gd name="T4" fmla="*/ 13 w 588"/>
                <a:gd name="T5" fmla="*/ 10 h 390"/>
                <a:gd name="T6" fmla="*/ 13 w 588"/>
                <a:gd name="T7" fmla="*/ 10 h 390"/>
                <a:gd name="T8" fmla="*/ 13 w 588"/>
                <a:gd name="T9" fmla="*/ 10 h 390"/>
                <a:gd name="T10" fmla="*/ 13 w 588"/>
                <a:gd name="T11" fmla="*/ 10 h 390"/>
                <a:gd name="T12" fmla="*/ 13 w 588"/>
                <a:gd name="T13" fmla="*/ 10 h 390"/>
                <a:gd name="T14" fmla="*/ 13 w 588"/>
                <a:gd name="T15" fmla="*/ 10 h 390"/>
                <a:gd name="T16" fmla="*/ 13 w 588"/>
                <a:gd name="T17" fmla="*/ 10 h 390"/>
                <a:gd name="T18" fmla="*/ 13 w 588"/>
                <a:gd name="T19" fmla="*/ 10 h 390"/>
                <a:gd name="T20" fmla="*/ 13 w 588"/>
                <a:gd name="T21" fmla="*/ 10 h 390"/>
                <a:gd name="T22" fmla="*/ 13 w 588"/>
                <a:gd name="T23" fmla="*/ 10 h 390"/>
                <a:gd name="T24" fmla="*/ 13 w 588"/>
                <a:gd name="T25" fmla="*/ 10 h 390"/>
                <a:gd name="T26" fmla="*/ 13 w 588"/>
                <a:gd name="T27" fmla="*/ 10 h 390"/>
                <a:gd name="T28" fmla="*/ 13 w 588"/>
                <a:gd name="T29" fmla="*/ 10 h 390"/>
                <a:gd name="T30" fmla="*/ 13 w 588"/>
                <a:gd name="T31" fmla="*/ 10 h 390"/>
                <a:gd name="T32" fmla="*/ 13 w 588"/>
                <a:gd name="T33" fmla="*/ 10 h 390"/>
                <a:gd name="T34" fmla="*/ 13 w 588"/>
                <a:gd name="T35" fmla="*/ 10 h 390"/>
                <a:gd name="T36" fmla="*/ 13 w 588"/>
                <a:gd name="T37" fmla="*/ 10 h 390"/>
                <a:gd name="T38" fmla="*/ 13 w 588"/>
                <a:gd name="T39" fmla="*/ 10 h 390"/>
                <a:gd name="T40" fmla="*/ 13 w 588"/>
                <a:gd name="T41" fmla="*/ 10 h 390"/>
                <a:gd name="T42" fmla="*/ 13 w 588"/>
                <a:gd name="T43" fmla="*/ 10 h 390"/>
                <a:gd name="T44" fmla="*/ 13 w 588"/>
                <a:gd name="T45" fmla="*/ 10 h 390"/>
                <a:gd name="T46" fmla="*/ 13 w 588"/>
                <a:gd name="T47" fmla="*/ 10 h 390"/>
                <a:gd name="T48" fmla="*/ 13 w 588"/>
                <a:gd name="T49" fmla="*/ 10 h 390"/>
                <a:gd name="T50" fmla="*/ 13 w 588"/>
                <a:gd name="T51" fmla="*/ 10 h 390"/>
                <a:gd name="T52" fmla="*/ 13 w 588"/>
                <a:gd name="T53" fmla="*/ 10 h 390"/>
                <a:gd name="T54" fmla="*/ 13 w 588"/>
                <a:gd name="T55" fmla="*/ 10 h 390"/>
                <a:gd name="T56" fmla="*/ 13 w 588"/>
                <a:gd name="T57" fmla="*/ 10 h 390"/>
                <a:gd name="T58" fmla="*/ 13 w 588"/>
                <a:gd name="T59" fmla="*/ 10 h 390"/>
                <a:gd name="T60" fmla="*/ 13 w 588"/>
                <a:gd name="T61" fmla="*/ 10 h 390"/>
                <a:gd name="T62" fmla="*/ 0 w 588"/>
                <a:gd name="T63" fmla="*/ 10 h 390"/>
                <a:gd name="T64" fmla="*/ 13 w 588"/>
                <a:gd name="T65" fmla="*/ 10 h 390"/>
                <a:gd name="T66" fmla="*/ 5 w 588"/>
                <a:gd name="T67" fmla="*/ 10 h 390"/>
                <a:gd name="T68" fmla="*/ 13 w 588"/>
                <a:gd name="T69" fmla="*/ 10 h 390"/>
                <a:gd name="T70" fmla="*/ 13 w 588"/>
                <a:gd name="T71" fmla="*/ 10 h 390"/>
                <a:gd name="T72" fmla="*/ 13 w 588"/>
                <a:gd name="T73" fmla="*/ 10 h 390"/>
                <a:gd name="T74" fmla="*/ 13 w 588"/>
                <a:gd name="T75" fmla="*/ 10 h 390"/>
                <a:gd name="T76" fmla="*/ 13 w 588"/>
                <a:gd name="T77" fmla="*/ 10 h 390"/>
                <a:gd name="T78" fmla="*/ 13 w 588"/>
                <a:gd name="T79" fmla="*/ 10 h 390"/>
                <a:gd name="T80" fmla="*/ 13 w 588"/>
                <a:gd name="T81" fmla="*/ 10 h 390"/>
                <a:gd name="T82" fmla="*/ 13 w 588"/>
                <a:gd name="T83" fmla="*/ 10 h 390"/>
                <a:gd name="T84" fmla="*/ 13 w 588"/>
                <a:gd name="T85" fmla="*/ 10 h 390"/>
                <a:gd name="T86" fmla="*/ 13 w 588"/>
                <a:gd name="T87" fmla="*/ 10 h 390"/>
                <a:gd name="T88" fmla="*/ 13 w 588"/>
                <a:gd name="T89" fmla="*/ 10 h 390"/>
                <a:gd name="T90" fmla="*/ 13 w 588"/>
                <a:gd name="T91" fmla="*/ 10 h 390"/>
                <a:gd name="T92" fmla="*/ 13 w 588"/>
                <a:gd name="T93" fmla="*/ 10 h 390"/>
                <a:gd name="T94" fmla="*/ 13 w 588"/>
                <a:gd name="T95" fmla="*/ 10 h 390"/>
                <a:gd name="T96" fmla="*/ 13 w 588"/>
                <a:gd name="T97" fmla="*/ 10 h 390"/>
                <a:gd name="T98" fmla="*/ 13 w 588"/>
                <a:gd name="T99" fmla="*/ 5 h 390"/>
                <a:gd name="T100" fmla="*/ 13 w 588"/>
                <a:gd name="T101" fmla="*/ 9 h 3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90"/>
                <a:gd name="T155" fmla="*/ 588 w 588"/>
                <a:gd name="T156" fmla="*/ 390 h 3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90">
                  <a:moveTo>
                    <a:pt x="583" y="0"/>
                  </a:moveTo>
                  <a:lnTo>
                    <a:pt x="588" y="12"/>
                  </a:lnTo>
                  <a:lnTo>
                    <a:pt x="567" y="46"/>
                  </a:lnTo>
                  <a:lnTo>
                    <a:pt x="557" y="77"/>
                  </a:lnTo>
                  <a:lnTo>
                    <a:pt x="540" y="106"/>
                  </a:lnTo>
                  <a:lnTo>
                    <a:pt x="523" y="138"/>
                  </a:lnTo>
                  <a:lnTo>
                    <a:pt x="513" y="148"/>
                  </a:lnTo>
                  <a:lnTo>
                    <a:pt x="518" y="175"/>
                  </a:lnTo>
                  <a:lnTo>
                    <a:pt x="486" y="194"/>
                  </a:lnTo>
                  <a:lnTo>
                    <a:pt x="492" y="213"/>
                  </a:lnTo>
                  <a:lnTo>
                    <a:pt x="492" y="234"/>
                  </a:lnTo>
                  <a:lnTo>
                    <a:pt x="511" y="251"/>
                  </a:lnTo>
                  <a:lnTo>
                    <a:pt x="508" y="264"/>
                  </a:lnTo>
                  <a:lnTo>
                    <a:pt x="521" y="285"/>
                  </a:lnTo>
                  <a:lnTo>
                    <a:pt x="530" y="290"/>
                  </a:lnTo>
                  <a:lnTo>
                    <a:pt x="530" y="307"/>
                  </a:lnTo>
                  <a:lnTo>
                    <a:pt x="499" y="336"/>
                  </a:lnTo>
                  <a:lnTo>
                    <a:pt x="497" y="350"/>
                  </a:lnTo>
                  <a:lnTo>
                    <a:pt x="499" y="367"/>
                  </a:lnTo>
                  <a:lnTo>
                    <a:pt x="494" y="382"/>
                  </a:lnTo>
                  <a:lnTo>
                    <a:pt x="481" y="390"/>
                  </a:lnTo>
                  <a:lnTo>
                    <a:pt x="472" y="390"/>
                  </a:lnTo>
                  <a:lnTo>
                    <a:pt x="460" y="380"/>
                  </a:lnTo>
                  <a:lnTo>
                    <a:pt x="451" y="372"/>
                  </a:lnTo>
                  <a:lnTo>
                    <a:pt x="436" y="372"/>
                  </a:lnTo>
                  <a:lnTo>
                    <a:pt x="411" y="367"/>
                  </a:lnTo>
                  <a:lnTo>
                    <a:pt x="402" y="368"/>
                  </a:lnTo>
                  <a:lnTo>
                    <a:pt x="392" y="358"/>
                  </a:lnTo>
                  <a:lnTo>
                    <a:pt x="381" y="346"/>
                  </a:lnTo>
                  <a:lnTo>
                    <a:pt x="371" y="346"/>
                  </a:lnTo>
                  <a:lnTo>
                    <a:pt x="363" y="341"/>
                  </a:lnTo>
                  <a:lnTo>
                    <a:pt x="363" y="329"/>
                  </a:lnTo>
                  <a:lnTo>
                    <a:pt x="358" y="312"/>
                  </a:lnTo>
                  <a:lnTo>
                    <a:pt x="349" y="304"/>
                  </a:lnTo>
                  <a:lnTo>
                    <a:pt x="332" y="288"/>
                  </a:lnTo>
                  <a:lnTo>
                    <a:pt x="303" y="266"/>
                  </a:lnTo>
                  <a:lnTo>
                    <a:pt x="287" y="266"/>
                  </a:lnTo>
                  <a:lnTo>
                    <a:pt x="269" y="266"/>
                  </a:lnTo>
                  <a:lnTo>
                    <a:pt x="255" y="256"/>
                  </a:lnTo>
                  <a:lnTo>
                    <a:pt x="233" y="247"/>
                  </a:lnTo>
                  <a:lnTo>
                    <a:pt x="225" y="240"/>
                  </a:lnTo>
                  <a:lnTo>
                    <a:pt x="206" y="232"/>
                  </a:lnTo>
                  <a:lnTo>
                    <a:pt x="185" y="229"/>
                  </a:lnTo>
                  <a:lnTo>
                    <a:pt x="175" y="229"/>
                  </a:lnTo>
                  <a:lnTo>
                    <a:pt x="158" y="210"/>
                  </a:lnTo>
                  <a:lnTo>
                    <a:pt x="153" y="204"/>
                  </a:lnTo>
                  <a:lnTo>
                    <a:pt x="141" y="203"/>
                  </a:lnTo>
                  <a:lnTo>
                    <a:pt x="140" y="194"/>
                  </a:lnTo>
                  <a:lnTo>
                    <a:pt x="129" y="175"/>
                  </a:lnTo>
                  <a:lnTo>
                    <a:pt x="115" y="175"/>
                  </a:lnTo>
                  <a:lnTo>
                    <a:pt x="102" y="169"/>
                  </a:lnTo>
                  <a:lnTo>
                    <a:pt x="92" y="153"/>
                  </a:lnTo>
                  <a:lnTo>
                    <a:pt x="88" y="152"/>
                  </a:lnTo>
                  <a:lnTo>
                    <a:pt x="75" y="152"/>
                  </a:lnTo>
                  <a:lnTo>
                    <a:pt x="61" y="157"/>
                  </a:lnTo>
                  <a:lnTo>
                    <a:pt x="49" y="157"/>
                  </a:lnTo>
                  <a:lnTo>
                    <a:pt x="37" y="148"/>
                  </a:lnTo>
                  <a:lnTo>
                    <a:pt x="37" y="138"/>
                  </a:lnTo>
                  <a:lnTo>
                    <a:pt x="32" y="126"/>
                  </a:lnTo>
                  <a:lnTo>
                    <a:pt x="18" y="130"/>
                  </a:lnTo>
                  <a:lnTo>
                    <a:pt x="13" y="125"/>
                  </a:lnTo>
                  <a:lnTo>
                    <a:pt x="18" y="120"/>
                  </a:lnTo>
                  <a:lnTo>
                    <a:pt x="0" y="106"/>
                  </a:lnTo>
                  <a:lnTo>
                    <a:pt x="0" y="94"/>
                  </a:lnTo>
                  <a:lnTo>
                    <a:pt x="5" y="87"/>
                  </a:lnTo>
                  <a:lnTo>
                    <a:pt x="13" y="78"/>
                  </a:lnTo>
                  <a:lnTo>
                    <a:pt x="13" y="70"/>
                  </a:lnTo>
                  <a:lnTo>
                    <a:pt x="5" y="63"/>
                  </a:lnTo>
                  <a:lnTo>
                    <a:pt x="8" y="51"/>
                  </a:lnTo>
                  <a:lnTo>
                    <a:pt x="15" y="41"/>
                  </a:lnTo>
                  <a:lnTo>
                    <a:pt x="51" y="14"/>
                  </a:lnTo>
                  <a:lnTo>
                    <a:pt x="66" y="17"/>
                  </a:lnTo>
                  <a:lnTo>
                    <a:pt x="71" y="24"/>
                  </a:lnTo>
                  <a:lnTo>
                    <a:pt x="93" y="36"/>
                  </a:lnTo>
                  <a:lnTo>
                    <a:pt x="105" y="24"/>
                  </a:lnTo>
                  <a:lnTo>
                    <a:pt x="112" y="12"/>
                  </a:lnTo>
                  <a:lnTo>
                    <a:pt x="177" y="12"/>
                  </a:lnTo>
                  <a:lnTo>
                    <a:pt x="180" y="22"/>
                  </a:lnTo>
                  <a:lnTo>
                    <a:pt x="201" y="33"/>
                  </a:lnTo>
                  <a:lnTo>
                    <a:pt x="206" y="43"/>
                  </a:lnTo>
                  <a:lnTo>
                    <a:pt x="215" y="49"/>
                  </a:lnTo>
                  <a:lnTo>
                    <a:pt x="223" y="43"/>
                  </a:lnTo>
                  <a:lnTo>
                    <a:pt x="250" y="57"/>
                  </a:lnTo>
                  <a:lnTo>
                    <a:pt x="264" y="63"/>
                  </a:lnTo>
                  <a:lnTo>
                    <a:pt x="279" y="57"/>
                  </a:lnTo>
                  <a:lnTo>
                    <a:pt x="298" y="46"/>
                  </a:lnTo>
                  <a:lnTo>
                    <a:pt x="315" y="46"/>
                  </a:lnTo>
                  <a:lnTo>
                    <a:pt x="332" y="57"/>
                  </a:lnTo>
                  <a:lnTo>
                    <a:pt x="344" y="60"/>
                  </a:lnTo>
                  <a:lnTo>
                    <a:pt x="364" y="55"/>
                  </a:lnTo>
                  <a:lnTo>
                    <a:pt x="386" y="57"/>
                  </a:lnTo>
                  <a:lnTo>
                    <a:pt x="400" y="51"/>
                  </a:lnTo>
                  <a:lnTo>
                    <a:pt x="416" y="46"/>
                  </a:lnTo>
                  <a:lnTo>
                    <a:pt x="436" y="33"/>
                  </a:lnTo>
                  <a:lnTo>
                    <a:pt x="451" y="27"/>
                  </a:lnTo>
                  <a:lnTo>
                    <a:pt x="475" y="24"/>
                  </a:lnTo>
                  <a:lnTo>
                    <a:pt x="494" y="27"/>
                  </a:lnTo>
                  <a:lnTo>
                    <a:pt x="511" y="24"/>
                  </a:lnTo>
                  <a:lnTo>
                    <a:pt x="527" y="9"/>
                  </a:lnTo>
                  <a:lnTo>
                    <a:pt x="535" y="5"/>
                  </a:lnTo>
                  <a:lnTo>
                    <a:pt x="545" y="9"/>
                  </a:lnTo>
                  <a:lnTo>
                    <a:pt x="567" y="9"/>
                  </a:lnTo>
                  <a:lnTo>
                    <a:pt x="583" y="0"/>
                  </a:lnTo>
                  <a:close/>
                </a:path>
              </a:pathLst>
            </a:custGeom>
            <a:solidFill>
              <a:srgbClr val="DC002E"/>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sp>
          <p:nvSpPr>
            <p:cNvPr id="31" name="Freeform 71">
              <a:extLst>
                <a:ext uri="{FF2B5EF4-FFF2-40B4-BE49-F238E27FC236}">
                  <a16:creationId xmlns:a16="http://schemas.microsoft.com/office/drawing/2014/main" id="{3C4594FC-37C7-45D5-9EC8-AD482EBE5F3E}"/>
                </a:ext>
              </a:extLst>
            </p:cNvPr>
            <p:cNvSpPr>
              <a:spLocks noChangeAspect="1"/>
            </p:cNvSpPr>
            <p:nvPr/>
          </p:nvSpPr>
          <p:spPr bwMode="auto">
            <a:xfrm rot="21333503">
              <a:off x="2316720" y="3804193"/>
              <a:ext cx="723599" cy="566015"/>
            </a:xfrm>
            <a:custGeom>
              <a:avLst/>
              <a:gdLst>
                <a:gd name="T0" fmla="*/ 2147483647 w 355"/>
                <a:gd name="T1" fmla="*/ 2147483647 h 321"/>
                <a:gd name="T2" fmla="*/ 2147483647 w 355"/>
                <a:gd name="T3" fmla="*/ 2147483647 h 321"/>
                <a:gd name="T4" fmla="*/ 2147483647 w 355"/>
                <a:gd name="T5" fmla="*/ 2147483647 h 321"/>
                <a:gd name="T6" fmla="*/ 2147483647 w 355"/>
                <a:gd name="T7" fmla="*/ 2147483647 h 321"/>
                <a:gd name="T8" fmla="*/ 2147483647 w 355"/>
                <a:gd name="T9" fmla="*/ 2147483647 h 321"/>
                <a:gd name="T10" fmla="*/ 2147483647 w 355"/>
                <a:gd name="T11" fmla="*/ 2147483647 h 321"/>
                <a:gd name="T12" fmla="*/ 2147483647 w 355"/>
                <a:gd name="T13" fmla="*/ 2147483647 h 321"/>
                <a:gd name="T14" fmla="*/ 2147483647 w 355"/>
                <a:gd name="T15" fmla="*/ 2147483647 h 321"/>
                <a:gd name="T16" fmla="*/ 2147483647 w 355"/>
                <a:gd name="T17" fmla="*/ 2147483647 h 321"/>
                <a:gd name="T18" fmla="*/ 2147483647 w 355"/>
                <a:gd name="T19" fmla="*/ 2147483647 h 321"/>
                <a:gd name="T20" fmla="*/ 2147483647 w 355"/>
                <a:gd name="T21" fmla="*/ 2147483647 h 321"/>
                <a:gd name="T22" fmla="*/ 2147483647 w 355"/>
                <a:gd name="T23" fmla="*/ 2147483647 h 321"/>
                <a:gd name="T24" fmla="*/ 2147483647 w 355"/>
                <a:gd name="T25" fmla="*/ 2147483647 h 321"/>
                <a:gd name="T26" fmla="*/ 2147483647 w 355"/>
                <a:gd name="T27" fmla="*/ 2147483647 h 321"/>
                <a:gd name="T28" fmla="*/ 2147483647 w 355"/>
                <a:gd name="T29" fmla="*/ 2147483647 h 321"/>
                <a:gd name="T30" fmla="*/ 2147483647 w 355"/>
                <a:gd name="T31" fmla="*/ 2147483647 h 321"/>
                <a:gd name="T32" fmla="*/ 2147483647 w 355"/>
                <a:gd name="T33" fmla="*/ 2147483647 h 321"/>
                <a:gd name="T34" fmla="*/ 2147483647 w 355"/>
                <a:gd name="T35" fmla="*/ 2147483647 h 321"/>
                <a:gd name="T36" fmla="*/ 2147483647 w 355"/>
                <a:gd name="T37" fmla="*/ 2147483647 h 321"/>
                <a:gd name="T38" fmla="*/ 2147483647 w 355"/>
                <a:gd name="T39" fmla="*/ 2147483647 h 321"/>
                <a:gd name="T40" fmla="*/ 2147483647 w 355"/>
                <a:gd name="T41" fmla="*/ 2147483647 h 321"/>
                <a:gd name="T42" fmla="*/ 2147483647 w 355"/>
                <a:gd name="T43" fmla="*/ 2147483647 h 321"/>
                <a:gd name="T44" fmla="*/ 2147483647 w 355"/>
                <a:gd name="T45" fmla="*/ 2147483647 h 321"/>
                <a:gd name="T46" fmla="*/ 2147483647 w 355"/>
                <a:gd name="T47" fmla="*/ 2147483647 h 321"/>
                <a:gd name="T48" fmla="*/ 2147483647 w 355"/>
                <a:gd name="T49" fmla="*/ 2147483647 h 321"/>
                <a:gd name="T50" fmla="*/ 2147483647 w 355"/>
                <a:gd name="T51" fmla="*/ 2147483647 h 321"/>
                <a:gd name="T52" fmla="*/ 2147483647 w 355"/>
                <a:gd name="T53" fmla="*/ 2147483647 h 321"/>
                <a:gd name="T54" fmla="*/ 2147483647 w 355"/>
                <a:gd name="T55" fmla="*/ 2147483647 h 321"/>
                <a:gd name="T56" fmla="*/ 2147483647 w 355"/>
                <a:gd name="T57" fmla="*/ 2147483647 h 321"/>
                <a:gd name="T58" fmla="*/ 2147483647 w 355"/>
                <a:gd name="T59" fmla="*/ 2147483647 h 321"/>
                <a:gd name="T60" fmla="*/ 2147483647 w 355"/>
                <a:gd name="T61" fmla="*/ 2147483647 h 321"/>
                <a:gd name="T62" fmla="*/ 2147483647 w 355"/>
                <a:gd name="T63" fmla="*/ 2147483647 h 321"/>
                <a:gd name="T64" fmla="*/ 2147483647 w 355"/>
                <a:gd name="T65" fmla="*/ 2147483647 h 321"/>
                <a:gd name="T66" fmla="*/ 2147483647 w 355"/>
                <a:gd name="T67" fmla="*/ 2147483647 h 321"/>
                <a:gd name="T68" fmla="*/ 2147483647 w 355"/>
                <a:gd name="T69" fmla="*/ 2147483647 h 321"/>
                <a:gd name="T70" fmla="*/ 2147483647 w 355"/>
                <a:gd name="T71" fmla="*/ 2147483647 h 321"/>
                <a:gd name="T72" fmla="*/ 2147483647 w 355"/>
                <a:gd name="T73" fmla="*/ 2147483647 h 321"/>
                <a:gd name="T74" fmla="*/ 2147483647 w 355"/>
                <a:gd name="T75" fmla="*/ 2147483647 h 321"/>
                <a:gd name="T76" fmla="*/ 2147483647 w 355"/>
                <a:gd name="T77" fmla="*/ 2147483647 h 321"/>
                <a:gd name="T78" fmla="*/ 2147483647 w 355"/>
                <a:gd name="T79" fmla="*/ 2147483647 h 321"/>
                <a:gd name="T80" fmla="*/ 2147483647 w 355"/>
                <a:gd name="T81" fmla="*/ 2147483647 h 321"/>
                <a:gd name="T82" fmla="*/ 2147483647 w 355"/>
                <a:gd name="T83" fmla="*/ 2147483647 h 321"/>
                <a:gd name="T84" fmla="*/ 2147483647 w 355"/>
                <a:gd name="T85" fmla="*/ 2147483647 h 3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5"/>
                <a:gd name="T130" fmla="*/ 0 h 321"/>
                <a:gd name="T131" fmla="*/ 355 w 355"/>
                <a:gd name="T132" fmla="*/ 321 h 3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5" h="321">
                  <a:moveTo>
                    <a:pt x="0" y="102"/>
                  </a:moveTo>
                  <a:lnTo>
                    <a:pt x="2" y="80"/>
                  </a:lnTo>
                  <a:lnTo>
                    <a:pt x="14" y="73"/>
                  </a:lnTo>
                  <a:lnTo>
                    <a:pt x="31" y="57"/>
                  </a:lnTo>
                  <a:lnTo>
                    <a:pt x="35" y="48"/>
                  </a:lnTo>
                  <a:lnTo>
                    <a:pt x="26" y="38"/>
                  </a:lnTo>
                  <a:lnTo>
                    <a:pt x="62" y="0"/>
                  </a:lnTo>
                  <a:lnTo>
                    <a:pt x="70" y="8"/>
                  </a:lnTo>
                  <a:lnTo>
                    <a:pt x="75" y="19"/>
                  </a:lnTo>
                  <a:lnTo>
                    <a:pt x="75" y="27"/>
                  </a:lnTo>
                  <a:lnTo>
                    <a:pt x="94" y="32"/>
                  </a:lnTo>
                  <a:lnTo>
                    <a:pt x="137" y="46"/>
                  </a:lnTo>
                  <a:lnTo>
                    <a:pt x="140" y="48"/>
                  </a:lnTo>
                  <a:lnTo>
                    <a:pt x="161" y="36"/>
                  </a:lnTo>
                  <a:lnTo>
                    <a:pt x="188" y="10"/>
                  </a:lnTo>
                  <a:lnTo>
                    <a:pt x="202" y="10"/>
                  </a:lnTo>
                  <a:lnTo>
                    <a:pt x="219" y="22"/>
                  </a:lnTo>
                  <a:lnTo>
                    <a:pt x="239" y="27"/>
                  </a:lnTo>
                  <a:lnTo>
                    <a:pt x="267" y="19"/>
                  </a:lnTo>
                  <a:lnTo>
                    <a:pt x="277" y="10"/>
                  </a:lnTo>
                  <a:lnTo>
                    <a:pt x="291" y="10"/>
                  </a:lnTo>
                  <a:lnTo>
                    <a:pt x="304" y="5"/>
                  </a:lnTo>
                  <a:lnTo>
                    <a:pt x="313" y="19"/>
                  </a:lnTo>
                  <a:lnTo>
                    <a:pt x="310" y="32"/>
                  </a:lnTo>
                  <a:lnTo>
                    <a:pt x="313" y="48"/>
                  </a:lnTo>
                  <a:lnTo>
                    <a:pt x="326" y="53"/>
                  </a:lnTo>
                  <a:lnTo>
                    <a:pt x="337" y="67"/>
                  </a:lnTo>
                  <a:lnTo>
                    <a:pt x="342" y="84"/>
                  </a:lnTo>
                  <a:lnTo>
                    <a:pt x="355" y="102"/>
                  </a:lnTo>
                  <a:lnTo>
                    <a:pt x="355" y="113"/>
                  </a:lnTo>
                  <a:lnTo>
                    <a:pt x="337" y="116"/>
                  </a:lnTo>
                  <a:lnTo>
                    <a:pt x="320" y="123"/>
                  </a:lnTo>
                  <a:lnTo>
                    <a:pt x="304" y="140"/>
                  </a:lnTo>
                  <a:lnTo>
                    <a:pt x="289" y="154"/>
                  </a:lnTo>
                  <a:lnTo>
                    <a:pt x="275" y="164"/>
                  </a:lnTo>
                  <a:lnTo>
                    <a:pt x="261" y="169"/>
                  </a:lnTo>
                  <a:lnTo>
                    <a:pt x="239" y="172"/>
                  </a:lnTo>
                  <a:lnTo>
                    <a:pt x="234" y="183"/>
                  </a:lnTo>
                  <a:lnTo>
                    <a:pt x="236" y="194"/>
                  </a:lnTo>
                  <a:lnTo>
                    <a:pt x="245" y="199"/>
                  </a:lnTo>
                  <a:lnTo>
                    <a:pt x="256" y="205"/>
                  </a:lnTo>
                  <a:lnTo>
                    <a:pt x="263" y="213"/>
                  </a:lnTo>
                  <a:lnTo>
                    <a:pt x="258" y="218"/>
                  </a:lnTo>
                  <a:lnTo>
                    <a:pt x="248" y="228"/>
                  </a:lnTo>
                  <a:lnTo>
                    <a:pt x="236" y="232"/>
                  </a:lnTo>
                  <a:lnTo>
                    <a:pt x="229" y="234"/>
                  </a:lnTo>
                  <a:lnTo>
                    <a:pt x="231" y="244"/>
                  </a:lnTo>
                  <a:lnTo>
                    <a:pt x="226" y="256"/>
                  </a:lnTo>
                  <a:lnTo>
                    <a:pt x="221" y="264"/>
                  </a:lnTo>
                  <a:lnTo>
                    <a:pt x="210" y="264"/>
                  </a:lnTo>
                  <a:lnTo>
                    <a:pt x="199" y="261"/>
                  </a:lnTo>
                  <a:lnTo>
                    <a:pt x="188" y="258"/>
                  </a:lnTo>
                  <a:lnTo>
                    <a:pt x="175" y="258"/>
                  </a:lnTo>
                  <a:lnTo>
                    <a:pt x="170" y="271"/>
                  </a:lnTo>
                  <a:lnTo>
                    <a:pt x="164" y="285"/>
                  </a:lnTo>
                  <a:lnTo>
                    <a:pt x="154" y="302"/>
                  </a:lnTo>
                  <a:lnTo>
                    <a:pt x="145" y="309"/>
                  </a:lnTo>
                  <a:lnTo>
                    <a:pt x="137" y="312"/>
                  </a:lnTo>
                  <a:lnTo>
                    <a:pt x="121" y="317"/>
                  </a:lnTo>
                  <a:lnTo>
                    <a:pt x="105" y="317"/>
                  </a:lnTo>
                  <a:lnTo>
                    <a:pt x="94" y="312"/>
                  </a:lnTo>
                  <a:lnTo>
                    <a:pt x="86" y="307"/>
                  </a:lnTo>
                  <a:lnTo>
                    <a:pt x="75" y="309"/>
                  </a:lnTo>
                  <a:lnTo>
                    <a:pt x="67" y="312"/>
                  </a:lnTo>
                  <a:lnTo>
                    <a:pt x="65" y="307"/>
                  </a:lnTo>
                  <a:lnTo>
                    <a:pt x="57" y="302"/>
                  </a:lnTo>
                  <a:lnTo>
                    <a:pt x="51" y="307"/>
                  </a:lnTo>
                  <a:lnTo>
                    <a:pt x="45" y="312"/>
                  </a:lnTo>
                  <a:lnTo>
                    <a:pt x="38" y="321"/>
                  </a:lnTo>
                  <a:lnTo>
                    <a:pt x="29" y="317"/>
                  </a:lnTo>
                  <a:lnTo>
                    <a:pt x="24" y="307"/>
                  </a:lnTo>
                  <a:lnTo>
                    <a:pt x="21" y="299"/>
                  </a:lnTo>
                  <a:lnTo>
                    <a:pt x="24" y="283"/>
                  </a:lnTo>
                  <a:lnTo>
                    <a:pt x="24" y="264"/>
                  </a:lnTo>
                  <a:lnTo>
                    <a:pt x="26" y="248"/>
                  </a:lnTo>
                  <a:lnTo>
                    <a:pt x="31" y="228"/>
                  </a:lnTo>
                  <a:lnTo>
                    <a:pt x="31" y="218"/>
                  </a:lnTo>
                  <a:lnTo>
                    <a:pt x="31" y="206"/>
                  </a:lnTo>
                  <a:lnTo>
                    <a:pt x="31" y="194"/>
                  </a:lnTo>
                  <a:lnTo>
                    <a:pt x="35" y="169"/>
                  </a:lnTo>
                  <a:lnTo>
                    <a:pt x="40" y="159"/>
                  </a:lnTo>
                  <a:lnTo>
                    <a:pt x="38" y="150"/>
                  </a:lnTo>
                  <a:lnTo>
                    <a:pt x="29" y="143"/>
                  </a:lnTo>
                  <a:lnTo>
                    <a:pt x="19" y="137"/>
                  </a:lnTo>
                  <a:lnTo>
                    <a:pt x="9" y="123"/>
                  </a:lnTo>
                  <a:lnTo>
                    <a:pt x="5" y="118"/>
                  </a:lnTo>
                  <a:lnTo>
                    <a:pt x="0" y="102"/>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2" name="Freeform 72">
              <a:extLst>
                <a:ext uri="{FF2B5EF4-FFF2-40B4-BE49-F238E27FC236}">
                  <a16:creationId xmlns:a16="http://schemas.microsoft.com/office/drawing/2014/main" id="{9A39EF10-AE47-4AD4-A3E9-3C6B462ACB8B}"/>
                </a:ext>
              </a:extLst>
            </p:cNvPr>
            <p:cNvSpPr>
              <a:spLocks noChangeAspect="1"/>
            </p:cNvSpPr>
            <p:nvPr/>
          </p:nvSpPr>
          <p:spPr bwMode="auto">
            <a:xfrm rot="21109218">
              <a:off x="2360320" y="4108385"/>
              <a:ext cx="511511" cy="322375"/>
            </a:xfrm>
            <a:custGeom>
              <a:avLst/>
              <a:gdLst>
                <a:gd name="T0" fmla="*/ 2147483647 w 343"/>
                <a:gd name="T1" fmla="*/ 2147483647 h 238"/>
                <a:gd name="T2" fmla="*/ 2147483647 w 343"/>
                <a:gd name="T3" fmla="*/ 2147483647 h 238"/>
                <a:gd name="T4" fmla="*/ 2147483647 w 343"/>
                <a:gd name="T5" fmla="*/ 0 h 238"/>
                <a:gd name="T6" fmla="*/ 2147483647 w 343"/>
                <a:gd name="T7" fmla="*/ 2147483647 h 238"/>
                <a:gd name="T8" fmla="*/ 2147483647 w 343"/>
                <a:gd name="T9" fmla="*/ 2147483647 h 238"/>
                <a:gd name="T10" fmla="*/ 2147483647 w 343"/>
                <a:gd name="T11" fmla="*/ 2147483647 h 238"/>
                <a:gd name="T12" fmla="*/ 2147483647 w 343"/>
                <a:gd name="T13" fmla="*/ 2147483647 h 238"/>
                <a:gd name="T14" fmla="*/ 2147483647 w 343"/>
                <a:gd name="T15" fmla="*/ 2147483647 h 238"/>
                <a:gd name="T16" fmla="*/ 2147483647 w 343"/>
                <a:gd name="T17" fmla="*/ 2147483647 h 238"/>
                <a:gd name="T18" fmla="*/ 2147483647 w 343"/>
                <a:gd name="T19" fmla="*/ 2147483647 h 238"/>
                <a:gd name="T20" fmla="*/ 2147483647 w 343"/>
                <a:gd name="T21" fmla="*/ 2147483647 h 238"/>
                <a:gd name="T22" fmla="*/ 2147483647 w 343"/>
                <a:gd name="T23" fmla="*/ 2147483647 h 238"/>
                <a:gd name="T24" fmla="*/ 2147483647 w 343"/>
                <a:gd name="T25" fmla="*/ 2147483647 h 238"/>
                <a:gd name="T26" fmla="*/ 2147483647 w 343"/>
                <a:gd name="T27" fmla="*/ 2147483647 h 238"/>
                <a:gd name="T28" fmla="*/ 2147483647 w 343"/>
                <a:gd name="T29" fmla="*/ 2147483647 h 238"/>
                <a:gd name="T30" fmla="*/ 2147483647 w 343"/>
                <a:gd name="T31" fmla="*/ 2147483647 h 238"/>
                <a:gd name="T32" fmla="*/ 2147483647 w 343"/>
                <a:gd name="T33" fmla="*/ 2147483647 h 238"/>
                <a:gd name="T34" fmla="*/ 2147483647 w 343"/>
                <a:gd name="T35" fmla="*/ 2147483647 h 238"/>
                <a:gd name="T36" fmla="*/ 2147483647 w 343"/>
                <a:gd name="T37" fmla="*/ 2147483647 h 238"/>
                <a:gd name="T38" fmla="*/ 2147483647 w 343"/>
                <a:gd name="T39" fmla="*/ 2147483647 h 238"/>
                <a:gd name="T40" fmla="*/ 2147483647 w 343"/>
                <a:gd name="T41" fmla="*/ 2147483647 h 238"/>
                <a:gd name="T42" fmla="*/ 2147483647 w 343"/>
                <a:gd name="T43" fmla="*/ 2147483647 h 238"/>
                <a:gd name="T44" fmla="*/ 2147483647 w 343"/>
                <a:gd name="T45" fmla="*/ 2147483647 h 238"/>
                <a:gd name="T46" fmla="*/ 0 w 343"/>
                <a:gd name="T47" fmla="*/ 2147483647 h 238"/>
                <a:gd name="T48" fmla="*/ 0 w 343"/>
                <a:gd name="T49" fmla="*/ 2147483647 h 238"/>
                <a:gd name="T50" fmla="*/ 2147483647 w 343"/>
                <a:gd name="T51" fmla="*/ 2147483647 h 238"/>
                <a:gd name="T52" fmla="*/ 2147483647 w 343"/>
                <a:gd name="T53" fmla="*/ 2147483647 h 238"/>
                <a:gd name="T54" fmla="*/ 2147483647 w 343"/>
                <a:gd name="T55" fmla="*/ 2147483647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3"/>
                <a:gd name="T85" fmla="*/ 0 h 238"/>
                <a:gd name="T86" fmla="*/ 343 w 343"/>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3" h="238">
                  <a:moveTo>
                    <a:pt x="15" y="9"/>
                  </a:moveTo>
                  <a:cubicBezTo>
                    <a:pt x="30" y="11"/>
                    <a:pt x="42" y="14"/>
                    <a:pt x="57" y="18"/>
                  </a:cubicBezTo>
                  <a:cubicBezTo>
                    <a:pt x="96" y="16"/>
                    <a:pt x="111" y="27"/>
                    <a:pt x="129" y="0"/>
                  </a:cubicBezTo>
                  <a:cubicBezTo>
                    <a:pt x="155" y="6"/>
                    <a:pt x="181" y="11"/>
                    <a:pt x="207" y="18"/>
                  </a:cubicBezTo>
                  <a:cubicBezTo>
                    <a:pt x="206" y="27"/>
                    <a:pt x="206" y="36"/>
                    <a:pt x="204" y="45"/>
                  </a:cubicBezTo>
                  <a:cubicBezTo>
                    <a:pt x="203" y="48"/>
                    <a:pt x="199" y="51"/>
                    <a:pt x="198" y="54"/>
                  </a:cubicBezTo>
                  <a:cubicBezTo>
                    <a:pt x="194" y="63"/>
                    <a:pt x="189" y="81"/>
                    <a:pt x="189" y="81"/>
                  </a:cubicBezTo>
                  <a:cubicBezTo>
                    <a:pt x="200" y="88"/>
                    <a:pt x="200" y="91"/>
                    <a:pt x="216" y="84"/>
                  </a:cubicBezTo>
                  <a:cubicBezTo>
                    <a:pt x="229" y="78"/>
                    <a:pt x="236" y="59"/>
                    <a:pt x="243" y="48"/>
                  </a:cubicBezTo>
                  <a:cubicBezTo>
                    <a:pt x="250" y="37"/>
                    <a:pt x="271" y="26"/>
                    <a:pt x="282" y="18"/>
                  </a:cubicBezTo>
                  <a:cubicBezTo>
                    <a:pt x="302" y="20"/>
                    <a:pt x="343" y="21"/>
                    <a:pt x="306" y="33"/>
                  </a:cubicBezTo>
                  <a:cubicBezTo>
                    <a:pt x="302" y="44"/>
                    <a:pt x="295" y="57"/>
                    <a:pt x="303" y="69"/>
                  </a:cubicBezTo>
                  <a:cubicBezTo>
                    <a:pt x="307" y="75"/>
                    <a:pt x="315" y="77"/>
                    <a:pt x="321" y="81"/>
                  </a:cubicBezTo>
                  <a:cubicBezTo>
                    <a:pt x="324" y="83"/>
                    <a:pt x="330" y="87"/>
                    <a:pt x="330" y="87"/>
                  </a:cubicBezTo>
                  <a:cubicBezTo>
                    <a:pt x="330" y="87"/>
                    <a:pt x="341" y="103"/>
                    <a:pt x="339" y="105"/>
                  </a:cubicBezTo>
                  <a:cubicBezTo>
                    <a:pt x="331" y="113"/>
                    <a:pt x="312" y="111"/>
                    <a:pt x="303" y="117"/>
                  </a:cubicBezTo>
                  <a:cubicBezTo>
                    <a:pt x="297" y="121"/>
                    <a:pt x="285" y="129"/>
                    <a:pt x="285" y="129"/>
                  </a:cubicBezTo>
                  <a:cubicBezTo>
                    <a:pt x="280" y="149"/>
                    <a:pt x="268" y="156"/>
                    <a:pt x="249" y="162"/>
                  </a:cubicBezTo>
                  <a:cubicBezTo>
                    <a:pt x="226" y="158"/>
                    <a:pt x="222" y="156"/>
                    <a:pt x="198" y="159"/>
                  </a:cubicBezTo>
                  <a:cubicBezTo>
                    <a:pt x="192" y="191"/>
                    <a:pt x="170" y="223"/>
                    <a:pt x="138" y="234"/>
                  </a:cubicBezTo>
                  <a:cubicBezTo>
                    <a:pt x="121" y="233"/>
                    <a:pt x="103" y="236"/>
                    <a:pt x="87" y="231"/>
                  </a:cubicBezTo>
                  <a:cubicBezTo>
                    <a:pt x="77" y="228"/>
                    <a:pt x="75" y="213"/>
                    <a:pt x="66" y="207"/>
                  </a:cubicBezTo>
                  <a:cubicBezTo>
                    <a:pt x="52" y="211"/>
                    <a:pt x="39" y="214"/>
                    <a:pt x="27" y="222"/>
                  </a:cubicBezTo>
                  <a:cubicBezTo>
                    <a:pt x="18" y="235"/>
                    <a:pt x="16" y="238"/>
                    <a:pt x="0" y="234"/>
                  </a:cubicBezTo>
                  <a:lnTo>
                    <a:pt x="0" y="138"/>
                  </a:lnTo>
                  <a:cubicBezTo>
                    <a:pt x="0" y="138"/>
                    <a:pt x="9" y="111"/>
                    <a:pt x="9" y="111"/>
                  </a:cubicBezTo>
                  <a:cubicBezTo>
                    <a:pt x="10" y="108"/>
                    <a:pt x="12" y="102"/>
                    <a:pt x="12" y="102"/>
                  </a:cubicBezTo>
                  <a:cubicBezTo>
                    <a:pt x="14" y="86"/>
                    <a:pt x="33" y="0"/>
                    <a:pt x="15" y="9"/>
                  </a:cubicBez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defRPr/>
              </a:pPr>
              <a:endParaRPr lang="it-IT" sz="1085" kern="0" dirty="0">
                <a:solidFill>
                  <a:srgbClr val="000000"/>
                </a:solidFill>
              </a:endParaRPr>
            </a:p>
          </p:txBody>
        </p:sp>
        <p:sp>
          <p:nvSpPr>
            <p:cNvPr id="33" name="Freeform 59">
              <a:extLst>
                <a:ext uri="{FF2B5EF4-FFF2-40B4-BE49-F238E27FC236}">
                  <a16:creationId xmlns:a16="http://schemas.microsoft.com/office/drawing/2014/main" id="{813BF5F3-664A-4898-9EA3-2A9D1E72A6E9}"/>
                </a:ext>
              </a:extLst>
            </p:cNvPr>
            <p:cNvSpPr>
              <a:spLocks noChangeAspect="1"/>
            </p:cNvSpPr>
            <p:nvPr/>
          </p:nvSpPr>
          <p:spPr bwMode="auto">
            <a:xfrm rot="21333503">
              <a:off x="2719782" y="5738451"/>
              <a:ext cx="910738" cy="803713"/>
            </a:xfrm>
            <a:custGeom>
              <a:avLst/>
              <a:gdLst>
                <a:gd name="T0" fmla="*/ 2147483647 w 432"/>
                <a:gd name="T1" fmla="*/ 2147483647 h 412"/>
                <a:gd name="T2" fmla="*/ 2147483647 w 432"/>
                <a:gd name="T3" fmla="*/ 2147483647 h 412"/>
                <a:gd name="T4" fmla="*/ 2147483647 w 432"/>
                <a:gd name="T5" fmla="*/ 2147483647 h 412"/>
                <a:gd name="T6" fmla="*/ 2147483647 w 432"/>
                <a:gd name="T7" fmla="*/ 2147483647 h 412"/>
                <a:gd name="T8" fmla="*/ 2147483647 w 432"/>
                <a:gd name="T9" fmla="*/ 2147483647 h 412"/>
                <a:gd name="T10" fmla="*/ 2147483647 w 432"/>
                <a:gd name="T11" fmla="*/ 2147483647 h 412"/>
                <a:gd name="T12" fmla="*/ 2147483647 w 432"/>
                <a:gd name="T13" fmla="*/ 2147483647 h 412"/>
                <a:gd name="T14" fmla="*/ 2147483647 w 432"/>
                <a:gd name="T15" fmla="*/ 2147483647 h 412"/>
                <a:gd name="T16" fmla="*/ 2147483647 w 432"/>
                <a:gd name="T17" fmla="*/ 2147483647 h 412"/>
                <a:gd name="T18" fmla="*/ 2147483647 w 432"/>
                <a:gd name="T19" fmla="*/ 2147483647 h 412"/>
                <a:gd name="T20" fmla="*/ 2147483647 w 432"/>
                <a:gd name="T21" fmla="*/ 2147483647 h 412"/>
                <a:gd name="T22" fmla="*/ 2147483647 w 432"/>
                <a:gd name="T23" fmla="*/ 2147483647 h 412"/>
                <a:gd name="T24" fmla="*/ 2147483647 w 432"/>
                <a:gd name="T25" fmla="*/ 2147483647 h 412"/>
                <a:gd name="T26" fmla="*/ 2147483647 w 432"/>
                <a:gd name="T27" fmla="*/ 2147483647 h 412"/>
                <a:gd name="T28" fmla="*/ 2147483647 w 432"/>
                <a:gd name="T29" fmla="*/ 2147483647 h 412"/>
                <a:gd name="T30" fmla="*/ 2147483647 w 432"/>
                <a:gd name="T31" fmla="*/ 2147483647 h 412"/>
                <a:gd name="T32" fmla="*/ 2147483647 w 432"/>
                <a:gd name="T33" fmla="*/ 2147483647 h 412"/>
                <a:gd name="T34" fmla="*/ 2147483647 w 432"/>
                <a:gd name="T35" fmla="*/ 2147483647 h 412"/>
                <a:gd name="T36" fmla="*/ 2147483647 w 432"/>
                <a:gd name="T37" fmla="*/ 2147483647 h 412"/>
                <a:gd name="T38" fmla="*/ 2147483647 w 432"/>
                <a:gd name="T39" fmla="*/ 2147483647 h 412"/>
                <a:gd name="T40" fmla="*/ 2147483647 w 432"/>
                <a:gd name="T41" fmla="*/ 2147483647 h 412"/>
                <a:gd name="T42" fmla="*/ 2147483647 w 432"/>
                <a:gd name="T43" fmla="*/ 2147483647 h 412"/>
                <a:gd name="T44" fmla="*/ 2147483647 w 432"/>
                <a:gd name="T45" fmla="*/ 2147483647 h 412"/>
                <a:gd name="T46" fmla="*/ 2147483647 w 432"/>
                <a:gd name="T47" fmla="*/ 2147483647 h 412"/>
                <a:gd name="T48" fmla="*/ 2147483647 w 432"/>
                <a:gd name="T49" fmla="*/ 2147483647 h 412"/>
                <a:gd name="T50" fmla="*/ 2147483647 w 432"/>
                <a:gd name="T51" fmla="*/ 2147483647 h 412"/>
                <a:gd name="T52" fmla="*/ 2147483647 w 432"/>
                <a:gd name="T53" fmla="*/ 2147483647 h 412"/>
                <a:gd name="T54" fmla="*/ 2147483647 w 432"/>
                <a:gd name="T55" fmla="*/ 2147483647 h 412"/>
                <a:gd name="T56" fmla="*/ 2147483647 w 432"/>
                <a:gd name="T57" fmla="*/ 2147483647 h 412"/>
                <a:gd name="T58" fmla="*/ 2147483647 w 432"/>
                <a:gd name="T59" fmla="*/ 2147483647 h 412"/>
                <a:gd name="T60" fmla="*/ 2147483647 w 432"/>
                <a:gd name="T61" fmla="*/ 2147483647 h 412"/>
                <a:gd name="T62" fmla="*/ 2147483647 w 432"/>
                <a:gd name="T63" fmla="*/ 2147483647 h 412"/>
                <a:gd name="T64" fmla="*/ 2147483647 w 432"/>
                <a:gd name="T65" fmla="*/ 2147483647 h 412"/>
                <a:gd name="T66" fmla="*/ 2147483647 w 432"/>
                <a:gd name="T67" fmla="*/ 2147483647 h 412"/>
                <a:gd name="T68" fmla="*/ 2147483647 w 432"/>
                <a:gd name="T69" fmla="*/ 2147483647 h 412"/>
                <a:gd name="T70" fmla="*/ 2147483647 w 432"/>
                <a:gd name="T71" fmla="*/ 2147483647 h 412"/>
                <a:gd name="T72" fmla="*/ 2147483647 w 432"/>
                <a:gd name="T73" fmla="*/ 2147483647 h 412"/>
                <a:gd name="T74" fmla="*/ 2147483647 w 432"/>
                <a:gd name="T75" fmla="*/ 2147483647 h 412"/>
                <a:gd name="T76" fmla="*/ 2147483647 w 432"/>
                <a:gd name="T77" fmla="*/ 2147483647 h 412"/>
                <a:gd name="T78" fmla="*/ 2147483647 w 432"/>
                <a:gd name="T79" fmla="*/ 2147483647 h 412"/>
                <a:gd name="T80" fmla="*/ 2147483647 w 432"/>
                <a:gd name="T81" fmla="*/ 2147483647 h 412"/>
                <a:gd name="T82" fmla="*/ 2147483647 w 432"/>
                <a:gd name="T83" fmla="*/ 2147483647 h 412"/>
                <a:gd name="T84" fmla="*/ 2147483647 w 432"/>
                <a:gd name="T85" fmla="*/ 2147483647 h 412"/>
                <a:gd name="T86" fmla="*/ 2147483647 w 432"/>
                <a:gd name="T87" fmla="*/ 2147483647 h 412"/>
                <a:gd name="T88" fmla="*/ 2147483647 w 432"/>
                <a:gd name="T89" fmla="*/ 2147483647 h 412"/>
                <a:gd name="T90" fmla="*/ 0 w 432"/>
                <a:gd name="T91" fmla="*/ 2147483647 h 412"/>
                <a:gd name="T92" fmla="*/ 2147483647 w 432"/>
                <a:gd name="T93" fmla="*/ 2147483647 h 412"/>
                <a:gd name="T94" fmla="*/ 2147483647 w 432"/>
                <a:gd name="T95" fmla="*/ 2147483647 h 412"/>
                <a:gd name="T96" fmla="*/ 2147483647 w 432"/>
                <a:gd name="T97" fmla="*/ 2147483647 h 412"/>
                <a:gd name="T98" fmla="*/ 2147483647 w 432"/>
                <a:gd name="T99" fmla="*/ 2147483647 h 412"/>
                <a:gd name="T100" fmla="*/ 2147483647 w 432"/>
                <a:gd name="T101" fmla="*/ 2147483647 h 4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412"/>
                <a:gd name="T155" fmla="*/ 432 w 432"/>
                <a:gd name="T156" fmla="*/ 412 h 4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412">
                  <a:moveTo>
                    <a:pt x="76" y="9"/>
                  </a:moveTo>
                  <a:lnTo>
                    <a:pt x="89" y="14"/>
                  </a:lnTo>
                  <a:lnTo>
                    <a:pt x="89" y="22"/>
                  </a:lnTo>
                  <a:lnTo>
                    <a:pt x="78" y="35"/>
                  </a:lnTo>
                  <a:lnTo>
                    <a:pt x="86" y="51"/>
                  </a:lnTo>
                  <a:lnTo>
                    <a:pt x="96" y="46"/>
                  </a:lnTo>
                  <a:lnTo>
                    <a:pt x="113" y="46"/>
                  </a:lnTo>
                  <a:lnTo>
                    <a:pt x="118" y="46"/>
                  </a:lnTo>
                  <a:lnTo>
                    <a:pt x="127" y="55"/>
                  </a:lnTo>
                  <a:lnTo>
                    <a:pt x="132" y="68"/>
                  </a:lnTo>
                  <a:lnTo>
                    <a:pt x="132" y="77"/>
                  </a:lnTo>
                  <a:lnTo>
                    <a:pt x="137" y="82"/>
                  </a:lnTo>
                  <a:lnTo>
                    <a:pt x="142" y="82"/>
                  </a:lnTo>
                  <a:lnTo>
                    <a:pt x="151" y="95"/>
                  </a:lnTo>
                  <a:lnTo>
                    <a:pt x="156" y="103"/>
                  </a:lnTo>
                  <a:lnTo>
                    <a:pt x="161" y="105"/>
                  </a:lnTo>
                  <a:lnTo>
                    <a:pt x="178" y="103"/>
                  </a:lnTo>
                  <a:lnTo>
                    <a:pt x="183" y="105"/>
                  </a:lnTo>
                  <a:lnTo>
                    <a:pt x="193" y="105"/>
                  </a:lnTo>
                  <a:lnTo>
                    <a:pt x="207" y="95"/>
                  </a:lnTo>
                  <a:lnTo>
                    <a:pt x="219" y="83"/>
                  </a:lnTo>
                  <a:lnTo>
                    <a:pt x="226" y="83"/>
                  </a:lnTo>
                  <a:lnTo>
                    <a:pt x="240" y="83"/>
                  </a:lnTo>
                  <a:lnTo>
                    <a:pt x="247" y="78"/>
                  </a:lnTo>
                  <a:lnTo>
                    <a:pt x="262" y="56"/>
                  </a:lnTo>
                  <a:lnTo>
                    <a:pt x="267" y="56"/>
                  </a:lnTo>
                  <a:lnTo>
                    <a:pt x="272" y="60"/>
                  </a:lnTo>
                  <a:lnTo>
                    <a:pt x="282" y="56"/>
                  </a:lnTo>
                  <a:lnTo>
                    <a:pt x="295" y="55"/>
                  </a:lnTo>
                  <a:lnTo>
                    <a:pt x="301" y="51"/>
                  </a:lnTo>
                  <a:lnTo>
                    <a:pt x="317" y="44"/>
                  </a:lnTo>
                  <a:lnTo>
                    <a:pt x="323" y="51"/>
                  </a:lnTo>
                  <a:lnTo>
                    <a:pt x="320" y="56"/>
                  </a:lnTo>
                  <a:lnTo>
                    <a:pt x="311" y="61"/>
                  </a:lnTo>
                  <a:lnTo>
                    <a:pt x="306" y="70"/>
                  </a:lnTo>
                  <a:lnTo>
                    <a:pt x="294" y="70"/>
                  </a:lnTo>
                  <a:lnTo>
                    <a:pt x="280" y="78"/>
                  </a:lnTo>
                  <a:lnTo>
                    <a:pt x="275" y="89"/>
                  </a:lnTo>
                  <a:lnTo>
                    <a:pt x="275" y="97"/>
                  </a:lnTo>
                  <a:lnTo>
                    <a:pt x="277" y="105"/>
                  </a:lnTo>
                  <a:lnTo>
                    <a:pt x="268" y="109"/>
                  </a:lnTo>
                  <a:lnTo>
                    <a:pt x="267" y="116"/>
                  </a:lnTo>
                  <a:lnTo>
                    <a:pt x="263" y="126"/>
                  </a:lnTo>
                  <a:lnTo>
                    <a:pt x="275" y="145"/>
                  </a:lnTo>
                  <a:lnTo>
                    <a:pt x="275" y="153"/>
                  </a:lnTo>
                  <a:lnTo>
                    <a:pt x="275" y="165"/>
                  </a:lnTo>
                  <a:lnTo>
                    <a:pt x="268" y="186"/>
                  </a:lnTo>
                  <a:lnTo>
                    <a:pt x="268" y="203"/>
                  </a:lnTo>
                  <a:lnTo>
                    <a:pt x="277" y="210"/>
                  </a:lnTo>
                  <a:lnTo>
                    <a:pt x="294" y="208"/>
                  </a:lnTo>
                  <a:lnTo>
                    <a:pt x="317" y="215"/>
                  </a:lnTo>
                  <a:lnTo>
                    <a:pt x="331" y="224"/>
                  </a:lnTo>
                  <a:lnTo>
                    <a:pt x="350" y="242"/>
                  </a:lnTo>
                  <a:lnTo>
                    <a:pt x="382" y="266"/>
                  </a:lnTo>
                  <a:lnTo>
                    <a:pt x="393" y="266"/>
                  </a:lnTo>
                  <a:lnTo>
                    <a:pt x="410" y="273"/>
                  </a:lnTo>
                  <a:lnTo>
                    <a:pt x="425" y="288"/>
                  </a:lnTo>
                  <a:lnTo>
                    <a:pt x="430" y="307"/>
                  </a:lnTo>
                  <a:lnTo>
                    <a:pt x="432" y="320"/>
                  </a:lnTo>
                  <a:lnTo>
                    <a:pt x="430" y="329"/>
                  </a:lnTo>
                  <a:lnTo>
                    <a:pt x="430" y="336"/>
                  </a:lnTo>
                  <a:lnTo>
                    <a:pt x="422" y="341"/>
                  </a:lnTo>
                  <a:lnTo>
                    <a:pt x="416" y="344"/>
                  </a:lnTo>
                  <a:lnTo>
                    <a:pt x="411" y="344"/>
                  </a:lnTo>
                  <a:lnTo>
                    <a:pt x="410" y="355"/>
                  </a:lnTo>
                  <a:lnTo>
                    <a:pt x="410" y="368"/>
                  </a:lnTo>
                  <a:lnTo>
                    <a:pt x="403" y="380"/>
                  </a:lnTo>
                  <a:lnTo>
                    <a:pt x="396" y="387"/>
                  </a:lnTo>
                  <a:lnTo>
                    <a:pt x="390" y="395"/>
                  </a:lnTo>
                  <a:lnTo>
                    <a:pt x="390" y="404"/>
                  </a:lnTo>
                  <a:lnTo>
                    <a:pt x="379" y="406"/>
                  </a:lnTo>
                  <a:lnTo>
                    <a:pt x="360" y="412"/>
                  </a:lnTo>
                  <a:lnTo>
                    <a:pt x="352" y="406"/>
                  </a:lnTo>
                  <a:lnTo>
                    <a:pt x="338" y="395"/>
                  </a:lnTo>
                  <a:lnTo>
                    <a:pt x="320" y="385"/>
                  </a:lnTo>
                  <a:lnTo>
                    <a:pt x="304" y="382"/>
                  </a:lnTo>
                  <a:lnTo>
                    <a:pt x="280" y="385"/>
                  </a:lnTo>
                  <a:lnTo>
                    <a:pt x="258" y="387"/>
                  </a:lnTo>
                  <a:lnTo>
                    <a:pt x="240" y="366"/>
                  </a:lnTo>
                  <a:lnTo>
                    <a:pt x="241" y="355"/>
                  </a:lnTo>
                  <a:lnTo>
                    <a:pt x="226" y="339"/>
                  </a:lnTo>
                  <a:lnTo>
                    <a:pt x="202" y="331"/>
                  </a:lnTo>
                  <a:lnTo>
                    <a:pt x="180" y="315"/>
                  </a:lnTo>
                  <a:lnTo>
                    <a:pt x="154" y="291"/>
                  </a:lnTo>
                  <a:lnTo>
                    <a:pt x="121" y="256"/>
                  </a:lnTo>
                  <a:lnTo>
                    <a:pt x="110" y="235"/>
                  </a:lnTo>
                  <a:lnTo>
                    <a:pt x="94" y="221"/>
                  </a:lnTo>
                  <a:lnTo>
                    <a:pt x="81" y="199"/>
                  </a:lnTo>
                  <a:lnTo>
                    <a:pt x="67" y="177"/>
                  </a:lnTo>
                  <a:lnTo>
                    <a:pt x="45" y="153"/>
                  </a:lnTo>
                  <a:lnTo>
                    <a:pt x="28" y="130"/>
                  </a:lnTo>
                  <a:lnTo>
                    <a:pt x="0" y="105"/>
                  </a:lnTo>
                  <a:lnTo>
                    <a:pt x="16" y="89"/>
                  </a:lnTo>
                  <a:lnTo>
                    <a:pt x="28" y="77"/>
                  </a:lnTo>
                  <a:lnTo>
                    <a:pt x="33" y="60"/>
                  </a:lnTo>
                  <a:lnTo>
                    <a:pt x="33" y="46"/>
                  </a:lnTo>
                  <a:lnTo>
                    <a:pt x="45" y="41"/>
                  </a:lnTo>
                  <a:lnTo>
                    <a:pt x="54" y="30"/>
                  </a:lnTo>
                  <a:lnTo>
                    <a:pt x="59" y="24"/>
                  </a:lnTo>
                  <a:lnTo>
                    <a:pt x="54" y="9"/>
                  </a:lnTo>
                  <a:lnTo>
                    <a:pt x="62" y="0"/>
                  </a:lnTo>
                  <a:lnTo>
                    <a:pt x="76" y="9"/>
                  </a:lnTo>
                  <a:close/>
                </a:path>
              </a:pathLst>
            </a:custGeom>
            <a:solidFill>
              <a:srgbClr val="FFFFFF">
                <a:lumMod val="95000"/>
              </a:srgbClr>
            </a:solidFill>
            <a:ln w="12700">
              <a:solidFill>
                <a:srgbClr val="000000">
                  <a:lumMod val="50000"/>
                  <a:lumOff val="50000"/>
                </a:srgbClr>
              </a:solidFill>
              <a:round/>
              <a:headEnd/>
              <a:tailEnd/>
            </a:ln>
          </p:spPr>
          <p:txBody>
            <a:bodyPr lIns="43342" tIns="21671" rIns="43342" bIns="21671"/>
            <a:lstStyle/>
            <a:p>
              <a:pPr defTabSz="609539"/>
              <a:endParaRPr lang="it-IT" sz="1085" kern="0" dirty="0">
                <a:solidFill>
                  <a:srgbClr val="000000"/>
                </a:solidFill>
              </a:endParaRPr>
            </a:p>
          </p:txBody>
        </p:sp>
      </p:grpSp>
      <p:graphicFrame>
        <p:nvGraphicFramePr>
          <p:cNvPr id="34" name="Grafico 3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198969606"/>
              </p:ext>
            </p:extLst>
          </p:nvPr>
        </p:nvGraphicFramePr>
        <p:xfrm>
          <a:off x="5672596" y="466385"/>
          <a:ext cx="6996960" cy="45103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97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584" y="-2386"/>
            <a:ext cx="11176620" cy="662023"/>
          </a:xfrm>
        </p:spPr>
        <p:txBody>
          <a:bodyPr/>
          <a:lstStyle/>
          <a:p>
            <a:r>
              <a:rPr lang="it-IT" dirty="0"/>
              <a:t>Investimenti Nuove Opere </a:t>
            </a:r>
          </a:p>
        </p:txBody>
      </p:sp>
      <p:cxnSp>
        <p:nvCxnSpPr>
          <p:cNvPr id="8" name="Connettore diritto 16"/>
          <p:cNvCxnSpPr/>
          <p:nvPr/>
        </p:nvCxnSpPr>
        <p:spPr>
          <a:xfrm flipV="1">
            <a:off x="185060" y="1028184"/>
            <a:ext cx="11165144" cy="26286"/>
          </a:xfrm>
          <a:prstGeom prst="line">
            <a:avLst/>
          </a:prstGeom>
          <a:noFill/>
          <a:ln w="19050" cap="flat" cmpd="sng" algn="ctr">
            <a:solidFill>
              <a:srgbClr val="DC002E"/>
            </a:solidFill>
            <a:prstDash val="solid"/>
            <a:miter lim="800000"/>
            <a:headEnd type="oval"/>
            <a:tailEnd type="oval"/>
          </a:ln>
          <a:effectLst/>
        </p:spPr>
      </p:cxnSp>
      <p:sp>
        <p:nvSpPr>
          <p:cNvPr id="13" name="Titolo 1"/>
          <p:cNvSpPr txBox="1">
            <a:spLocks/>
          </p:cNvSpPr>
          <p:nvPr/>
        </p:nvSpPr>
        <p:spPr bwMode="auto">
          <a:xfrm>
            <a:off x="147645" y="470644"/>
            <a:ext cx="2991100" cy="49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b" anchorCtr="0" compatLnSpc="1">
            <a:prstTxWarp prst="textNoShape">
              <a:avLst/>
            </a:prstTxWarp>
            <a:noAutofit/>
          </a:bodyPr>
          <a:lstStyle>
            <a:lvl1pPr algn="l" defTabSz="895347" rtl="0" eaLnBrk="1" fontAlgn="base" hangingPunct="1">
              <a:spcBef>
                <a:spcPct val="0"/>
              </a:spcBef>
              <a:spcAft>
                <a:spcPct val="0"/>
              </a:spcAft>
              <a:tabLst>
                <a:tab pos="269873" algn="l"/>
              </a:tabLst>
              <a:defRPr lang="it-IT" sz="2857" b="1" baseline="0">
                <a:solidFill>
                  <a:schemeClr val="tx2"/>
                </a:solidFill>
                <a:latin typeface="Calibri" panose="020F0502020204030204" pitchFamily="34" charset="0"/>
                <a:ea typeface="+mj-ea"/>
                <a:cs typeface="+mj-cs"/>
                <a:sym typeface="Calibri" panose="020F0502020204030204" pitchFamily="34" charset="0"/>
              </a:defRPr>
            </a:lvl1pPr>
            <a:lvl2pPr algn="l" defTabSz="895347" rtl="0" eaLnBrk="1" fontAlgn="base" hangingPunct="1">
              <a:spcBef>
                <a:spcPct val="0"/>
              </a:spcBef>
              <a:spcAft>
                <a:spcPct val="0"/>
              </a:spcAft>
              <a:defRPr lang="x-none" sz="1900" b="1">
                <a:solidFill>
                  <a:schemeClr val="tx2"/>
                </a:solidFill>
                <a:latin typeface="Arial" charset="0"/>
              </a:defRPr>
            </a:lvl2pPr>
            <a:lvl3pPr algn="l" defTabSz="895347" rtl="0" eaLnBrk="1" fontAlgn="base" hangingPunct="1">
              <a:spcBef>
                <a:spcPct val="0"/>
              </a:spcBef>
              <a:spcAft>
                <a:spcPct val="0"/>
              </a:spcAft>
              <a:defRPr lang="x-none" sz="1900" b="1">
                <a:solidFill>
                  <a:schemeClr val="tx2"/>
                </a:solidFill>
                <a:latin typeface="Arial" charset="0"/>
              </a:defRPr>
            </a:lvl3pPr>
            <a:lvl4pPr algn="l" defTabSz="895347" rtl="0" eaLnBrk="1" fontAlgn="base" hangingPunct="1">
              <a:spcBef>
                <a:spcPct val="0"/>
              </a:spcBef>
              <a:spcAft>
                <a:spcPct val="0"/>
              </a:spcAft>
              <a:defRPr lang="x-none" sz="1900" b="1">
                <a:solidFill>
                  <a:schemeClr val="tx2"/>
                </a:solidFill>
                <a:latin typeface="Arial" charset="0"/>
              </a:defRPr>
            </a:lvl4pPr>
            <a:lvl5pPr algn="l" defTabSz="895347" rtl="0" eaLnBrk="1" fontAlgn="base" hangingPunct="1">
              <a:spcBef>
                <a:spcPct val="0"/>
              </a:spcBef>
              <a:spcAft>
                <a:spcPct val="0"/>
              </a:spcAft>
              <a:defRPr lang="x-none" sz="1900" b="1">
                <a:solidFill>
                  <a:schemeClr val="tx2"/>
                </a:solidFill>
                <a:latin typeface="Arial" charset="0"/>
              </a:defRPr>
            </a:lvl5pPr>
            <a:lvl6pPr marL="457198" algn="l" defTabSz="895347" rtl="0" eaLnBrk="1" fontAlgn="base" hangingPunct="1">
              <a:spcBef>
                <a:spcPct val="0"/>
              </a:spcBef>
              <a:spcAft>
                <a:spcPct val="0"/>
              </a:spcAft>
              <a:defRPr lang="x-none" sz="1900" b="1">
                <a:solidFill>
                  <a:schemeClr val="tx2"/>
                </a:solidFill>
                <a:latin typeface="Arial" charset="0"/>
              </a:defRPr>
            </a:lvl6pPr>
            <a:lvl7pPr marL="914396" algn="l" defTabSz="895347" rtl="0" eaLnBrk="1" fontAlgn="base" hangingPunct="1">
              <a:spcBef>
                <a:spcPct val="0"/>
              </a:spcBef>
              <a:spcAft>
                <a:spcPct val="0"/>
              </a:spcAft>
              <a:defRPr lang="x-none" sz="1900" b="1">
                <a:solidFill>
                  <a:schemeClr val="tx2"/>
                </a:solidFill>
                <a:latin typeface="Arial" charset="0"/>
              </a:defRPr>
            </a:lvl7pPr>
            <a:lvl8pPr marL="1371594" algn="l" defTabSz="895347" rtl="0" eaLnBrk="1" fontAlgn="base" hangingPunct="1">
              <a:spcBef>
                <a:spcPct val="0"/>
              </a:spcBef>
              <a:spcAft>
                <a:spcPct val="0"/>
              </a:spcAft>
              <a:defRPr lang="x-none" sz="1900" b="1">
                <a:solidFill>
                  <a:schemeClr val="tx2"/>
                </a:solidFill>
                <a:latin typeface="Arial" charset="0"/>
              </a:defRPr>
            </a:lvl8pPr>
            <a:lvl9pPr marL="1828793" algn="l" defTabSz="895347" rtl="0" eaLnBrk="1" fontAlgn="base" hangingPunct="1">
              <a:spcBef>
                <a:spcPct val="0"/>
              </a:spcBef>
              <a:spcAft>
                <a:spcPct val="0"/>
              </a:spcAft>
              <a:defRPr lang="x-none" sz="1900" b="1">
                <a:solidFill>
                  <a:schemeClr val="tx2"/>
                </a:solidFill>
                <a:latin typeface="Arial" charset="0"/>
              </a:defRPr>
            </a:lvl9pPr>
          </a:lstStyle>
          <a:p>
            <a:pPr marL="0" marR="0" lvl="0" indent="0" algn="l" defTabSz="895347" rtl="0" eaLnBrk="1" fontAlgn="base" latinLnBrk="0" hangingPunct="1">
              <a:lnSpc>
                <a:spcPct val="100000"/>
              </a:lnSpc>
              <a:spcBef>
                <a:spcPct val="0"/>
              </a:spcBef>
              <a:spcAft>
                <a:spcPct val="0"/>
              </a:spcAft>
              <a:buClrTx/>
              <a:buSzTx/>
              <a:buFontTx/>
              <a:buNone/>
              <a:tabLst>
                <a:tab pos="269873" algn="l"/>
              </a:tabLst>
              <a:defRPr/>
            </a:pPr>
            <a:r>
              <a:rPr kumimoji="0" lang="it-IT" sz="2000" b="1" i="1" u="none" strike="noStrike" kern="0" cap="none" spc="0" normalizeH="0" baseline="0" noProof="0" dirty="0">
                <a:ln>
                  <a:noFill/>
                </a:ln>
                <a:solidFill>
                  <a:srgbClr val="D90000"/>
                </a:solidFill>
                <a:effectLst/>
                <a:uLnTx/>
                <a:uFillTx/>
                <a:latin typeface="Calibri" panose="020F0502020204030204" pitchFamily="34" charset="0"/>
                <a:ea typeface="+mj-ea"/>
                <a:cs typeface="+mj-cs"/>
                <a:sym typeface="Calibri" panose="020F0502020204030204" pitchFamily="34" charset="0"/>
              </a:rPr>
              <a:t>Quadro di Riepilogo</a:t>
            </a:r>
            <a:endParaRPr kumimoji="0" lang="it-IT" sz="1800" b="1" i="1" u="none" strike="noStrike" kern="0" cap="none" spc="0" normalizeH="0" baseline="0" noProof="0" dirty="0">
              <a:ln>
                <a:noFill/>
              </a:ln>
              <a:solidFill>
                <a:srgbClr val="D90000"/>
              </a:solidFill>
              <a:effectLst/>
              <a:uLnTx/>
              <a:uFillTx/>
              <a:latin typeface="Calibri" panose="020F0502020204030204" pitchFamily="34" charset="0"/>
              <a:ea typeface="+mj-ea"/>
              <a:cs typeface="+mj-cs"/>
              <a:sym typeface="Calibri" panose="020F0502020204030204" pitchFamily="34" charset="0"/>
            </a:endParaRPr>
          </a:p>
        </p:txBody>
      </p:sp>
      <p:sp>
        <p:nvSpPr>
          <p:cNvPr id="9" name="CasellaDiTesto 8"/>
          <p:cNvSpPr txBox="1"/>
          <p:nvPr/>
        </p:nvSpPr>
        <p:spPr>
          <a:xfrm>
            <a:off x="9425028" y="616685"/>
            <a:ext cx="1951115" cy="338554"/>
          </a:xfrm>
          <a:prstGeom prst="rect">
            <a:avLst/>
          </a:prstGeom>
          <a:noFill/>
        </p:spPr>
        <p:txBody>
          <a:bodyPr wrap="square" rtlCol="0">
            <a:spAutoFit/>
          </a:bodyPr>
          <a:lstStyle/>
          <a:p>
            <a:pPr marL="0" marR="0" lvl="0" indent="0" algn="l" defTabSz="812699"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a:ea typeface="+mn-ea"/>
                <a:cs typeface="+mn-cs"/>
              </a:rPr>
              <a:t>Mln€</a:t>
            </a:r>
          </a:p>
        </p:txBody>
      </p:sp>
      <p:graphicFrame>
        <p:nvGraphicFramePr>
          <p:cNvPr id="10" name="Grafico 9">
            <a:extLst>
              <a:ext uri="{FF2B5EF4-FFF2-40B4-BE49-F238E27FC236}">
                <a16:creationId xmlns:a16="http://schemas.microsoft.com/office/drawing/2014/main" id="{1D498ECD-75D4-49FE-A180-08921F18AD5C}"/>
              </a:ext>
            </a:extLst>
          </p:cNvPr>
          <p:cNvGraphicFramePr>
            <a:graphicFrameLocks/>
          </p:cNvGraphicFramePr>
          <p:nvPr/>
        </p:nvGraphicFramePr>
        <p:xfrm>
          <a:off x="1749287" y="2782957"/>
          <a:ext cx="8199783" cy="39816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a:extLst>
              <a:ext uri="{FF2B5EF4-FFF2-40B4-BE49-F238E27FC236}">
                <a16:creationId xmlns:a16="http://schemas.microsoft.com/office/drawing/2014/main" id="{0BE43596-9F8F-406B-8F64-35CDE1FE013A}"/>
              </a:ext>
            </a:extLst>
          </p:cNvPr>
          <p:cNvGraphicFramePr>
            <a:graphicFrameLocks noGrp="1"/>
          </p:cNvGraphicFramePr>
          <p:nvPr/>
        </p:nvGraphicFramePr>
        <p:xfrm>
          <a:off x="185060" y="1180708"/>
          <a:ext cx="11165143" cy="1455990"/>
        </p:xfrm>
        <a:graphic>
          <a:graphicData uri="http://schemas.openxmlformats.org/drawingml/2006/table">
            <a:tbl>
              <a:tblPr/>
              <a:tblGrid>
                <a:gridCol w="1383656">
                  <a:extLst>
                    <a:ext uri="{9D8B030D-6E8A-4147-A177-3AD203B41FA5}">
                      <a16:colId xmlns:a16="http://schemas.microsoft.com/office/drawing/2014/main" val="2717358562"/>
                    </a:ext>
                  </a:extLst>
                </a:gridCol>
                <a:gridCol w="1150763">
                  <a:extLst>
                    <a:ext uri="{9D8B030D-6E8A-4147-A177-3AD203B41FA5}">
                      <a16:colId xmlns:a16="http://schemas.microsoft.com/office/drawing/2014/main" val="10701969"/>
                    </a:ext>
                  </a:extLst>
                </a:gridCol>
                <a:gridCol w="452086">
                  <a:extLst>
                    <a:ext uri="{9D8B030D-6E8A-4147-A177-3AD203B41FA5}">
                      <a16:colId xmlns:a16="http://schemas.microsoft.com/office/drawing/2014/main" val="1585024047"/>
                    </a:ext>
                  </a:extLst>
                </a:gridCol>
                <a:gridCol w="1150763">
                  <a:extLst>
                    <a:ext uri="{9D8B030D-6E8A-4147-A177-3AD203B41FA5}">
                      <a16:colId xmlns:a16="http://schemas.microsoft.com/office/drawing/2014/main" val="3378007529"/>
                    </a:ext>
                  </a:extLst>
                </a:gridCol>
                <a:gridCol w="383588">
                  <a:extLst>
                    <a:ext uri="{9D8B030D-6E8A-4147-A177-3AD203B41FA5}">
                      <a16:colId xmlns:a16="http://schemas.microsoft.com/office/drawing/2014/main" val="1180748030"/>
                    </a:ext>
                  </a:extLst>
                </a:gridCol>
                <a:gridCol w="1178162">
                  <a:extLst>
                    <a:ext uri="{9D8B030D-6E8A-4147-A177-3AD203B41FA5}">
                      <a16:colId xmlns:a16="http://schemas.microsoft.com/office/drawing/2014/main" val="2583945248"/>
                    </a:ext>
                  </a:extLst>
                </a:gridCol>
                <a:gridCol w="383588">
                  <a:extLst>
                    <a:ext uri="{9D8B030D-6E8A-4147-A177-3AD203B41FA5}">
                      <a16:colId xmlns:a16="http://schemas.microsoft.com/office/drawing/2014/main" val="2053458490"/>
                    </a:ext>
                  </a:extLst>
                </a:gridCol>
                <a:gridCol w="1260360">
                  <a:extLst>
                    <a:ext uri="{9D8B030D-6E8A-4147-A177-3AD203B41FA5}">
                      <a16:colId xmlns:a16="http://schemas.microsoft.com/office/drawing/2014/main" val="870599086"/>
                    </a:ext>
                  </a:extLst>
                </a:gridCol>
                <a:gridCol w="383588">
                  <a:extLst>
                    <a:ext uri="{9D8B030D-6E8A-4147-A177-3AD203B41FA5}">
                      <a16:colId xmlns:a16="http://schemas.microsoft.com/office/drawing/2014/main" val="1864244432"/>
                    </a:ext>
                  </a:extLst>
                </a:gridCol>
                <a:gridCol w="1465852">
                  <a:extLst>
                    <a:ext uri="{9D8B030D-6E8A-4147-A177-3AD203B41FA5}">
                      <a16:colId xmlns:a16="http://schemas.microsoft.com/office/drawing/2014/main" val="2425533440"/>
                    </a:ext>
                  </a:extLst>
                </a:gridCol>
                <a:gridCol w="383588">
                  <a:extLst>
                    <a:ext uri="{9D8B030D-6E8A-4147-A177-3AD203B41FA5}">
                      <a16:colId xmlns:a16="http://schemas.microsoft.com/office/drawing/2014/main" val="561448907"/>
                    </a:ext>
                  </a:extLst>
                </a:gridCol>
                <a:gridCol w="958969">
                  <a:extLst>
                    <a:ext uri="{9D8B030D-6E8A-4147-A177-3AD203B41FA5}">
                      <a16:colId xmlns:a16="http://schemas.microsoft.com/office/drawing/2014/main" val="1548323475"/>
                    </a:ext>
                  </a:extLst>
                </a:gridCol>
                <a:gridCol w="630180">
                  <a:extLst>
                    <a:ext uri="{9D8B030D-6E8A-4147-A177-3AD203B41FA5}">
                      <a16:colId xmlns:a16="http://schemas.microsoft.com/office/drawing/2014/main" val="55763996"/>
                    </a:ext>
                  </a:extLst>
                </a:gridCol>
              </a:tblGrid>
              <a:tr h="249952">
                <a:tc>
                  <a:txBody>
                    <a:bodyPr/>
                    <a:lstStyle/>
                    <a:p>
                      <a:pPr algn="l" fontAlgn="ctr"/>
                      <a:endParaRPr lang="it-IT" sz="1100" b="0" i="0" u="none" strike="noStrike" dirty="0">
                        <a:solidFill>
                          <a:srgbClr val="000000"/>
                        </a:solidFill>
                        <a:effectLst/>
                        <a:latin typeface="Arial" panose="020B0604020202020204" pitchFamily="34" charset="0"/>
                      </a:endParaRPr>
                    </a:p>
                  </a:txBody>
                  <a:tcPr marL="6526" marR="6526" marT="6526" marB="0" anchor="ctr">
                    <a:lnL>
                      <a:noFill/>
                    </a:lnL>
                    <a:lnR w="6350" cap="flat" cmpd="sng" algn="ctr">
                      <a:solidFill>
                        <a:srgbClr val="FFFFFF"/>
                      </a:solidFill>
                      <a:prstDash val="solid"/>
                      <a:round/>
                      <a:headEnd type="none" w="med" len="med"/>
                      <a:tailEnd type="none" w="med" len="med"/>
                    </a:lnR>
                    <a:lnT>
                      <a:noFill/>
                    </a:lnT>
                    <a:lnB>
                      <a:noFill/>
                    </a:lnB>
                  </a:tcPr>
                </a:tc>
                <a:tc gridSpan="6">
                  <a:txBody>
                    <a:bodyPr/>
                    <a:lstStyle/>
                    <a:p>
                      <a:pPr algn="ctr" fontAlgn="ctr"/>
                      <a:r>
                        <a:rPr lang="it-IT" sz="1200" b="1" i="0" u="none" strike="noStrike">
                          <a:solidFill>
                            <a:srgbClr val="000000"/>
                          </a:solidFill>
                          <a:effectLst/>
                          <a:latin typeface="Calibri" panose="020F0502020204030204" pitchFamily="34" charset="0"/>
                        </a:rPr>
                        <a:t>ESECUZIONE</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ctr"/>
                      <a:r>
                        <a:rPr lang="it-IT" sz="1200" b="1" i="0" u="none" strike="noStrike">
                          <a:solidFill>
                            <a:srgbClr val="000000"/>
                          </a:solidFill>
                          <a:effectLst/>
                          <a:latin typeface="Calibri" panose="020F0502020204030204" pitchFamily="34" charset="0"/>
                        </a:rPr>
                        <a:t>PROGETTAZIONE</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endParaRPr lang="it-IT" sz="1100" b="0" i="0" u="none" strike="noStrike">
                        <a:solidFill>
                          <a:srgbClr val="000000"/>
                        </a:solidFill>
                        <a:effectLst/>
                        <a:latin typeface="Arial" panose="020B0604020202020204" pitchFamily="34" charset="0"/>
                      </a:endParaRPr>
                    </a:p>
                  </a:txBody>
                  <a:tcPr marL="6526" marR="6526" marT="6526"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Arial" panose="020B0604020202020204" pitchFamily="34" charset="0"/>
                      </a:endParaRPr>
                    </a:p>
                  </a:txBody>
                  <a:tcPr marL="6526" marR="6526" marT="6526" marB="0" anchor="ctr">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25959990"/>
                  </a:ext>
                </a:extLst>
              </a:tr>
              <a:tr h="366743">
                <a:tc>
                  <a:txBody>
                    <a:bodyPr/>
                    <a:lstStyle/>
                    <a:p>
                      <a:pPr algn="l" fontAlgn="ctr"/>
                      <a:endParaRPr lang="it-IT" sz="1100" b="0" i="0" u="none" strike="noStrike">
                        <a:solidFill>
                          <a:srgbClr val="000000"/>
                        </a:solidFill>
                        <a:effectLst/>
                        <a:latin typeface="Arial" panose="020B0604020202020204" pitchFamily="34" charset="0"/>
                      </a:endParaRPr>
                    </a:p>
                  </a:txBody>
                  <a:tcPr marL="6526" marR="6526" marT="6526"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rowSpan="2">
                  <a:txBody>
                    <a:bodyPr/>
                    <a:lstStyle/>
                    <a:p>
                      <a:pPr algn="ctr" fontAlgn="ctr"/>
                      <a:r>
                        <a:rPr lang="it-IT" sz="1200" b="1" i="0" u="none" strike="noStrike">
                          <a:solidFill>
                            <a:srgbClr val="000000"/>
                          </a:solidFill>
                          <a:effectLst/>
                          <a:latin typeface="Calibri" panose="020F0502020204030204" pitchFamily="34" charset="0"/>
                        </a:rPr>
                        <a:t>Interventi in corso</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n°</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Interventi di prossimo avvio</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n°</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interventi in riappalto</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n°</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dirty="0">
                          <a:solidFill>
                            <a:srgbClr val="000000"/>
                          </a:solidFill>
                          <a:effectLst/>
                          <a:latin typeface="Calibri" panose="020F0502020204030204" pitchFamily="34" charset="0"/>
                        </a:rPr>
                        <a:t>CDP 2016-20</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n°</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it-IT" sz="1200" b="1" i="0" u="none" strike="noStrike">
                          <a:solidFill>
                            <a:srgbClr val="000000"/>
                          </a:solidFill>
                          <a:effectLst/>
                          <a:latin typeface="Calibri" panose="020F0502020204030204" pitchFamily="34" charset="0"/>
                        </a:rPr>
                        <a:t>Ulteriori interventi extra CdP 2016-2020 </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n°</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Totale Investimenti (€/Milioni)</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rowSpan="2">
                  <a:txBody>
                    <a:bodyPr/>
                    <a:lstStyle/>
                    <a:p>
                      <a:pPr algn="ctr" fontAlgn="ctr"/>
                      <a:r>
                        <a:rPr lang="it-IT" sz="1200" b="1" i="0" u="none" strike="noStrike">
                          <a:solidFill>
                            <a:srgbClr val="000000"/>
                          </a:solidFill>
                          <a:effectLst/>
                          <a:latin typeface="Calibri" panose="020F0502020204030204" pitchFamily="34" charset="0"/>
                        </a:rPr>
                        <a:t>n°</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249672050"/>
                  </a:ext>
                </a:extLst>
              </a:tr>
              <a:tr h="467009">
                <a:tc>
                  <a:txBody>
                    <a:bodyPr/>
                    <a:lstStyle/>
                    <a:p>
                      <a:pPr algn="ctr" fontAlgn="ctr"/>
                      <a:r>
                        <a:rPr lang="it-IT" sz="1200" b="1" i="0" u="none" strike="noStrike">
                          <a:solidFill>
                            <a:srgbClr val="000000"/>
                          </a:solidFill>
                          <a:effectLst/>
                          <a:latin typeface="Calibri" panose="020F0502020204030204" pitchFamily="34" charset="0"/>
                        </a:rPr>
                        <a:t>NUOVE OPERE</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pPr algn="ctr" fontAlgn="ctr"/>
                      <a:endParaRPr lang="it-IT" sz="1200" b="0" i="0" u="none" strike="noStrike" dirty="0">
                        <a:solidFill>
                          <a:srgbClr val="000000"/>
                        </a:solidFill>
                        <a:effectLst/>
                        <a:latin typeface="Calibri" panose="020F0502020204030204" pitchFamily="34" charset="0"/>
                      </a:endParaRPr>
                    </a:p>
                  </a:txBody>
                  <a:tcPr marL="6526" marR="6526" marT="6526"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D9D9D9"/>
                    </a:solidFill>
                  </a:tcPr>
                </a:tc>
                <a:tc vMerge="1">
                  <a:txBody>
                    <a:bodyPr/>
                    <a:lstStyle/>
                    <a:p>
                      <a:endParaRPr lang="it-IT"/>
                    </a:p>
                  </a:txBody>
                  <a:tcPr/>
                </a:tc>
                <a:tc>
                  <a:txBody>
                    <a:bodyPr/>
                    <a:lstStyle/>
                    <a:p>
                      <a:pPr algn="ctr" fontAlgn="ctr"/>
                      <a:r>
                        <a:rPr lang="it-IT" sz="1200" b="0" i="0" u="none" strike="noStrike" dirty="0">
                          <a:solidFill>
                            <a:srgbClr val="000000"/>
                          </a:solidFill>
                          <a:effectLst/>
                          <a:latin typeface="Calibri" panose="020F0502020204030204" pitchFamily="34" charset="0"/>
                        </a:rPr>
                        <a:t>(APQR)</a:t>
                      </a:r>
                    </a:p>
                  </a:txBody>
                  <a:tcPr marL="6526" marR="6526" marT="6526"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D9D9D9"/>
                    </a:solidFill>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54392329"/>
                  </a:ext>
                </a:extLst>
              </a:tr>
              <a:tr h="366743">
                <a:tc>
                  <a:txBody>
                    <a:bodyPr/>
                    <a:lstStyle/>
                    <a:p>
                      <a:pPr algn="ctr" fontAlgn="ctr"/>
                      <a:r>
                        <a:rPr lang="it-IT" sz="1200" b="1" i="0" u="none" strike="noStrike">
                          <a:solidFill>
                            <a:srgbClr val="000000"/>
                          </a:solidFill>
                          <a:effectLst/>
                          <a:latin typeface="Calibri" panose="020F0502020204030204" pitchFamily="34" charset="0"/>
                        </a:rPr>
                        <a:t>SICILIA</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D9D9D9"/>
                    </a:solidFill>
                  </a:tcPr>
                </a:tc>
                <a:tc>
                  <a:txBody>
                    <a:bodyPr/>
                    <a:lstStyle/>
                    <a:p>
                      <a:pPr algn="ctr" fontAlgn="ctr"/>
                      <a:r>
                        <a:rPr lang="it-IT" sz="1200" b="1" i="0" u="none" strike="noStrike" dirty="0">
                          <a:solidFill>
                            <a:srgbClr val="000000"/>
                          </a:solidFill>
                          <a:effectLst/>
                          <a:latin typeface="Calibri" panose="020F0502020204030204" pitchFamily="34" charset="0"/>
                        </a:rPr>
                        <a:t>3.284,04</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Calibri" panose="020F0502020204030204" pitchFamily="34" charset="0"/>
                        </a:rPr>
                        <a:t>11</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Calibri" panose="020F0502020204030204" pitchFamily="34" charset="0"/>
                        </a:rPr>
                        <a:t>855,95</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Calibri" panose="020F0502020204030204" pitchFamily="34" charset="0"/>
                        </a:rPr>
                        <a:t>5</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1" i="0" u="none" strike="noStrike" dirty="0">
                          <a:solidFill>
                            <a:srgbClr val="000000"/>
                          </a:solidFill>
                          <a:effectLst/>
                          <a:latin typeface="Calibri" panose="020F0502020204030204" pitchFamily="34" charset="0"/>
                        </a:rPr>
                        <a:t>28,00</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Calibri" panose="020F0502020204030204" pitchFamily="34" charset="0"/>
                        </a:rPr>
                        <a:t>1</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1" i="0" u="none" strike="noStrike" dirty="0">
                          <a:solidFill>
                            <a:srgbClr val="000000"/>
                          </a:solidFill>
                          <a:effectLst/>
                          <a:latin typeface="Calibri" panose="020F0502020204030204" pitchFamily="34" charset="0"/>
                        </a:rPr>
                        <a:t>3.016,15</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Calibri" panose="020F0502020204030204" pitchFamily="34" charset="0"/>
                        </a:rPr>
                        <a:t>10</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1" i="0" u="none" strike="noStrike" dirty="0">
                          <a:solidFill>
                            <a:srgbClr val="000000"/>
                          </a:solidFill>
                          <a:effectLst/>
                          <a:latin typeface="Calibri" panose="020F0502020204030204" pitchFamily="34" charset="0"/>
                        </a:rPr>
                        <a:t>8.185,02</a:t>
                      </a:r>
                    </a:p>
                  </a:txBody>
                  <a:tcPr marL="6526" marR="6526" marT="652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ctr" fontAlgn="ctr"/>
                      <a:r>
                        <a:rPr lang="it-IT" sz="1200" b="0" i="0" u="none" strike="noStrike" dirty="0">
                          <a:solidFill>
                            <a:srgbClr val="000000"/>
                          </a:solidFill>
                          <a:effectLst/>
                          <a:latin typeface="Calibri" panose="020F0502020204030204" pitchFamily="34" charset="0"/>
                        </a:rPr>
                        <a:t>12</a:t>
                      </a:r>
                    </a:p>
                  </a:txBody>
                  <a:tcPr marL="6526" marR="6526" marT="652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r" fontAlgn="ctr"/>
                      <a:r>
                        <a:rPr lang="it-IT" sz="1200" b="1" i="0" u="none" strike="noStrike" dirty="0">
                          <a:solidFill>
                            <a:srgbClr val="FFFFFF"/>
                          </a:solidFill>
                          <a:effectLst/>
                          <a:latin typeface="Calibri" panose="020F0502020204030204" pitchFamily="34" charset="0"/>
                        </a:rPr>
                        <a:t>15.369</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tc>
                  <a:txBody>
                    <a:bodyPr/>
                    <a:lstStyle/>
                    <a:p>
                      <a:pPr algn="r" fontAlgn="ctr"/>
                      <a:r>
                        <a:rPr lang="it-IT" sz="1200" b="1" i="0" u="none" strike="noStrike" dirty="0">
                          <a:solidFill>
                            <a:srgbClr val="FFFFFF"/>
                          </a:solidFill>
                          <a:effectLst/>
                          <a:latin typeface="Calibri" panose="020F0502020204030204" pitchFamily="34" charset="0"/>
                        </a:rPr>
                        <a:t>39</a:t>
                      </a:r>
                    </a:p>
                  </a:txBody>
                  <a:tcPr marL="6526" marR="6526" marT="652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1491769063"/>
                  </a:ext>
                </a:extLst>
              </a:tr>
            </a:tbl>
          </a:graphicData>
        </a:graphic>
      </p:graphicFrame>
      <p:sp>
        <p:nvSpPr>
          <p:cNvPr id="3" name="Segnaposto data 2">
            <a:extLst>
              <a:ext uri="{FF2B5EF4-FFF2-40B4-BE49-F238E27FC236}">
                <a16:creationId xmlns:a16="http://schemas.microsoft.com/office/drawing/2014/main" id="{9C25BDED-562B-FE27-AE0B-627869AC2E67}"/>
              </a:ext>
            </a:extLst>
          </p:cNvPr>
          <p:cNvSpPr>
            <a:spLocks noGrp="1"/>
          </p:cNvSpPr>
          <p:nvPr>
            <p:ph type="dt" sz="half" idx="2"/>
          </p:nvPr>
        </p:nvSpPr>
        <p:spPr>
          <a:xfrm>
            <a:off x="11066218" y="6414801"/>
            <a:ext cx="517770" cy="123111"/>
          </a:xfrm>
        </p:spPr>
        <p:txBody>
          <a:bodyPr/>
          <a:lstStyle/>
          <a:p>
            <a:pPr defTabSz="1219170">
              <a:defRPr/>
            </a:pPr>
            <a:r>
              <a:rPr lang="it-IT" dirty="0">
                <a:solidFill>
                  <a:srgbClr val="DC002E"/>
                </a:solidFill>
              </a:rPr>
              <a:t>Agosto 2023</a:t>
            </a:r>
            <a:endParaRPr lang="en-GB" dirty="0">
              <a:solidFill>
                <a:srgbClr val="DC002E"/>
              </a:solidFill>
            </a:endParaRPr>
          </a:p>
        </p:txBody>
      </p:sp>
    </p:spTree>
    <p:extLst>
      <p:ext uri="{BB962C8B-B14F-4D97-AF65-F5344CB8AC3E}">
        <p14:creationId xmlns:p14="http://schemas.microsoft.com/office/powerpoint/2010/main" val="3322721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b3Gk7j9TnGf.koqnj8rQ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b3Gk7j9TnGf.koqnj8rQQ"/>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b3Gk7j9TnGf.koqnj8rQQ"/>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EUtAllryjGW3YrwkfMJ6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pWpWPb4QLxCgj.ZOWt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mRHS1DR8YbOFNwF4WZYo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62jxVO.bbt4aQ.WC.zfpC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mRHS1DR8YbOFNwF4WZYoQ"/>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Rectangl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EUtAllryjGW3YrwkfMJ6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pWpWPb4QLxCgj.ZOWtp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2"/>
  <p:tag name="TEMPLAFYSLIDEID" val="637673154959374994"/>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ABB - 18.IT1">
  <a:themeElements>
    <a:clrScheme name="Custom 1">
      <a:dk1>
        <a:srgbClr val="000000"/>
      </a:dk1>
      <a:lt1>
        <a:srgbClr val="FFFFFF"/>
      </a:lt1>
      <a:dk2>
        <a:srgbClr val="D90000"/>
      </a:dk2>
      <a:lt2>
        <a:srgbClr val="DC002E"/>
      </a:lt2>
      <a:accent1>
        <a:srgbClr val="D2D2D2"/>
      </a:accent1>
      <a:accent2>
        <a:srgbClr val="7F7F7F"/>
      </a:accent2>
      <a:accent3>
        <a:srgbClr val="006666"/>
      </a:accent3>
      <a:accent4>
        <a:srgbClr val="F9B023"/>
      </a:accent4>
      <a:accent5>
        <a:srgbClr val="1BB8DB"/>
      </a:accent5>
      <a:accent6>
        <a:srgbClr val="7F7F7F"/>
      </a:accent6>
      <a:hlink>
        <a:srgbClr val="006666"/>
      </a:hlink>
      <a:folHlink>
        <a:srgbClr val="F9B023"/>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no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D90000"/>
        </a:dk2>
        <a:lt2>
          <a:srgbClr val="FF000F"/>
        </a:lt2>
        <a:accent1>
          <a:srgbClr val="3C3C3C"/>
        </a:accent1>
        <a:accent2>
          <a:srgbClr val="505050"/>
        </a:accent2>
        <a:accent3>
          <a:srgbClr val="808080"/>
        </a:accent3>
        <a:accent4>
          <a:srgbClr val="A0A0A0"/>
        </a:accent4>
        <a:accent5>
          <a:srgbClr val="D2D2D2"/>
        </a:accent5>
        <a:accent6>
          <a:srgbClr val="F0F0F0"/>
        </a:accent6>
        <a:hlink>
          <a:srgbClr val="808080"/>
        </a:hlink>
        <a:folHlink>
          <a:srgbClr val="A0A0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RROVIE DELLO STATO - 18.IT1.pptx" id="{E6123BE7-84CB-4372-9672-2D6B67EA5CC5}" vid="{15999272-85BF-40EA-9660-4AFE85B54B82}"/>
    </a:ext>
  </a:extLst>
</a:theme>
</file>

<file path=ppt/theme/theme11.xml><?xml version="1.0" encoding="utf-8"?>
<a:theme xmlns:a="http://schemas.openxmlformats.org/drawingml/2006/main" name="11_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Tema3">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3" id="{03EA4104-E479-4DBD-99C9-B8A4614F970C}" vid="{7BB1AFCD-434B-4FA0-A175-496F13F775D7}"/>
    </a:ext>
  </a:extLst>
</a:theme>
</file>

<file path=ppt/theme/theme13.xml><?xml version="1.0" encoding="utf-8"?>
<a:theme xmlns:a="http://schemas.openxmlformats.org/drawingml/2006/main" name="13_ABB - 18.IT1">
  <a:themeElements>
    <a:clrScheme name="Custom 1">
      <a:dk1>
        <a:srgbClr val="000000"/>
      </a:dk1>
      <a:lt1>
        <a:srgbClr val="FFFFFF"/>
      </a:lt1>
      <a:dk2>
        <a:srgbClr val="D90000"/>
      </a:dk2>
      <a:lt2>
        <a:srgbClr val="DC002E"/>
      </a:lt2>
      <a:accent1>
        <a:srgbClr val="D2D2D2"/>
      </a:accent1>
      <a:accent2>
        <a:srgbClr val="7F7F7F"/>
      </a:accent2>
      <a:accent3>
        <a:srgbClr val="006666"/>
      </a:accent3>
      <a:accent4>
        <a:srgbClr val="F9B023"/>
      </a:accent4>
      <a:accent5>
        <a:srgbClr val="1BB8DB"/>
      </a:accent5>
      <a:accent6>
        <a:srgbClr val="7F7F7F"/>
      </a:accent6>
      <a:hlink>
        <a:srgbClr val="006666"/>
      </a:hlink>
      <a:folHlink>
        <a:srgbClr val="F9B023"/>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no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D90000"/>
        </a:dk2>
        <a:lt2>
          <a:srgbClr val="FF000F"/>
        </a:lt2>
        <a:accent1>
          <a:srgbClr val="3C3C3C"/>
        </a:accent1>
        <a:accent2>
          <a:srgbClr val="505050"/>
        </a:accent2>
        <a:accent3>
          <a:srgbClr val="808080"/>
        </a:accent3>
        <a:accent4>
          <a:srgbClr val="A0A0A0"/>
        </a:accent4>
        <a:accent5>
          <a:srgbClr val="D2D2D2"/>
        </a:accent5>
        <a:accent6>
          <a:srgbClr val="F0F0F0"/>
        </a:accent6>
        <a:hlink>
          <a:srgbClr val="808080"/>
        </a:hlink>
        <a:folHlink>
          <a:srgbClr val="A0A0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RROVIE DELLO STATO - 18.IT1.pptx" id="{E6123BE7-84CB-4372-9672-2D6B67EA5CC5}" vid="{15999272-85BF-40EA-9660-4AFE85B54B82}"/>
    </a:ext>
  </a:extLst>
</a:theme>
</file>

<file path=ppt/theme/theme1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dic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mezzi e Fi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ABB - 18.IT1">
  <a:themeElements>
    <a:clrScheme name="Custom 1">
      <a:dk1>
        <a:srgbClr val="000000"/>
      </a:dk1>
      <a:lt1>
        <a:srgbClr val="FFFFFF"/>
      </a:lt1>
      <a:dk2>
        <a:srgbClr val="D90000"/>
      </a:dk2>
      <a:lt2>
        <a:srgbClr val="DC002E"/>
      </a:lt2>
      <a:accent1>
        <a:srgbClr val="D2D2D2"/>
      </a:accent1>
      <a:accent2>
        <a:srgbClr val="7F7F7F"/>
      </a:accent2>
      <a:accent3>
        <a:srgbClr val="006666"/>
      </a:accent3>
      <a:accent4>
        <a:srgbClr val="F9B023"/>
      </a:accent4>
      <a:accent5>
        <a:srgbClr val="1BB8DB"/>
      </a:accent5>
      <a:accent6>
        <a:srgbClr val="7F7F7F"/>
      </a:accent6>
      <a:hlink>
        <a:srgbClr val="006666"/>
      </a:hlink>
      <a:folHlink>
        <a:srgbClr val="F9B023"/>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no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D90000"/>
        </a:dk2>
        <a:lt2>
          <a:srgbClr val="FF000F"/>
        </a:lt2>
        <a:accent1>
          <a:srgbClr val="3C3C3C"/>
        </a:accent1>
        <a:accent2>
          <a:srgbClr val="505050"/>
        </a:accent2>
        <a:accent3>
          <a:srgbClr val="808080"/>
        </a:accent3>
        <a:accent4>
          <a:srgbClr val="A0A0A0"/>
        </a:accent4>
        <a:accent5>
          <a:srgbClr val="D2D2D2"/>
        </a:accent5>
        <a:accent6>
          <a:srgbClr val="F0F0F0"/>
        </a:accent6>
        <a:hlink>
          <a:srgbClr val="808080"/>
        </a:hlink>
        <a:folHlink>
          <a:srgbClr val="A0A0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RROVIE DELLO STATO - 18.IT1.pptx" id="{E6123BE7-84CB-4372-9672-2D6B67EA5CC5}" vid="{15999272-85BF-40EA-9660-4AFE85B54B82}"/>
    </a:ext>
  </a:extLst>
</a:theme>
</file>

<file path=ppt/theme/theme8.xml><?xml version="1.0" encoding="utf-8"?>
<a:theme xmlns:a="http://schemas.openxmlformats.org/drawingml/2006/main" name="9_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84E7370F19E31439D3076787E71DB8D" ma:contentTypeVersion="1" ma:contentTypeDescription="Creare un nuovo documento." ma:contentTypeScope="" ma:versionID="47df72a07843c61f1d42d2a186f238ea">
  <xsd:schema xmlns:xsd="http://www.w3.org/2001/XMLSchema" xmlns:xs="http://www.w3.org/2001/XMLSchema" xmlns:p="http://schemas.microsoft.com/office/2006/metadata/properties" xmlns:ns1="http://schemas.microsoft.com/sharepoint/v3" targetNamespace="http://schemas.microsoft.com/office/2006/metadata/properties" ma:root="true" ma:fieldsID="8336366598cf5e0a1800968765b9a7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Data inizio pianificazione è una colonna del sito creata dalla funzionalità Pianificazione e usata per specificare la data e l'ora in cui la pagina apparirà per la prima volta ai visitatori del sito." ma:hidden="true" ma:internalName="PublishingStartDate">
      <xsd:simpleType>
        <xsd:restriction base="dms:Unknown"/>
      </xsd:simpleType>
    </xsd:element>
    <xsd:element name="PublishingExpirationDate" ma:index="9" nillable="true" ma:displayName="Data fine pianificazione" ma:description="Data fine pianificazione è una colonna del sito creata dalla funzionalità Pubblicazione e usata per specificare la data e l'ora in cui la pagina non apparirà più ai visitatori del sit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3200EA-141F-4BDF-8271-1ED0250F02F8}"/>
</file>

<file path=customXml/itemProps2.xml><?xml version="1.0" encoding="utf-8"?>
<ds:datastoreItem xmlns:ds="http://schemas.openxmlformats.org/officeDocument/2006/customXml" ds:itemID="{CC49FEBA-DB03-42CD-893B-7B721B9D58A7}"/>
</file>

<file path=customXml/itemProps3.xml><?xml version="1.0" encoding="utf-8"?>
<ds:datastoreItem xmlns:ds="http://schemas.openxmlformats.org/officeDocument/2006/customXml" ds:itemID="{69BE6A11-F1F3-483A-9999-82E625946FD3}"/>
</file>

<file path=docProps/app.xml><?xml version="1.0" encoding="utf-8"?>
<Properties xmlns="http://schemas.openxmlformats.org/officeDocument/2006/extended-properties" xmlns:vt="http://schemas.openxmlformats.org/officeDocument/2006/docPropsVTypes">
  <TotalTime>12537</TotalTime>
  <Words>3893</Words>
  <Application>Microsoft Office PowerPoint</Application>
  <PresentationFormat>Widescreen</PresentationFormat>
  <Paragraphs>689</Paragraphs>
  <Slides>24</Slides>
  <Notes>13</Notes>
  <HiddenSlides>0</HiddenSlides>
  <MMClips>0</MMClips>
  <ScaleCrop>false</ScaleCrop>
  <HeadingPairs>
    <vt:vector size="8" baseType="variant">
      <vt:variant>
        <vt:lpstr>Caratteri utilizzati</vt:lpstr>
      </vt:variant>
      <vt:variant>
        <vt:i4>11</vt:i4>
      </vt:variant>
      <vt:variant>
        <vt:lpstr>Tema</vt:lpstr>
      </vt:variant>
      <vt:variant>
        <vt:i4>13</vt:i4>
      </vt:variant>
      <vt:variant>
        <vt:lpstr>Server OLE incorporati</vt:lpstr>
      </vt:variant>
      <vt:variant>
        <vt:i4>2</vt:i4>
      </vt:variant>
      <vt:variant>
        <vt:lpstr>Titoli diapositive</vt:lpstr>
      </vt:variant>
      <vt:variant>
        <vt:i4>24</vt:i4>
      </vt:variant>
    </vt:vector>
  </HeadingPairs>
  <TitlesOfParts>
    <vt:vector size="50" baseType="lpstr">
      <vt:lpstr>Yu Gothic</vt:lpstr>
      <vt:lpstr>Arial</vt:lpstr>
      <vt:lpstr>Arial Narrow</vt:lpstr>
      <vt:lpstr>Bell MT</vt:lpstr>
      <vt:lpstr>Calibri</vt:lpstr>
      <vt:lpstr>Calibri (Corpo)</vt:lpstr>
      <vt:lpstr>Calibri Light</vt:lpstr>
      <vt:lpstr>Futura LT</vt:lpstr>
      <vt:lpstr>Open Sans Light</vt:lpstr>
      <vt:lpstr>Raleway</vt:lpstr>
      <vt:lpstr>Wingdings</vt:lpstr>
      <vt:lpstr>Master Presentazione FSI</vt:lpstr>
      <vt:lpstr>Cover 1 - Proiezione</vt:lpstr>
      <vt:lpstr>Indice</vt:lpstr>
      <vt:lpstr>Intermezzi e Fine</vt:lpstr>
      <vt:lpstr>1_Master Presentazione FSI</vt:lpstr>
      <vt:lpstr>2_Master Presentazione FSI</vt:lpstr>
      <vt:lpstr>10_ABB - 18.IT1</vt:lpstr>
      <vt:lpstr>9_Master Presentazione FSI</vt:lpstr>
      <vt:lpstr>14_Master Presentazione FSI</vt:lpstr>
      <vt:lpstr>12_ABB - 18.IT1</vt:lpstr>
      <vt:lpstr>11_Master Presentazione FSI</vt:lpstr>
      <vt:lpstr>1_Tema3</vt:lpstr>
      <vt:lpstr>13_ABB - 18.IT1</vt:lpstr>
      <vt:lpstr>think-cell Slide</vt:lpstr>
      <vt:lpstr>Diapositiva think-cell</vt:lpstr>
      <vt:lpstr>Struttura Territoriale Sicilia - Manutenzione Programmata  - Nuove Opere - Smart Road</vt:lpstr>
      <vt:lpstr>RETE ANAS NELLA REGIONE SICILIA</vt:lpstr>
      <vt:lpstr>Struttura Territoriale Sicilia Investimenti Manutenzione Programmata e Nuove Opere</vt:lpstr>
      <vt:lpstr>  MANUTENZIONE PROGRAMMATA</vt:lpstr>
      <vt:lpstr>Investimenti in Manutenzione Programmata</vt:lpstr>
      <vt:lpstr>Prevista produzione 2023 in Manutenzione Programmata</vt:lpstr>
      <vt:lpstr>Manutenzione Programmata - Trend Produzione 2020 -2023</vt:lpstr>
      <vt:lpstr> NUOVE OPERE</vt:lpstr>
      <vt:lpstr>Investimenti Nuove Opere </vt:lpstr>
      <vt:lpstr>Presentazione standard di PowerPoint</vt:lpstr>
      <vt:lpstr>Interventi di Nuove Opere in corso</vt:lpstr>
      <vt:lpstr>Presentazione standard di PowerPoint</vt:lpstr>
      <vt:lpstr>Nuove Opere Progettazione</vt:lpstr>
      <vt:lpstr>Presentazione standard di PowerPoint</vt:lpstr>
      <vt:lpstr>Presentazione standard di PowerPoint</vt:lpstr>
      <vt:lpstr>Presentazione standard di PowerPoint</vt:lpstr>
      <vt:lpstr>Manutenzione Programmata – SMART ROAD Interventi SMART ROAD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Windows User</dc:creator>
  <cp:lastModifiedBy>Celia Raffaele</cp:lastModifiedBy>
  <cp:revision>1177</cp:revision>
  <cp:lastPrinted>2023-02-08T15:46:07Z</cp:lastPrinted>
  <dcterms:created xsi:type="dcterms:W3CDTF">2018-02-19T10:27:02Z</dcterms:created>
  <dcterms:modified xsi:type="dcterms:W3CDTF">2023-09-18T10:52:51Z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0x010100A84E7370F19E31439D3076787E71DB8D</vt:lpwstr>
  </property>
  <property fmtid="{D5CDD505-2E9C-101B-9397-08002B2CF9AE}" pid="3" name="MSIP_Label_df741c83-a9ef-4d42-8d1b-247615bb1e96_Enabled">
    <vt:lpwstr>true</vt:lpwstr>
  </property>
  <property fmtid="{D5CDD505-2E9C-101B-9397-08002B2CF9AE}" pid="4" name="MSIP_Label_df741c83-a9ef-4d42-8d1b-247615bb1e96_SetDate">
    <vt:lpwstr>2021-08-31T21:13:08Z</vt:lpwstr>
  </property>
  <property fmtid="{D5CDD505-2E9C-101B-9397-08002B2CF9AE}" pid="5" name="MSIP_Label_df741c83-a9ef-4d42-8d1b-247615bb1e96_Method">
    <vt:lpwstr>Privileged</vt:lpwstr>
  </property>
  <property fmtid="{D5CDD505-2E9C-101B-9397-08002B2CF9AE}" pid="6" name="MSIP_Label_df741c83-a9ef-4d42-8d1b-247615bb1e96_Name">
    <vt:lpwstr>Internal use without footer</vt:lpwstr>
  </property>
  <property fmtid="{D5CDD505-2E9C-101B-9397-08002B2CF9AE}" pid="7" name="MSIP_Label_df741c83-a9ef-4d42-8d1b-247615bb1e96_SiteId">
    <vt:lpwstr>f57babab-d7b5-4fb8-8ddd-057ce542d039</vt:lpwstr>
  </property>
  <property fmtid="{D5CDD505-2E9C-101B-9397-08002B2CF9AE}" pid="8" name="MSIP_Label_df741c83-a9ef-4d42-8d1b-247615bb1e96_ActionId">
    <vt:lpwstr>154be085-070d-4cf8-86af-1d8cc5ce6a47</vt:lpwstr>
  </property>
  <property fmtid="{D5CDD505-2E9C-101B-9397-08002B2CF9AE}" pid="9" name="MSIP_Label_df741c83-a9ef-4d42-8d1b-247615bb1e96_ContentBits">
    <vt:lpwstr>0</vt:lpwstr>
  </property>
</Properties>
</file>